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3" r:id="rId6"/>
    <p:sldId id="264" r:id="rId7"/>
    <p:sldId id="262" r:id="rId8"/>
    <p:sldId id="268" r:id="rId9"/>
    <p:sldId id="267" r:id="rId10"/>
    <p:sldId id="266" r:id="rId11"/>
    <p:sldId id="257" r:id="rId12"/>
  </p:sldIdLst>
  <p:sldSz cx="9144000" cy="6858000" type="screen4x3"/>
  <p:notesSz cx="6858000" cy="9144000"/>
  <p:custDataLst>
    <p:tags r:id="rId13"/>
  </p:custDataLst>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33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392"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mistergid.ru/image/upload/2011-08-07/330026694634_86509_image00010.jpg" TargetMode="External"/><Relationship Id="rId5" Type="http://schemas.openxmlformats.org/officeDocument/2006/relationships/hyperlink" Target="http://healthreachpartners.com/wp-admin/maint/achtergrond-powerpoint-770.jpg" TargetMode="Externa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Рамка 5"/>
          <p:cNvSpPr/>
          <p:nvPr userDrawn="1"/>
        </p:nvSpPr>
        <p:spPr>
          <a:xfrm>
            <a:off x="0" y="0"/>
            <a:ext cx="9144000" cy="6858000"/>
          </a:xfrm>
          <a:prstGeom prst="frame">
            <a:avLst>
              <a:gd name="adj1" fmla="val 20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63688" y="4149080"/>
            <a:ext cx="5072608" cy="982960"/>
          </a:xfrm>
        </p:spPr>
        <p:txBody>
          <a:bodyPr/>
          <a:lstStyle>
            <a:lvl1pPr marL="0" indent="0" algn="ctr">
              <a:buNone/>
              <a:defRPr lang="ru-RU" sz="1100" smtClean="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A3DAF331-5A14-4A30-982F-AE59C643C1E3}" type="datetimeFigureOut">
              <a:rPr lang="ru-RU"/>
              <a:pPr>
                <a:defRPr/>
              </a:pPr>
              <a:t>15.02.2015</a:t>
            </a:fld>
            <a:endParaRPr lang="ru-RU"/>
          </a:p>
        </p:txBody>
      </p:sp>
      <p:sp>
        <p:nvSpPr>
          <p:cNvPr id="5" name="Нижний колонтитул 4"/>
          <p:cNvSpPr>
            <a:spLocks noGrp="1"/>
          </p:cNvSpPr>
          <p:nvPr>
            <p:ph type="ftr" sz="quarter" idx="11"/>
          </p:nvPr>
        </p:nvSpPr>
        <p:spPr>
          <a:xfrm>
            <a:off x="1795748" y="5445224"/>
            <a:ext cx="5624512" cy="846138"/>
          </a:xfrm>
        </p:spPr>
        <p:txBody>
          <a:bodyPr/>
          <a:lstStyle>
            <a:lvl1pPr>
              <a:defRPr sz="1200" dirty="0" smtClean="0">
                <a:solidFill>
                  <a:schemeClr val="tx1"/>
                </a:solidFill>
                <a:ea typeface="Calibri"/>
                <a:cs typeface="Times New Roman"/>
              </a:defRPr>
            </a:lvl1pPr>
          </a:lstStyle>
          <a:p>
            <a:pPr>
              <a:defRPr/>
            </a:pPr>
            <a:r>
              <a:rPr lang="ru-RU" dirty="0"/>
              <a:t>Автор шаблона  Носова Ольга Михайловна</a:t>
            </a:r>
          </a:p>
          <a:p>
            <a:pPr>
              <a:defRPr/>
            </a:pPr>
            <a:r>
              <a:rPr lang="ru-RU" dirty="0"/>
              <a:t>учитель начальных классов МОУ СОШ № 11</a:t>
            </a:r>
          </a:p>
          <a:p>
            <a:pPr>
              <a:defRPr/>
            </a:pPr>
            <a:r>
              <a:rPr lang="ru-RU" dirty="0"/>
              <a:t> Курского района    Ставропольского края</a:t>
            </a:r>
          </a:p>
          <a:p>
            <a:pPr>
              <a:defRPr/>
            </a:pPr>
            <a:endParaRPr lang="ru-RU" dirty="0">
              <a:ea typeface="+mn-ea"/>
              <a:cs typeface="+mn-cs"/>
            </a:endParaRPr>
          </a:p>
        </p:txBody>
      </p:sp>
    </p:spTree>
    <p:extLst>
      <p:ext uri="{BB962C8B-B14F-4D97-AF65-F5344CB8AC3E}">
        <p14:creationId xmlns="" xmlns:p14="http://schemas.microsoft.com/office/powerpoint/2010/main" val="3477143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BE3D55-FC70-4F4E-89F5-F56656DB203D}" type="datetimeFigureOut">
              <a:rPr lang="ru-RU"/>
              <a:pPr>
                <a:defRPr/>
              </a:pPr>
              <a:t>15.02.2015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BB7070-DBA0-4047-AC96-C8805E3C8DB8}" type="slidenum">
              <a:rPr lang="ru-RU"/>
              <a:pPr>
                <a:defRPr/>
              </a:pPr>
              <a:t>‹#›</a:t>
            </a:fld>
            <a:endParaRPr lang="ru-RU"/>
          </a:p>
        </p:txBody>
      </p:sp>
    </p:spTree>
    <p:extLst>
      <p:ext uri="{BB962C8B-B14F-4D97-AF65-F5344CB8AC3E}">
        <p14:creationId xmlns="" xmlns:p14="http://schemas.microsoft.com/office/powerpoint/2010/main" val="40415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187BDD-DD49-447A-A625-6495F3B32436}" type="datetimeFigureOut">
              <a:rPr lang="ru-RU"/>
              <a:pPr>
                <a:defRPr/>
              </a:pPr>
              <a:t>15.02.2015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4BBEC9-B9B9-4259-A02E-CF8863C2FD42}" type="slidenum">
              <a:rPr lang="ru-RU"/>
              <a:pPr>
                <a:defRPr/>
              </a:pPr>
              <a:t>‹#›</a:t>
            </a:fld>
            <a:endParaRPr lang="ru-RU"/>
          </a:p>
        </p:txBody>
      </p:sp>
    </p:spTree>
    <p:extLst>
      <p:ext uri="{BB962C8B-B14F-4D97-AF65-F5344CB8AC3E}">
        <p14:creationId xmlns="" xmlns:p14="http://schemas.microsoft.com/office/powerpoint/2010/main" val="97789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5318125"/>
            <a:ext cx="1223962" cy="122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7"/>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7812088" y="260350"/>
            <a:ext cx="1116012"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lang="ru-RU" sz="1100" u="sng" smtClean="0">
                <a:effectLst/>
                <a:hlinkClick r:id="rId5"/>
              </a:defRPr>
            </a:lvl1pPr>
          </a:lstStyle>
          <a:p>
            <a:pPr lvl="0"/>
            <a:r>
              <a:rPr lang="ru-RU" smtClean="0">
                <a:hlinkClick r:id="rId6"/>
              </a:rPr>
              <a:t>Образец текста</a:t>
            </a:r>
          </a:p>
          <a:p>
            <a:pPr lvl="1"/>
            <a:r>
              <a:rPr lang="ru-RU" smtClean="0">
                <a:hlinkClick r:id="rId6"/>
              </a:rPr>
              <a:t>Второй уровень</a:t>
            </a:r>
          </a:p>
          <a:p>
            <a:pPr lvl="2"/>
            <a:r>
              <a:rPr lang="ru-RU" smtClean="0">
                <a:hlinkClick r:id="rId6"/>
              </a:rPr>
              <a:t>Третий уровень</a:t>
            </a:r>
          </a:p>
        </p:txBody>
      </p:sp>
      <p:sp>
        <p:nvSpPr>
          <p:cNvPr id="6" name="Дата 3"/>
          <p:cNvSpPr>
            <a:spLocks noGrp="1"/>
          </p:cNvSpPr>
          <p:nvPr>
            <p:ph type="dt" sz="half" idx="10"/>
          </p:nvPr>
        </p:nvSpPr>
        <p:spPr/>
        <p:txBody>
          <a:bodyPr/>
          <a:lstStyle>
            <a:lvl1pPr>
              <a:defRPr/>
            </a:lvl1pPr>
          </a:lstStyle>
          <a:p>
            <a:pPr>
              <a:defRPr/>
            </a:pPr>
            <a:fld id="{5A46EC99-274B-4326-8EE8-DECE6B85FDF8}" type="datetimeFigureOut">
              <a:rPr lang="ru-RU"/>
              <a:pPr>
                <a:defRPr/>
              </a:pPr>
              <a:t>15.02.2015</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85E2F53-4F95-449E-8873-FBFC709D20FA}" type="slidenum">
              <a:rPr lang="ru-RU"/>
              <a:pPr>
                <a:defRPr/>
              </a:pPr>
              <a:t>‹#›</a:t>
            </a:fld>
            <a:endParaRPr lang="ru-RU"/>
          </a:p>
        </p:txBody>
      </p:sp>
    </p:spTree>
    <p:extLst>
      <p:ext uri="{BB962C8B-B14F-4D97-AF65-F5344CB8AC3E}">
        <p14:creationId xmlns="" xmlns:p14="http://schemas.microsoft.com/office/powerpoint/2010/main" val="1962861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4A4DF49-FEB0-4A7C-8C05-405005512448}" type="datetimeFigureOut">
              <a:rPr lang="ru-RU"/>
              <a:pPr>
                <a:defRPr/>
              </a:pPr>
              <a:t>15.02.2015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EF02B3-6350-4B21-85F1-2320326A5EC2}" type="slidenum">
              <a:rPr lang="ru-RU"/>
              <a:pPr>
                <a:defRPr/>
              </a:pPr>
              <a:t>‹#›</a:t>
            </a:fld>
            <a:endParaRPr lang="ru-RU"/>
          </a:p>
        </p:txBody>
      </p:sp>
    </p:spTree>
    <p:extLst>
      <p:ext uri="{BB962C8B-B14F-4D97-AF65-F5344CB8AC3E}">
        <p14:creationId xmlns="" xmlns:p14="http://schemas.microsoft.com/office/powerpoint/2010/main" val="66810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59E1FF-0662-476B-82FE-427A5EC699D0}" type="datetimeFigureOut">
              <a:rPr lang="ru-RU"/>
              <a:pPr>
                <a:defRPr/>
              </a:pPr>
              <a:t>15.02.2015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301346-FBBD-443B-A105-F1108A781AA0}" type="slidenum">
              <a:rPr lang="ru-RU"/>
              <a:pPr>
                <a:defRPr/>
              </a:pPr>
              <a:t>‹#›</a:t>
            </a:fld>
            <a:endParaRPr lang="ru-RU"/>
          </a:p>
        </p:txBody>
      </p:sp>
    </p:spTree>
    <p:extLst>
      <p:ext uri="{BB962C8B-B14F-4D97-AF65-F5344CB8AC3E}">
        <p14:creationId xmlns="" xmlns:p14="http://schemas.microsoft.com/office/powerpoint/2010/main" val="5792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0DA24CF-6307-4676-894C-23C6108A18B3}" type="datetimeFigureOut">
              <a:rPr lang="ru-RU"/>
              <a:pPr>
                <a:defRPr/>
              </a:pPr>
              <a:t>15.02.2015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C4D5E73-CE88-4E7E-B517-0D297984023B}" type="slidenum">
              <a:rPr lang="ru-RU"/>
              <a:pPr>
                <a:defRPr/>
              </a:pPr>
              <a:t>‹#›</a:t>
            </a:fld>
            <a:endParaRPr lang="ru-RU"/>
          </a:p>
        </p:txBody>
      </p:sp>
    </p:spTree>
    <p:extLst>
      <p:ext uri="{BB962C8B-B14F-4D97-AF65-F5344CB8AC3E}">
        <p14:creationId xmlns="" xmlns:p14="http://schemas.microsoft.com/office/powerpoint/2010/main" val="34767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3043AA7-EF35-4524-8ABF-0B28D2991AA3}" type="datetimeFigureOut">
              <a:rPr lang="ru-RU"/>
              <a:pPr>
                <a:defRPr/>
              </a:pPr>
              <a:t>15.02.2015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AEF0509-CA40-45E9-9DCA-AD228844884E}" type="slidenum">
              <a:rPr lang="ru-RU"/>
              <a:pPr>
                <a:defRPr/>
              </a:pPr>
              <a:t>‹#›</a:t>
            </a:fld>
            <a:endParaRPr lang="ru-RU"/>
          </a:p>
        </p:txBody>
      </p:sp>
    </p:spTree>
    <p:extLst>
      <p:ext uri="{BB962C8B-B14F-4D97-AF65-F5344CB8AC3E}">
        <p14:creationId xmlns="" xmlns:p14="http://schemas.microsoft.com/office/powerpoint/2010/main" val="45989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1834BC-53EF-4506-BEB2-C99096F2F59A}" type="datetimeFigureOut">
              <a:rPr lang="ru-RU"/>
              <a:pPr>
                <a:defRPr/>
              </a:pPr>
              <a:t>15.02.2015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9059251-0119-4FAE-AB3A-3DE5C7EDA5B0}" type="slidenum">
              <a:rPr lang="ru-RU"/>
              <a:pPr>
                <a:defRPr/>
              </a:pPr>
              <a:t>‹#›</a:t>
            </a:fld>
            <a:endParaRPr lang="ru-RU"/>
          </a:p>
        </p:txBody>
      </p:sp>
    </p:spTree>
    <p:extLst>
      <p:ext uri="{BB962C8B-B14F-4D97-AF65-F5344CB8AC3E}">
        <p14:creationId xmlns="" xmlns:p14="http://schemas.microsoft.com/office/powerpoint/2010/main" val="41780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3509A9-4A5B-4C23-BE6A-FEAB5ABD7BF0}" type="datetimeFigureOut">
              <a:rPr lang="ru-RU"/>
              <a:pPr>
                <a:defRPr/>
              </a:pPr>
              <a:t>15.02.2015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76757A2-31F7-410D-B87D-31F0562856FC}" type="slidenum">
              <a:rPr lang="ru-RU"/>
              <a:pPr>
                <a:defRPr/>
              </a:pPr>
              <a:t>‹#›</a:t>
            </a:fld>
            <a:endParaRPr lang="ru-RU"/>
          </a:p>
        </p:txBody>
      </p:sp>
    </p:spTree>
    <p:extLst>
      <p:ext uri="{BB962C8B-B14F-4D97-AF65-F5344CB8AC3E}">
        <p14:creationId xmlns="" xmlns:p14="http://schemas.microsoft.com/office/powerpoint/2010/main" val="133089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C9A4FCF-6499-478D-BC20-5B2C6ABDFFB3}" type="datetimeFigureOut">
              <a:rPr lang="ru-RU"/>
              <a:pPr>
                <a:defRPr/>
              </a:pPr>
              <a:t>15.02.2015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62E574-63DD-4E64-9A4F-3019CE6B04F5}" type="slidenum">
              <a:rPr lang="ru-RU"/>
              <a:pPr>
                <a:defRPr/>
              </a:pPr>
              <a:t>‹#›</a:t>
            </a:fld>
            <a:endParaRPr lang="ru-RU"/>
          </a:p>
        </p:txBody>
      </p:sp>
    </p:spTree>
    <p:extLst>
      <p:ext uri="{BB962C8B-B14F-4D97-AF65-F5344CB8AC3E}">
        <p14:creationId xmlns="" xmlns:p14="http://schemas.microsoft.com/office/powerpoint/2010/main" val="290421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2D32287-BA12-4BF0-895F-6B37F5CFE3DF}" type="datetimeFigureOut">
              <a:rPr lang="ru-RU"/>
              <a:pPr>
                <a:defRPr/>
              </a:pPr>
              <a:t>15.02.2015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99238EA-A2BE-4D2C-B71B-E9859F5FD8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mistergid.ru/image/upload/2011-08-07/330026694634_86509_image00010.jpg" TargetMode="External"/><Relationship Id="rId2" Type="http://schemas.openxmlformats.org/officeDocument/2006/relationships/hyperlink" Target="http://healthreachpartners.com/wp-admin/maint/achtergrond-powerpoint-770.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1000100" y="4714884"/>
            <a:ext cx="6643734" cy="150019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Психолог ТСШ № 7</a:t>
            </a:r>
            <a: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uk-UA"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Чекалюк</a:t>
            </a:r>
            <a:r>
              <a:rPr lang="uk-U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Людмила Іванівна</a:t>
            </a:r>
            <a:r>
              <a:rPr lang="ru-RU" dirty="0" smtClean="0"/>
              <a:t/>
            </a:r>
            <a:br>
              <a:rPr lang="ru-RU" dirty="0" smtClean="0"/>
            </a:br>
            <a:endParaRPr lang="ru-RU" b="1" dirty="0" smtClean="0"/>
          </a:p>
        </p:txBody>
      </p:sp>
      <p:sp>
        <p:nvSpPr>
          <p:cNvPr id="4099" name="Подзаголовок 2"/>
          <p:cNvSpPr>
            <a:spLocks noGrp="1"/>
          </p:cNvSpPr>
          <p:nvPr>
            <p:ph type="subTitle" idx="1"/>
          </p:nvPr>
        </p:nvSpPr>
        <p:spPr>
          <a:xfrm>
            <a:off x="3214678" y="214290"/>
            <a:ext cx="5786478" cy="1000132"/>
          </a:xfrm>
        </p:spPr>
        <p:style>
          <a:lnRef idx="0">
            <a:schemeClr val="accent1"/>
          </a:lnRef>
          <a:fillRef idx="3">
            <a:schemeClr val="accent1"/>
          </a:fillRef>
          <a:effectRef idx="3">
            <a:schemeClr val="accent1"/>
          </a:effectRef>
          <a:fontRef idx="minor">
            <a:schemeClr val="lt1"/>
          </a:fontRef>
        </p:style>
        <p:txBody>
          <a:bodyPr/>
          <a:lstStyle/>
          <a:p>
            <a:pPr>
              <a:lnSpc>
                <a:spcPct val="115000"/>
              </a:lnSpc>
              <a:spcAft>
                <a:spcPts val="1000"/>
              </a:spcAft>
            </a:pPr>
            <a:r>
              <a:rPr lang="uk-UA" sz="2800" dirty="0" err="1">
                <a:ln w="18415" cmpd="sng">
                  <a:solidFill>
                    <a:srgbClr val="FFFFFF"/>
                  </a:solidFill>
                  <a:prstDash val="solid"/>
                </a:ln>
                <a:solidFill>
                  <a:srgbClr val="FFFFFF"/>
                </a:solidFill>
                <a:latin typeface="Times New Roman" pitchFamily="18" charset="0"/>
                <a:ea typeface="Calibri"/>
                <a:cs typeface="Times New Roman" pitchFamily="18" charset="0"/>
              </a:rPr>
              <a:t>Казкотерапія</a:t>
            </a:r>
            <a:r>
              <a:rPr lang="uk-UA" sz="2800" dirty="0">
                <a:ln w="18415" cmpd="sng">
                  <a:solidFill>
                    <a:srgbClr val="FFFFFF"/>
                  </a:solidFill>
                  <a:prstDash val="solid"/>
                </a:ln>
                <a:solidFill>
                  <a:srgbClr val="FFFFFF"/>
                </a:solidFill>
                <a:latin typeface="Times New Roman" pitchFamily="18" charset="0"/>
                <a:ea typeface="Calibri"/>
                <a:cs typeface="Times New Roman" pitchFamily="18" charset="0"/>
              </a:rPr>
              <a:t> для молодших школярів</a:t>
            </a:r>
            <a:endParaRPr sz="2800">
              <a:ln w="18415" cmpd="sng">
                <a:solidFill>
                  <a:srgbClr val="FFFFFF"/>
                </a:solidFill>
                <a:prstDash val="solid"/>
              </a:ln>
              <a:solidFill>
                <a:srgbClr val="FFFFFF"/>
              </a:solidFill>
              <a:latin typeface="Times New Roman" pitchFamily="18" charset="0"/>
              <a:ea typeface="Calibri"/>
              <a:cs typeface="Times New Roman" pitchFamily="18" charset="0"/>
            </a:endParaRPr>
          </a:p>
          <a:p>
            <a:endParaRP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5429256" y="3786190"/>
            <a:ext cx="3536952" cy="2652714"/>
          </a:xfrm>
          <a:prstGeom prst="round2DiagRect">
            <a:avLst/>
          </a:prstGeom>
          <a:noFill/>
          <a:ln w="38100">
            <a:solidFill>
              <a:srgbClr val="FFFF00"/>
            </a:solid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4071933" y="285728"/>
            <a:ext cx="3619525" cy="2714644"/>
          </a:xfrm>
          <a:prstGeom prst="roundRect">
            <a:avLst/>
          </a:prstGeom>
          <a:noFill/>
          <a:ln w="38100">
            <a:solidFill>
              <a:srgbClr val="00B050"/>
            </a:solid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rot="5400000">
            <a:off x="93634" y="692128"/>
            <a:ext cx="3251200" cy="2438400"/>
          </a:xfrm>
          <a:prstGeom prst="snipRoundRect">
            <a:avLst/>
          </a:prstGeom>
          <a:noFill/>
          <a:ln w="38100">
            <a:solidFill>
              <a:srgbClr val="3333CC"/>
            </a:solidFill>
            <a:miter lim="800000"/>
            <a:headEnd/>
            <a:tailEnd/>
          </a:ln>
          <a:effectLst/>
        </p:spPr>
      </p:pic>
      <p:pic>
        <p:nvPicPr>
          <p:cNvPr id="24581" name="Picture 5"/>
          <p:cNvPicPr>
            <a:picLocks noChangeAspect="1" noChangeArrowheads="1"/>
          </p:cNvPicPr>
          <p:nvPr/>
        </p:nvPicPr>
        <p:blipFill>
          <a:blip r:embed="rId5"/>
          <a:srcRect l="17578" r="14306" b="3320"/>
          <a:stretch>
            <a:fillRect/>
          </a:stretch>
        </p:blipFill>
        <p:spPr bwMode="auto">
          <a:xfrm>
            <a:off x="285720" y="4000504"/>
            <a:ext cx="2214578" cy="2357454"/>
          </a:xfrm>
          <a:prstGeom prst="snip2DiagRect">
            <a:avLst/>
          </a:prstGeom>
          <a:noFill/>
          <a:ln w="38100">
            <a:solidFill>
              <a:srgbClr val="00B0F0"/>
            </a:solidFill>
            <a:miter lim="800000"/>
            <a:headEnd/>
            <a:tailEnd/>
          </a:ln>
          <a:effectLst/>
        </p:spPr>
      </p:pic>
      <p:pic>
        <p:nvPicPr>
          <p:cNvPr id="24582" name="Picture 6"/>
          <p:cNvPicPr>
            <a:picLocks noChangeAspect="1" noChangeArrowheads="1"/>
          </p:cNvPicPr>
          <p:nvPr/>
        </p:nvPicPr>
        <p:blipFill>
          <a:blip r:embed="rId6"/>
          <a:srcRect l="30762" r="14306" b="390"/>
          <a:stretch>
            <a:fillRect/>
          </a:stretch>
        </p:blipFill>
        <p:spPr bwMode="auto">
          <a:xfrm>
            <a:off x="3214678" y="3929066"/>
            <a:ext cx="1785950" cy="2428892"/>
          </a:xfrm>
          <a:prstGeom prst="snip2SameRect">
            <a:avLst/>
          </a:prstGeom>
          <a:noFill/>
          <a:ln w="38100">
            <a:solidFill>
              <a:schemeClr val="accent6">
                <a:lumMod val="75000"/>
              </a:schemeClr>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dirty="0" err="1" smtClean="0"/>
              <a:t>джерела</a:t>
            </a:r>
            <a:endParaRPr lang="ru-RU" dirty="0" smtClean="0"/>
          </a:p>
        </p:txBody>
      </p:sp>
      <p:sp>
        <p:nvSpPr>
          <p:cNvPr id="5123" name="Объект 2"/>
          <p:cNvSpPr>
            <a:spLocks noGrp="1"/>
          </p:cNvSpPr>
          <p:nvPr>
            <p:ph idx="1"/>
          </p:nvPr>
        </p:nvSpPr>
        <p:spPr/>
        <p:txBody>
          <a:bodyPr/>
          <a:lstStyle/>
          <a:p>
            <a:pPr fontAlgn="base">
              <a:spcAft>
                <a:spcPct val="0"/>
              </a:spcAft>
              <a:buFont typeface="Arial" charset="0"/>
              <a:buChar char="•"/>
            </a:pPr>
            <a:r>
              <a:rPr sz="1400" dirty="0">
                <a:hlinkClick r:id="rId2"/>
              </a:rPr>
              <a:t>http://healthreachpartners.com/wp-admin/maint/achtergrond-powerpoint-770.jpg</a:t>
            </a:r>
          </a:p>
          <a:p>
            <a:pPr fontAlgn="base">
              <a:spcAft>
                <a:spcPct val="0"/>
              </a:spcAft>
              <a:buFont typeface="Arial" charset="0"/>
              <a:buChar char="•"/>
            </a:pPr>
            <a:r>
              <a:rPr sz="1400" dirty="0">
                <a:hlinkClick r:id="rId3"/>
              </a:rPr>
              <a:t>http://mistergid.ru/image/upload/2011-08 07/330026694634_86509_image00010.jpg</a:t>
            </a:r>
            <a:endParaRPr sz="1400" dirty="0">
              <a:hlinkClick r:id="rId2"/>
            </a:endParaRPr>
          </a:p>
          <a:p>
            <a:pPr fontAlgn="base">
              <a:spcAft>
                <a:spcPct val="0"/>
              </a:spcAft>
              <a:buFont typeface="Arial" charset="0"/>
              <a:buChar char="•"/>
            </a:pPr>
            <a:endParaRPr dirty="0">
              <a:hlinkClick r:id="rId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2976" y="500042"/>
            <a:ext cx="6643734" cy="725470"/>
          </a:xfrm>
          <a:prstGeom prst="roundRect">
            <a:avLst/>
          </a:prstGeom>
        </p:spPr>
        <p:style>
          <a:lnRef idx="2">
            <a:schemeClr val="accent1"/>
          </a:lnRef>
          <a:fillRef idx="1">
            <a:schemeClr val="lt1"/>
          </a:fillRef>
          <a:effectRef idx="0">
            <a:schemeClr val="accent1"/>
          </a:effectRef>
          <a:fontRef idx="minor">
            <a:schemeClr val="dk1"/>
          </a:fontRef>
        </p:style>
        <p:txBody>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uk-UA" sz="2800" b="1" dirty="0" err="1" smtClean="0">
                <a:solidFill>
                  <a:srgbClr val="3333CC"/>
                </a:solidFill>
                <a:latin typeface="Times New Roman" pitchFamily="18" charset="0"/>
                <a:cs typeface="Times New Roman" pitchFamily="18" charset="0"/>
              </a:rPr>
              <a:t>Корекційна</a:t>
            </a:r>
            <a:r>
              <a:rPr lang="uk-UA" sz="2800" b="1" dirty="0" smtClean="0">
                <a:solidFill>
                  <a:srgbClr val="3333CC"/>
                </a:solidFill>
                <a:latin typeface="Times New Roman" pitchFamily="18" charset="0"/>
                <a:cs typeface="Times New Roman" pitchFamily="18" charset="0"/>
              </a:rPr>
              <a:t> казка </a:t>
            </a:r>
            <a:r>
              <a:rPr lang="uk-UA" sz="2800" b="1" i="1" dirty="0" smtClean="0">
                <a:solidFill>
                  <a:srgbClr val="3333CC"/>
                </a:solidFill>
                <a:latin typeface="Times New Roman" pitchFamily="18" charset="0"/>
                <a:cs typeface="Times New Roman" pitchFamily="18" charset="0"/>
              </a:rPr>
              <a:t>«Чарівне яблуко»</a:t>
            </a:r>
            <a:r>
              <a:rPr lang="ru-RU" b="1" i="1" dirty="0" smtClean="0">
                <a:solidFill>
                  <a:srgbClr val="3333CC"/>
                </a:solidFill>
              </a:rPr>
              <a:t/>
            </a:r>
            <a:br>
              <a:rPr lang="ru-RU" b="1" i="1" dirty="0" smtClean="0">
                <a:solidFill>
                  <a:srgbClr val="3333CC"/>
                </a:solidFill>
              </a:rPr>
            </a:br>
            <a:endParaRPr lang="ru-RU" b="1" i="1" dirty="0">
              <a:solidFill>
                <a:srgbClr val="3333CC"/>
              </a:solidFill>
            </a:endParaRPr>
          </a:p>
        </p:txBody>
      </p:sp>
      <p:sp>
        <p:nvSpPr>
          <p:cNvPr id="3073" name="Rectangle 1"/>
          <p:cNvSpPr>
            <a:spLocks noChangeArrowheads="1"/>
          </p:cNvSpPr>
          <p:nvPr/>
        </p:nvSpPr>
        <p:spPr bwMode="auto">
          <a:xfrm>
            <a:off x="1500166" y="1137285"/>
            <a:ext cx="7286676" cy="5720715"/>
          </a:xfrm>
          <a:prstGeom prst="round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Казкотерапія</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це процес утворення зв’язків між казковими подіями та поведінкою в реальному житті, система передачі життєвого досвіду, розвитку соціальної чутливості інтуїції та творчих здібностей.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Проблема соціалізації першокласників, адаптація до цілком нових умов життя, триває від кількох місяців до півроку і не завжди проходить легко і успішно. Слід допомогти дітям увійти в шкільне життя, уникнувши таких серйозних проблем, як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дезадаптація</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або шкільний невроз, даючи їм можливість проявляти свої таланти й набувати уміння і навички.</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8" name="Picture 6" descr="http://im3-tub-ua.yandex.net/i?id=61aa2c85a4c9700640a3b47eebdcc2cb-100-144&amp;n=2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904439">
            <a:off x="383118" y="1675239"/>
            <a:ext cx="1214446" cy="1803633"/>
          </a:xfrm>
          <a:prstGeom prst="rect">
            <a:avLst/>
          </a:prstGeom>
          <a:noFill/>
        </p:spPr>
      </p:pic>
      <p:pic>
        <p:nvPicPr>
          <p:cNvPr id="3080" name="Picture 8" descr="Мафия 57. День второй. Пой, светик, но не тут."/>
          <p:cNvPicPr>
            <a:picLocks noChangeAspect="1" noChangeArrowheads="1"/>
          </p:cNvPicPr>
          <p:nvPr/>
        </p:nvPicPr>
        <p:blipFill>
          <a:blip r:embed="rId3" cstate="print"/>
          <a:srcRect/>
          <a:stretch>
            <a:fillRect/>
          </a:stretch>
        </p:blipFill>
        <p:spPr bwMode="auto">
          <a:xfrm rot="21089315">
            <a:off x="128100" y="4044509"/>
            <a:ext cx="1698183" cy="1857388"/>
          </a:xfrm>
          <a:prstGeom prst="rect">
            <a:avLst/>
          </a:prstGeom>
          <a:noFill/>
        </p:spPr>
      </p:pic>
    </p:spTree>
    <p:extLst>
      <p:ext uri="{BB962C8B-B14F-4D97-AF65-F5344CB8AC3E}">
        <p14:creationId xmlns="" xmlns:p14="http://schemas.microsoft.com/office/powerpoint/2010/main" val="158715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14546" y="428604"/>
            <a:ext cx="585791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Така робота може проводитися на основі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корекційних</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казок Марини Панфілової «Лісова школа»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Панфилова</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 –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Лесная</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школа»: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Корекционные</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сказки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настольная игра для дошкольников и младших школьников. – издательство «Сфера» - 2002. – 96с.). Книга </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містить 30 казок психопрофілактичного й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корекційного</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спрямування, які допомагають у поданні проблем шкільної адаптації.</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Казкотерапія</a:t>
            </a: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дає змогу сформувати позитивні моделі поведінки, уникнути негативних емоцій, знизити рівень тривожності, підвищити навчальну мотивацію.</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D:\scazka.jpg"/>
          <p:cNvPicPr/>
          <p:nvPr/>
        </p:nvPicPr>
        <p:blipFill>
          <a:blip r:embed="rId2"/>
          <a:srcRect/>
          <a:stretch>
            <a:fillRect/>
          </a:stretch>
        </p:blipFill>
        <p:spPr bwMode="auto">
          <a:xfrm rot="21258173">
            <a:off x="344686" y="575064"/>
            <a:ext cx="1646264" cy="2709190"/>
          </a:xfrm>
          <a:prstGeom prst="rect">
            <a:avLst/>
          </a:prstGeom>
          <a:noFill/>
          <a:ln w="9525">
            <a:noFill/>
            <a:miter lim="800000"/>
            <a:headEnd/>
            <a:tailEnd/>
          </a:ln>
        </p:spPr>
      </p:pic>
      <p:pic>
        <p:nvPicPr>
          <p:cNvPr id="6" name="Рисунок 5" descr="D:\scazka.jpg"/>
          <p:cNvPicPr/>
          <p:nvPr/>
        </p:nvPicPr>
        <p:blipFill>
          <a:blip r:embed="rId2"/>
          <a:srcRect/>
          <a:stretch>
            <a:fillRect/>
          </a:stretch>
        </p:blipFill>
        <p:spPr bwMode="auto">
          <a:xfrm rot="256768">
            <a:off x="297474" y="3656879"/>
            <a:ext cx="1646264" cy="2709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1538" y="142852"/>
            <a:ext cx="7786742" cy="7078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50000"/>
              </a:lnSpc>
            </a:pPr>
            <a:r>
              <a:rPr lang="en-US" sz="2000" dirty="0" smtClean="0">
                <a:latin typeface="Times New Roman" pitchFamily="18" charset="0"/>
                <a:cs typeface="Times New Roman" pitchFamily="18" charset="0"/>
              </a:rPr>
              <a:t>30 </a:t>
            </a:r>
            <a:r>
              <a:rPr lang="uk-UA" sz="2000" dirty="0" smtClean="0">
                <a:latin typeface="Times New Roman" pitchFamily="18" charset="0"/>
                <a:cs typeface="Times New Roman" pitchFamily="18" charset="0"/>
              </a:rPr>
              <a:t>лісових казок розкривають п’ять основних тем:</a:t>
            </a:r>
            <a:endParaRPr lang="ru-RU" sz="2000" dirty="0" smtClean="0">
              <a:latin typeface="Times New Roman" pitchFamily="18" charset="0"/>
              <a:cs typeface="Times New Roman" pitchFamily="18" charset="0"/>
            </a:endParaRPr>
          </a:p>
          <a:p>
            <a:pPr lvl="0" algn="just">
              <a:lnSpc>
                <a:spcPct val="150000"/>
              </a:lnSpc>
            </a:pPr>
            <a:r>
              <a:rPr lang="uk-UA" sz="2000" dirty="0" smtClean="0">
                <a:latin typeface="Times New Roman" pitchFamily="18" charset="0"/>
                <a:cs typeface="Times New Roman" pitchFamily="18" charset="0"/>
              </a:rPr>
              <a:t>1 – адаптація до школи;</a:t>
            </a:r>
            <a:endParaRPr lang="ru-RU" sz="2000" dirty="0" smtClean="0">
              <a:latin typeface="Times New Roman" pitchFamily="18" charset="0"/>
              <a:cs typeface="Times New Roman" pitchFamily="18" charset="0"/>
            </a:endParaRPr>
          </a:p>
          <a:p>
            <a:pPr lvl="0" algn="just">
              <a:lnSpc>
                <a:spcPct val="150000"/>
              </a:lnSpc>
            </a:pPr>
            <a:r>
              <a:rPr lang="uk-UA" sz="2000" dirty="0" smtClean="0">
                <a:latin typeface="Times New Roman" pitchFamily="18" charset="0"/>
                <a:cs typeface="Times New Roman" pitchFamily="18" charset="0"/>
              </a:rPr>
              <a:t>2 – ставлення до речей;</a:t>
            </a:r>
            <a:endParaRPr lang="ru-RU" sz="2000" dirty="0" smtClean="0">
              <a:latin typeface="Times New Roman" pitchFamily="18" charset="0"/>
              <a:cs typeface="Times New Roman" pitchFamily="18" charset="0"/>
            </a:endParaRPr>
          </a:p>
          <a:p>
            <a:pPr lvl="0" algn="just">
              <a:lnSpc>
                <a:spcPct val="150000"/>
              </a:lnSpc>
            </a:pPr>
            <a:r>
              <a:rPr lang="uk-UA" sz="2000" dirty="0" smtClean="0">
                <a:latin typeface="Times New Roman" pitchFamily="18" charset="0"/>
                <a:cs typeface="Times New Roman" pitchFamily="18" charset="0"/>
              </a:rPr>
              <a:t>3 – ставлення до уроків;</a:t>
            </a:r>
            <a:endParaRPr lang="ru-RU" sz="2000" dirty="0" smtClean="0">
              <a:latin typeface="Times New Roman" pitchFamily="18" charset="0"/>
              <a:cs typeface="Times New Roman" pitchFamily="18" charset="0"/>
            </a:endParaRPr>
          </a:p>
          <a:p>
            <a:pPr lvl="0" algn="just">
              <a:lnSpc>
                <a:spcPct val="150000"/>
              </a:lnSpc>
            </a:pPr>
            <a:r>
              <a:rPr lang="uk-UA" sz="2000" dirty="0" smtClean="0">
                <a:latin typeface="Times New Roman" pitchFamily="18" charset="0"/>
                <a:cs typeface="Times New Roman" pitchFamily="18" charset="0"/>
              </a:rPr>
              <a:t>4 – шкільні конфлікти;</a:t>
            </a:r>
            <a:endParaRPr lang="ru-RU" sz="2000" dirty="0" smtClean="0">
              <a:latin typeface="Times New Roman" pitchFamily="18" charset="0"/>
              <a:cs typeface="Times New Roman" pitchFamily="18" charset="0"/>
            </a:endParaRPr>
          </a:p>
          <a:p>
            <a:pPr lvl="0" algn="just">
              <a:lnSpc>
                <a:spcPct val="150000"/>
              </a:lnSpc>
            </a:pPr>
            <a:r>
              <a:rPr lang="uk-UA" sz="2000" dirty="0" smtClean="0">
                <a:latin typeface="Times New Roman" pitchFamily="18" charset="0"/>
                <a:cs typeface="Times New Roman" pitchFamily="18" charset="0"/>
              </a:rPr>
              <a:t>5 – ставлення до здоров’я. </a:t>
            </a:r>
            <a:endParaRPr lang="ru-RU" sz="2000" dirty="0" smtClean="0">
              <a:latin typeface="Times New Roman" pitchFamily="18" charset="0"/>
              <a:cs typeface="Times New Roman" pitchFamily="18" charset="0"/>
            </a:endParaRPr>
          </a:p>
          <a:p>
            <a:pPr algn="just">
              <a:lnSpc>
                <a:spcPct val="150000"/>
              </a:lnSpc>
            </a:pPr>
            <a:r>
              <a:rPr lang="uk-UA" sz="2000" dirty="0" smtClean="0">
                <a:latin typeface="Times New Roman" pitchFamily="18" charset="0"/>
                <a:cs typeface="Times New Roman" pitchFamily="18" charset="0"/>
              </a:rPr>
              <a:t>Ці казки вирішують дидактичні , </a:t>
            </a:r>
            <a:r>
              <a:rPr lang="uk-UA" sz="2000" dirty="0" err="1" smtClean="0">
                <a:latin typeface="Times New Roman" pitchFamily="18" charset="0"/>
                <a:cs typeface="Times New Roman" pitchFamily="18" charset="0"/>
              </a:rPr>
              <a:t>корекційні</a:t>
            </a:r>
            <a:r>
              <a:rPr lang="uk-UA" sz="2000" dirty="0" smtClean="0">
                <a:latin typeface="Times New Roman" pitchFamily="18" charset="0"/>
                <a:cs typeface="Times New Roman" pitchFamily="18" charset="0"/>
              </a:rPr>
              <a:t>, терапевтичні завдання. Діти із задоволенням їх слухають і на прикладах казкових героїв вчаться любити та пробачати, говорять про вчинки казкових героїв і шукають їх причини. Таким чином, потрапляючи в складні ситуації, знають як можна вирішити ті чи інші проблеми.</a:t>
            </a:r>
            <a:endParaRPr lang="en-US" sz="2000" dirty="0" smtClean="0">
              <a:latin typeface="Times New Roman" pitchFamily="18" charset="0"/>
              <a:cs typeface="Times New Roman" pitchFamily="18" charset="0"/>
            </a:endParaRPr>
          </a:p>
          <a:p>
            <a:pPr algn="just">
              <a:lnSpc>
                <a:spcPct val="150000"/>
              </a:lnSpc>
            </a:pPr>
            <a:r>
              <a:rPr lang="uk-UA" sz="2000" dirty="0" smtClean="0">
                <a:latin typeface="Times New Roman"/>
                <a:ea typeface="Calibri"/>
              </a:rPr>
              <a:t>Роботу з казками можна проводити один-два рази на тиждень протягом усього навчального року або за потребою як виховний момент.</a:t>
            </a:r>
            <a:r>
              <a:rPr lang="uk-UA"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1026" name="Picture 2" descr="C:\Users\Людмила Дмитровная\Pictures\ks_01.jpg"/>
          <p:cNvPicPr>
            <a:picLocks noChangeAspect="1" noChangeArrowheads="1"/>
          </p:cNvPicPr>
          <p:nvPr/>
        </p:nvPicPr>
        <p:blipFill>
          <a:blip r:embed="rId2"/>
          <a:srcRect/>
          <a:stretch>
            <a:fillRect/>
          </a:stretch>
        </p:blipFill>
        <p:spPr bwMode="auto">
          <a:xfrm>
            <a:off x="4857752" y="785794"/>
            <a:ext cx="2643206" cy="21277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357422" y="285728"/>
            <a:ext cx="6000792"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школі діти зустрічаються з новим світом предметів, які мають стосунок до важливої для них діяльності – навчальної. Навчити першокласників правильно поводитися із цими предметами, адекватно ставитися до них, виявляти охайність і самостійність, допоможуть 6 казок із розділу «Про ставлення учнів до речей».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кожному класі бувають неприємні випадки зникнення яскравих ластиків, красивих і зручних ручок, олівців. Щоб молодший школяр не чинив таких дій, вчасно зупинився, змінив наміри, пропонується використовувати казку «Чарівне яблуко».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8" name="Picture 2" descr="C:\Users\Людмила Дмитровная\Pictures\yabloko1.jpg"/>
          <p:cNvPicPr>
            <a:picLocks noChangeAspect="1" noChangeArrowheads="1"/>
          </p:cNvPicPr>
          <p:nvPr/>
        </p:nvPicPr>
        <p:blipFill>
          <a:blip r:embed="rId2">
            <a:clrChange>
              <a:clrFrom>
                <a:srgbClr val="F0F0F0"/>
              </a:clrFrom>
              <a:clrTo>
                <a:srgbClr val="F0F0F0">
                  <a:alpha val="0"/>
                </a:srgbClr>
              </a:clrTo>
            </a:clrChange>
          </a:blip>
          <a:srcRect/>
          <a:stretch>
            <a:fillRect/>
          </a:stretch>
        </p:blipFill>
        <p:spPr bwMode="auto">
          <a:xfrm rot="20924720">
            <a:off x="179681" y="1016258"/>
            <a:ext cx="1828794" cy="2021465"/>
          </a:xfrm>
          <a:prstGeom prst="rect">
            <a:avLst/>
          </a:prstGeom>
          <a:noFill/>
        </p:spPr>
      </p:pic>
      <p:pic>
        <p:nvPicPr>
          <p:cNvPr id="5" name="Picture 2" descr="C:\Users\Людмила Дмитровная\Pictures\yabloko1.jpg"/>
          <p:cNvPicPr>
            <a:picLocks noChangeAspect="1" noChangeArrowheads="1"/>
          </p:cNvPicPr>
          <p:nvPr/>
        </p:nvPicPr>
        <p:blipFill>
          <a:blip r:embed="rId2">
            <a:clrChange>
              <a:clrFrom>
                <a:srgbClr val="F0F0F0"/>
              </a:clrFrom>
              <a:clrTo>
                <a:srgbClr val="F0F0F0">
                  <a:alpha val="0"/>
                </a:srgbClr>
              </a:clrTo>
            </a:clrChange>
          </a:blip>
          <a:srcRect/>
          <a:stretch>
            <a:fillRect/>
          </a:stretch>
        </p:blipFill>
        <p:spPr bwMode="auto">
          <a:xfrm rot="1271884">
            <a:off x="303602" y="3834125"/>
            <a:ext cx="1828794" cy="202146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214290"/>
            <a:ext cx="6143636" cy="3785652"/>
          </a:xfrm>
          <a:prstGeom prst="rect">
            <a:avLst/>
          </a:prstGeom>
        </p:spPr>
        <p:txBody>
          <a:bodyPr wrap="square">
            <a:spAutoFit/>
          </a:bodyPr>
          <a:lstStyle/>
          <a:p>
            <a:pPr algn="just">
              <a:lnSpc>
                <a:spcPct val="150000"/>
              </a:lnSpc>
            </a:pPr>
            <a:r>
              <a:rPr lang="uk-UA" sz="2000" dirty="0" smtClean="0">
                <a:latin typeface="Times New Roman" pitchFamily="18" charset="0"/>
                <a:ea typeface="Calibri" pitchFamily="34" charset="0"/>
                <a:cs typeface="Times New Roman" pitchFamily="18" charset="0"/>
              </a:rPr>
              <a:t>Слухаючи казку «Чарівне яблуко» першокласники дуже емоційно реагують на події, на вчинки героїв. Учні, котрі мають звичку брати чуже, виділяються з групи. Деякі з них насторожуються, ховають погляд, не беруть участь у бесіді, яку можна провести після прослуховування казки. Теми бесід довільно обираються педагогом. Варіанти тем бесід: «Коли я взяв чуже?», «Особисті речі».</a:t>
            </a:r>
            <a:endParaRPr lang="ru-RU" sz="2000" dirty="0"/>
          </a:p>
        </p:txBody>
      </p:sp>
      <p:pic>
        <p:nvPicPr>
          <p:cNvPr id="21508" name="Picture 4"/>
          <p:cNvPicPr>
            <a:picLocks noChangeAspect="1" noChangeArrowheads="1"/>
          </p:cNvPicPr>
          <p:nvPr/>
        </p:nvPicPr>
        <p:blipFill>
          <a:blip r:embed="rId2"/>
          <a:srcRect/>
          <a:stretch>
            <a:fillRect/>
          </a:stretch>
        </p:blipFill>
        <p:spPr bwMode="auto">
          <a:xfrm>
            <a:off x="1285852" y="4143380"/>
            <a:ext cx="3251200" cy="2438400"/>
          </a:xfrm>
          <a:prstGeom prst="snip1Rect">
            <a:avLst/>
          </a:prstGeom>
          <a:noFill/>
          <a:ln w="38100">
            <a:solidFill>
              <a:srgbClr val="3333CC"/>
            </a:solidFill>
            <a:miter lim="800000"/>
            <a:headEnd/>
            <a:tailEnd/>
          </a:ln>
          <a:effectLst/>
        </p:spPr>
      </p:pic>
      <p:pic>
        <p:nvPicPr>
          <p:cNvPr id="21509" name="Picture 5"/>
          <p:cNvPicPr>
            <a:picLocks noChangeAspect="1" noChangeArrowheads="1"/>
          </p:cNvPicPr>
          <p:nvPr/>
        </p:nvPicPr>
        <p:blipFill>
          <a:blip r:embed="rId3"/>
          <a:srcRect l="19776"/>
          <a:stretch>
            <a:fillRect/>
          </a:stretch>
        </p:blipFill>
        <p:spPr bwMode="auto">
          <a:xfrm rot="5400000">
            <a:off x="5772955" y="4085433"/>
            <a:ext cx="2608258" cy="2438400"/>
          </a:xfrm>
          <a:prstGeom prst="roundRect">
            <a:avLst/>
          </a:prstGeom>
          <a:noFill/>
          <a:ln w="38100">
            <a:solidFill>
              <a:schemeClr val="accent6"/>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14546" y="214290"/>
            <a:ext cx="585791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Психічно здорова дитина знає, що чуже брати не можна. Але іноді так хочеться мати те, що є в приятеля чи сусіда по парті. Ми обговорюємо такі дії, вчинки, але завжди з розумінням та прощенням. Після бесіди потрібно дати дітям можливість відволіктися від теми, нехай інформація пройде внутрішнє осмислення. Таким моментом може бути гра або  розминка. Не виключено, що найближчим часом ви «випадково» знайдете зниклі предмети чи іграшки. Можливо, діти зізнаються в скоєному одне одному після заняття. Важливіше, щоб дитина могла сама себе зупинити, контролювати імпульси.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descr="C:\Users\Людмила Дмитровная\Pictures\сова.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1059068">
            <a:off x="-8851" y="1788160"/>
            <a:ext cx="2071702" cy="278608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857356" y="357166"/>
            <a:ext cx="621507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 допомогою казок можна відповісти на багато запитань першокласників: як зібрати портфель? В які ігри можна грати? Які існують шкільні правила? Для чого дотримуватися режиму дня? Співчуваючи казковим героям, діти звертаються до своїх почуттів, їм легше оцінювати власні вчинки, усвідомлювати причини своїх хвилювань через образи лісових школярів.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Робота з казками дає змогу запобігти шкільній тривозі в дітей, успішно пройти період адаптації, впевнено зайняти таку значиму соціальну позицію – школяра!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1" descr="C:\Users\Людмила Дмитровная\Pictures\i (7).jpg"/>
          <p:cNvPicPr>
            <a:picLocks noChangeAspect="1" noChangeArrowheads="1"/>
          </p:cNvPicPr>
          <p:nvPr/>
        </p:nvPicPr>
        <p:blipFill>
          <a:blip r:embed="rId2"/>
          <a:srcRect/>
          <a:stretch>
            <a:fillRect/>
          </a:stretch>
        </p:blipFill>
        <p:spPr bwMode="auto">
          <a:xfrm>
            <a:off x="285720" y="714356"/>
            <a:ext cx="1500198" cy="2064493"/>
          </a:xfrm>
          <a:prstGeom prst="rect">
            <a:avLst/>
          </a:prstGeom>
          <a:noFill/>
        </p:spPr>
      </p:pic>
      <p:pic>
        <p:nvPicPr>
          <p:cNvPr id="5" name="Picture 2" descr="C:\Users\Людмила Дмитровная\Pictures\i (8).jpg"/>
          <p:cNvPicPr>
            <a:picLocks noChangeAspect="1" noChangeArrowheads="1"/>
          </p:cNvPicPr>
          <p:nvPr/>
        </p:nvPicPr>
        <p:blipFill>
          <a:blip r:embed="rId3"/>
          <a:srcRect/>
          <a:stretch>
            <a:fillRect/>
          </a:stretch>
        </p:blipFill>
        <p:spPr bwMode="auto">
          <a:xfrm>
            <a:off x="214282" y="3857628"/>
            <a:ext cx="1500198" cy="20717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Людмила Дмитровная\Pictures\img083.jpg"/>
          <p:cNvPicPr/>
          <p:nvPr/>
        </p:nvPicPr>
        <p:blipFill>
          <a:blip r:embed="rId2"/>
          <a:srcRect b="44932"/>
          <a:stretch>
            <a:fillRect/>
          </a:stretch>
        </p:blipFill>
        <p:spPr bwMode="auto">
          <a:xfrm>
            <a:off x="428596" y="357166"/>
            <a:ext cx="4214842" cy="5357850"/>
          </a:xfrm>
          <a:prstGeom prst="rect">
            <a:avLst/>
          </a:prstGeom>
          <a:noFill/>
          <a:ln w="38100">
            <a:solidFill>
              <a:srgbClr val="0070C0"/>
            </a:solidFill>
            <a:miter lim="800000"/>
            <a:headEnd/>
            <a:tailEnd/>
          </a:ln>
        </p:spPr>
      </p:pic>
      <p:pic>
        <p:nvPicPr>
          <p:cNvPr id="3" name="Рисунок 2" descr="C:\Users\Людмила Дмитровная\Pictures\img083.jpg"/>
          <p:cNvPicPr/>
          <p:nvPr/>
        </p:nvPicPr>
        <p:blipFill>
          <a:blip r:embed="rId2"/>
          <a:srcRect t="54859"/>
          <a:stretch>
            <a:fillRect/>
          </a:stretch>
        </p:blipFill>
        <p:spPr bwMode="auto">
          <a:xfrm>
            <a:off x="5000628" y="2214554"/>
            <a:ext cx="3857652" cy="4286280"/>
          </a:xfrm>
          <a:prstGeom prst="rect">
            <a:avLst/>
          </a:prstGeom>
          <a:noFill/>
          <a:ln w="38100">
            <a:solidFill>
              <a:srgbClr val="0070C0"/>
            </a:solid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a1986aa8ecc988441cfb6c9031fc33511c487"/>
</p:tagLst>
</file>

<file path=ppt/theme/theme1.xml><?xml version="1.0" encoding="utf-8"?>
<a:theme xmlns:a="http://schemas.openxmlformats.org/drawingml/2006/main" name="Окружающий мир 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Окружающий мир 5</Template>
  <TotalTime>136</TotalTime>
  <Words>491</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Окружающий мир 5</vt:lpstr>
      <vt:lpstr> Психолог ТСШ № 7 Чекалюк Людмила Іванівна </vt:lpstr>
      <vt:lpstr> Корекційна казка «Чарівне яблуко» </vt:lpstr>
      <vt:lpstr>Слайд 3</vt:lpstr>
      <vt:lpstr>Слайд 4</vt:lpstr>
      <vt:lpstr>Слайд 5</vt:lpstr>
      <vt:lpstr>Слайд 6</vt:lpstr>
      <vt:lpstr>Слайд 7</vt:lpstr>
      <vt:lpstr>Слайд 8</vt:lpstr>
      <vt:lpstr>Слайд 9</vt:lpstr>
      <vt:lpstr>Слайд 10</vt:lpstr>
      <vt:lpstr>джерела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«Окружающий мир» 5</dc:title>
  <dc:creator>Ольга Михайловна</dc:creator>
  <cp:lastModifiedBy>Людмила Дмитровная</cp:lastModifiedBy>
  <cp:revision>16</cp:revision>
  <dcterms:created xsi:type="dcterms:W3CDTF">2014-11-13T21:11:13Z</dcterms:created>
  <dcterms:modified xsi:type="dcterms:W3CDTF">2015-02-15T14:29:37Z</dcterms:modified>
</cp:coreProperties>
</file>