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60" r:id="rId7"/>
    <p:sldId id="267" r:id="rId8"/>
    <p:sldId id="261" r:id="rId9"/>
    <p:sldId id="262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9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76F65-47D1-4A3F-8461-7118017C6B29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5837-1BFA-4131-BAAB-7C0C6C441D2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5837-1BFA-4131-BAAB-7C0C6C441D29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8360-C2C8-4C2D-895B-23D06FBA5F9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DC8E-9B90-4903-A97A-FCC5C5D252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628" y="285728"/>
            <a:ext cx="3457572" cy="29575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</a:t>
            </a:r>
            <a:r>
              <a:rPr lang="uk-UA" sz="2800" b="1" i="1" dirty="0" smtClean="0">
                <a:solidFill>
                  <a:srgbClr val="C00000"/>
                </a:solidFill>
              </a:rPr>
              <a:t>Забезпечення якісного розвитку дитини дошкільного віку засобами музичного виховання</a:t>
            </a:r>
            <a:r>
              <a:rPr lang="ru-RU" sz="2800" b="1" i="1" dirty="0" smtClean="0">
                <a:solidFill>
                  <a:srgbClr val="C00000"/>
                </a:solidFill>
              </a:rPr>
              <a:t>»</a:t>
            </a:r>
            <a:endParaRPr lang="uk-UA" sz="2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фотографии садик\DCIM\110SSCAM\SDC1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14686"/>
            <a:ext cx="2428874" cy="3238499"/>
          </a:xfrm>
          <a:prstGeom prst="rect">
            <a:avLst/>
          </a:prstGeom>
          <a:noFill/>
        </p:spPr>
      </p:pic>
      <p:pic>
        <p:nvPicPr>
          <p:cNvPr id="5" name="Рисунок 4" descr="PC15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785794"/>
            <a:ext cx="3500430" cy="23336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000364" y="2571744"/>
            <a:ext cx="3214710" cy="1785950"/>
          </a:xfrm>
          <a:prstGeom prst="triangle">
            <a:avLst>
              <a:gd name="adj" fmla="val 4982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347967" y="3111065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АСПЕКТИ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РОЗВИТКУ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ТАКТИЛЬНОГО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ВІДЧУТТЯ РИТМУ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214678" y="642918"/>
            <a:ext cx="2786082" cy="1928826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297691" y="612169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“Танцювати”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ритм, грати його рухами свого тіла (тупання, оплески, клацання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т.і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 rot="18002872">
            <a:off x="724864" y="2731759"/>
            <a:ext cx="3009613" cy="2148421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ыноска со стрелкой вниз 6"/>
          <p:cNvSpPr/>
          <p:nvPr/>
        </p:nvSpPr>
        <p:spPr>
          <a:xfrm rot="3370971">
            <a:off x="5650756" y="2497908"/>
            <a:ext cx="2810991" cy="2377539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 rot="18086269">
            <a:off x="579768" y="313236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Подавання рухів в ігровій, жартівливій манері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388490">
            <a:off x="5773884" y="2676726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Будь – яку пісню супроводжувати жестикуляцією і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впевненими рухами, які передають її зміст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огопед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7696">
            <a:off x="403641" y="444563"/>
            <a:ext cx="2068484" cy="1588110"/>
          </a:xfrm>
          <a:prstGeom prst="rect">
            <a:avLst/>
          </a:prstGeom>
          <a:noFill/>
        </p:spPr>
      </p:pic>
      <p:pic>
        <p:nvPicPr>
          <p:cNvPr id="7175" name="Picture 7" descr="C:\Users\Логопед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7179">
            <a:off x="7189429" y="423809"/>
            <a:ext cx="1399429" cy="1711841"/>
          </a:xfrm>
          <a:prstGeom prst="rect">
            <a:avLst/>
          </a:prstGeom>
          <a:noFill/>
        </p:spPr>
      </p:pic>
      <p:pic>
        <p:nvPicPr>
          <p:cNvPr id="6146" name="Picture 2" descr="C:\Users\Логопед\Desktop\01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429132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право 2"/>
          <p:cNvSpPr/>
          <p:nvPr/>
        </p:nvSpPr>
        <p:spPr>
          <a:xfrm>
            <a:off x="2857488" y="571480"/>
            <a:ext cx="3357586" cy="150019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3500430" y="100209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АУДІАЛЬНИЙ РОЗВИТОК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785786" y="785794"/>
            <a:ext cx="1857388" cy="1571636"/>
          </a:xfrm>
          <a:prstGeom prst="foldedCorner">
            <a:avLst>
              <a:gd name="adj" fmla="val 4039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МОЛОДШИЙ ДОШКІЛЬНИЙ ВІК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500826" y="714356"/>
            <a:ext cx="1857388" cy="1571636"/>
          </a:xfrm>
          <a:prstGeom prst="foldedCorner">
            <a:avLst>
              <a:gd name="adj" fmla="val 4039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427400" y="78579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СЕРЕДНІЙ ТА СТАРШИЙ ДОШКІЛЬНИЙ ВІК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2786058"/>
            <a:ext cx="2357454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2214546" y="2928934"/>
            <a:ext cx="2143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Проведення вправи під час підвищеного шумового фону (Вправа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“Знайди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куди сховалася тиша?”)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4714884"/>
            <a:ext cx="2357454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28596" y="485776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“Яких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звуків боїться тиша?” (Слухання, що, як звучить)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745326">
            <a:off x="1049645" y="2499302"/>
            <a:ext cx="449855" cy="207170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 rot="19851197">
            <a:off x="2592300" y="1895977"/>
            <a:ext cx="357190" cy="76401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9190" y="2857496"/>
            <a:ext cx="1500198" cy="15001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4919603" y="2930922"/>
            <a:ext cx="1581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Розповідь про звуки, які шумлять, дзвенять, булькають,  скриплять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72198" y="4572008"/>
            <a:ext cx="1643074" cy="15001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5867471" y="4716872"/>
            <a:ext cx="2143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Проведення експериментів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(Діти пробують 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почути, як звучать 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усі предмети)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64277" y="3143248"/>
            <a:ext cx="142876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7143768" y="314324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Розповідь про створення 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музичних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інструментів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550091">
            <a:off x="5796858" y="1748992"/>
            <a:ext cx="416834" cy="112698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 rot="1534456">
            <a:off x="5919735" y="1986677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786578" y="2500306"/>
            <a:ext cx="416834" cy="20002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 rot="21584365">
            <a:off x="6836110" y="2884563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20661426">
            <a:off x="8082875" y="1974882"/>
            <a:ext cx="416834" cy="112698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 rot="20645791">
            <a:off x="8113152" y="22125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712555">
            <a:off x="1208694" y="3043957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022418">
            <a:off x="2581543" y="2025691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огопед\Desktop\kabi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46902"/>
            <a:ext cx="1928826" cy="1928826"/>
          </a:xfrm>
          <a:prstGeom prst="rect">
            <a:avLst/>
          </a:prstGeom>
          <a:noFill/>
        </p:spPr>
      </p:pic>
      <p:pic>
        <p:nvPicPr>
          <p:cNvPr id="8195" name="Picture 3" descr="C:\Users\Логопед\Desktop\5375970_Nabor_muzykalnyh_instrumentov_Art_MB2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90458"/>
            <a:ext cx="928694" cy="928694"/>
          </a:xfrm>
          <a:prstGeom prst="rect">
            <a:avLst/>
          </a:prstGeom>
          <a:noFill/>
        </p:spPr>
      </p:pic>
      <p:pic>
        <p:nvPicPr>
          <p:cNvPr id="8196" name="Picture 4" descr="C:\Users\Логопед\Desktop\muz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1764" y="4674812"/>
            <a:ext cx="113792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10181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088" y="1179697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 ПОВИННІ УМІТИ:</a:t>
            </a:r>
            <a:endParaRPr lang="uk-UA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3" y="176476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Проявляти творчість та імпровізувати.</a:t>
            </a:r>
          </a:p>
          <a:p>
            <a:pPr marL="342900" indent="-342900">
              <a:buAutoNum type="arabicPeriod"/>
            </a:pPr>
            <a:endParaRPr lang="uk-U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Поєднувати види діяльності.</a:t>
            </a:r>
          </a:p>
          <a:p>
            <a:pPr marL="342900" indent="-342900">
              <a:buAutoNum type="arabicPeriod"/>
            </a:pPr>
            <a:endParaRPr lang="uk-U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Активно, ритмічно рухатись.</a:t>
            </a:r>
          </a:p>
          <a:p>
            <a:pPr marL="342900" indent="-342900">
              <a:buAutoNum type="arabicPeriod"/>
            </a:pPr>
            <a:endParaRPr lang="uk-U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Грати   на    елементарних    музичних інструментах та виконувати музично – рухові вправи.</a:t>
            </a:r>
            <a:endParaRPr lang="uk-UA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SDC1097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887" y="2428868"/>
            <a:ext cx="1714512" cy="2286016"/>
          </a:xfrm>
          <a:prstGeom prst="rect">
            <a:avLst/>
          </a:prstGeom>
          <a:noFill/>
        </p:spPr>
      </p:pic>
      <p:pic>
        <p:nvPicPr>
          <p:cNvPr id="2060" name="Picture 12" descr="C:\Users\Логопед\Desktop\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857760"/>
            <a:ext cx="1748494" cy="1312852"/>
          </a:xfrm>
          <a:prstGeom prst="rect">
            <a:avLst/>
          </a:prstGeom>
          <a:noFill/>
        </p:spPr>
      </p:pic>
      <p:pic>
        <p:nvPicPr>
          <p:cNvPr id="10" name="Рисунок 9" descr="DSC02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39306"/>
            <a:ext cx="2714612" cy="2035959"/>
          </a:xfrm>
          <a:prstGeom prst="rect">
            <a:avLst/>
          </a:prstGeom>
        </p:spPr>
      </p:pic>
      <p:pic>
        <p:nvPicPr>
          <p:cNvPr id="11" name="Рисунок 10" descr="GOM 2014-02-02 20-14-47-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714620"/>
            <a:ext cx="2482447" cy="1985957"/>
          </a:xfrm>
          <a:prstGeom prst="rect">
            <a:avLst/>
          </a:prstGeom>
        </p:spPr>
      </p:pic>
      <p:pic>
        <p:nvPicPr>
          <p:cNvPr id="12" name="Рисунок 11" descr="IMG_43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024316"/>
            <a:ext cx="3500430" cy="233361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SDC1099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45" y="4450294"/>
            <a:ext cx="2286015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500042"/>
            <a:ext cx="42148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опрацьованої літератури</a:t>
            </a:r>
            <a:endParaRPr lang="uk-UA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рограма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 дитини дошкільного віку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Українське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“Впевнений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старт”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Верховинець В. «Весняночка» ,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в-во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«Музична Україна», 1979р.</a:t>
            </a:r>
          </a:p>
          <a:p>
            <a:pPr lvl="0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Кононова Н.Г. «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Музично-дидактичнї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ігри для дошкільнят: з досвіду музичного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керівника».-М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Просвіта, 1982р.</a:t>
            </a:r>
          </a:p>
          <a:p>
            <a:pPr lvl="0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Кононова Н.Г. « навчання дошкільників грі на дитячих музичних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інструментах».-Москва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«Просвіта», 1990р.</a:t>
            </a:r>
          </a:p>
          <a:p>
            <a:pPr lvl="0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Калисарова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Л.К.,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Настіна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Є.П. «Наочні засоби в музичному вихованні дошкільників». Методичний посібник. "Москва «Просвіта», 1996р</a:t>
            </a:r>
          </a:p>
          <a:p>
            <a:pPr lvl="0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Науменко С.І. «Музично-естетичне виховання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дошкільнят».-Київ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«Магістр-8», 1996р.</a:t>
            </a:r>
          </a:p>
          <a:p>
            <a:pPr algn="ctr"/>
            <a:endParaRPr lang="uk-UA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uk-UA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just"/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огопед\Desktop\Foto 1 musik I-I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286388"/>
            <a:ext cx="1333509" cy="1000132"/>
          </a:xfrm>
          <a:prstGeom prst="rect">
            <a:avLst/>
          </a:prstGeom>
          <a:noFill/>
        </p:spPr>
      </p:pic>
      <p:pic>
        <p:nvPicPr>
          <p:cNvPr id="7172" name="Picture 4" descr="C:\Users\Логопед\Desktop\0_52116_cebeba14_XX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532241" y="4611635"/>
            <a:ext cx="2579585" cy="928694"/>
          </a:xfrm>
          <a:prstGeom prst="rect">
            <a:avLst/>
          </a:prstGeom>
          <a:noFill/>
        </p:spPr>
      </p:pic>
      <p:pic>
        <p:nvPicPr>
          <p:cNvPr id="9" name="Рисунок 8" descr="DSC024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24614">
            <a:off x="4875086" y="757909"/>
            <a:ext cx="3643306" cy="2732480"/>
          </a:xfrm>
          <a:prstGeom prst="rect">
            <a:avLst/>
          </a:prstGeom>
        </p:spPr>
      </p:pic>
      <p:pic>
        <p:nvPicPr>
          <p:cNvPr id="10" name="Рисунок 9" descr="GOM 2014-02-02 20-11-54-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9690">
            <a:off x="5410622" y="3428394"/>
            <a:ext cx="3175379" cy="254030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35743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Дитина бажає спонтанно виражати себе через звук та шум, вона хоче відкривати нові звучання. Це пробуджує фантазію та ініціативу.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Т.Томас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огопед\Desktop\709068c6bc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3135298" cy="2096730"/>
          </a:xfrm>
          <a:prstGeom prst="rect">
            <a:avLst/>
          </a:prstGeom>
          <a:noFill/>
        </p:spPr>
      </p:pic>
      <p:pic>
        <p:nvPicPr>
          <p:cNvPr id="2051" name="Picture 3" descr="C:\Users\Логопед\Desktop\children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642918"/>
            <a:ext cx="2786082" cy="2089561"/>
          </a:xfrm>
          <a:prstGeom prst="rect">
            <a:avLst/>
          </a:prstGeom>
          <a:noFill/>
        </p:spPr>
      </p:pic>
      <p:pic>
        <p:nvPicPr>
          <p:cNvPr id="2052" name="Picture 4" descr="C:\Users\Логопед\Desktop\muz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55765"/>
            <a:ext cx="2714644" cy="2040419"/>
          </a:xfrm>
          <a:prstGeom prst="rect">
            <a:avLst/>
          </a:prstGeom>
          <a:noFill/>
        </p:spPr>
      </p:pic>
      <p:pic>
        <p:nvPicPr>
          <p:cNvPr id="2054" name="Picture 6" descr="C:\Users\Логопед\Desktop\1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225" y="3000372"/>
            <a:ext cx="2003875" cy="1500198"/>
          </a:xfrm>
          <a:prstGeom prst="rect">
            <a:avLst/>
          </a:prstGeom>
          <a:noFill/>
        </p:spPr>
      </p:pic>
      <p:pic>
        <p:nvPicPr>
          <p:cNvPr id="2055" name="Picture 7" descr="C:\Users\Логопед\Desktop\zanyatiya_music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9900" y="4357694"/>
            <a:ext cx="2190766" cy="1643074"/>
          </a:xfrm>
          <a:prstGeom prst="rect">
            <a:avLst/>
          </a:prstGeom>
          <a:noFill/>
        </p:spPr>
      </p:pic>
      <p:pic>
        <p:nvPicPr>
          <p:cNvPr id="2056" name="Picture 8" descr="C:\Users\Логопед\Desktop\пааа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9825" y="2765425"/>
            <a:ext cx="1428750" cy="1428750"/>
          </a:xfrm>
          <a:prstGeom prst="rect">
            <a:avLst/>
          </a:prstGeom>
          <a:noFill/>
        </p:spPr>
      </p:pic>
      <p:pic>
        <p:nvPicPr>
          <p:cNvPr id="2057" name="Picture 9" descr="C:\Users\Логопед\Desktop\marakas-bolsho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4714884"/>
            <a:ext cx="1343013" cy="1343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85794"/>
            <a:ext cx="9001156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Основа програми – вчимося творити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500306"/>
            <a:ext cx="3857652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 образно – ігрового емоційно – тактильно – рухового моделювання елементів музичної мови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000372"/>
            <a:ext cx="3214742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Метод  активації творчих проявів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643174" y="1357297"/>
            <a:ext cx="1357322" cy="11082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601574" y="1470731"/>
            <a:ext cx="1619924" cy="13930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Логопед\Desktop\BJ188_-_Music_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824" y="4625676"/>
            <a:ext cx="2319045" cy="1641884"/>
          </a:xfrm>
          <a:prstGeom prst="rect">
            <a:avLst/>
          </a:prstGeom>
          <a:noFill/>
        </p:spPr>
      </p:pic>
      <p:pic>
        <p:nvPicPr>
          <p:cNvPr id="3076" name="Picture 4" descr="C:\Users\Логопед\Desktop\0cyh1ix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428736"/>
            <a:ext cx="1431055" cy="3000396"/>
          </a:xfrm>
          <a:prstGeom prst="rect">
            <a:avLst/>
          </a:prstGeom>
          <a:noFill/>
        </p:spPr>
      </p:pic>
      <p:pic>
        <p:nvPicPr>
          <p:cNvPr id="3077" name="Picture 5" descr="C:\Users\Логопед\Desktop\835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5350" y="5268618"/>
            <a:ext cx="1614485" cy="1058861"/>
          </a:xfrm>
          <a:prstGeom prst="rect">
            <a:avLst/>
          </a:prstGeom>
          <a:noFill/>
        </p:spPr>
      </p:pic>
      <p:pic>
        <p:nvPicPr>
          <p:cNvPr id="3080" name="Picture 8" descr="C:\Users\Логопед\Desktop\clipart-musical-instrumnt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714488"/>
            <a:ext cx="1263662" cy="1031149"/>
          </a:xfrm>
          <a:prstGeom prst="rect">
            <a:avLst/>
          </a:prstGeom>
          <a:noFill/>
        </p:spPr>
      </p:pic>
      <p:pic>
        <p:nvPicPr>
          <p:cNvPr id="3082" name="Picture 10" descr="C:\Users\Логопед\Desktop\ind-p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571612"/>
            <a:ext cx="1509686" cy="738192"/>
          </a:xfrm>
          <a:prstGeom prst="rect">
            <a:avLst/>
          </a:prstGeom>
          <a:noFill/>
        </p:spPr>
      </p:pic>
      <p:pic>
        <p:nvPicPr>
          <p:cNvPr id="3083" name="Picture 11" descr="C:\Users\Логопед\Desktop\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4786322"/>
            <a:ext cx="1571611" cy="1414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72066" y="1013671"/>
            <a:ext cx="3143272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2910" y="1359286"/>
            <a:ext cx="3143272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ПРИНЦИПИ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МЕТОДИКИ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МУЗИЧНИХ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ЗАНЯТЬ</a:t>
            </a: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91792" y="2786058"/>
            <a:ext cx="3143272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143504" y="10001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КРЕАТИВНІСТЬ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3504" y="1928802"/>
            <a:ext cx="3143272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34668" y="27860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КОМУНІКАТИВНІСТЬ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195195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ВАРІАТИВНІСТЬ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10800">
            <a:off x="3789621" y="1510920"/>
            <a:ext cx="1214446" cy="14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3861058" y="2038111"/>
            <a:ext cx="1214446" cy="14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1923088">
            <a:off x="3886862" y="2621298"/>
            <a:ext cx="1214446" cy="14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18" name="Picture 2" descr="C:\Users\Логопед\Desktop\61fbb136065620eb22fad47bde3401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63764">
            <a:off x="412763" y="3616010"/>
            <a:ext cx="1737557" cy="1302418"/>
          </a:xfrm>
          <a:prstGeom prst="rect">
            <a:avLst/>
          </a:prstGeom>
          <a:noFill/>
        </p:spPr>
      </p:pic>
      <p:pic>
        <p:nvPicPr>
          <p:cNvPr id="9219" name="Picture 3" descr="C:\Users\Логопед\Desktop\1335433481_img_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67990">
            <a:off x="2241436" y="4197748"/>
            <a:ext cx="1938316" cy="1453737"/>
          </a:xfrm>
          <a:prstGeom prst="rect">
            <a:avLst/>
          </a:prstGeom>
          <a:noFill/>
        </p:spPr>
      </p:pic>
      <p:pic>
        <p:nvPicPr>
          <p:cNvPr id="9220" name="Picture 4" descr="C:\Users\Логопед\Desktop\Teacher and Kids with Be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21801"/>
            <a:ext cx="3714776" cy="2600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286116" y="4535296"/>
            <a:ext cx="2786082" cy="185738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214678" y="2214554"/>
            <a:ext cx="2786082" cy="185738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500430" y="4740022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Поєднання таночків, пісень, гри в оркестрі на шумових і ударних інструментах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610962">
            <a:off x="3419137" y="1662060"/>
            <a:ext cx="856745" cy="46513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лево 4"/>
          <p:cNvSpPr/>
          <p:nvPr/>
        </p:nvSpPr>
        <p:spPr>
          <a:xfrm rot="8174956">
            <a:off x="4828205" y="1660393"/>
            <a:ext cx="856745" cy="46513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4161881" y="4088159"/>
            <a:ext cx="856745" cy="46513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428604"/>
            <a:ext cx="2786082" cy="185738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00760" y="285728"/>
            <a:ext cx="2786082" cy="185738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857224" y="608193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Потенціал елементарного музикування (Вигадування, створення музики)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392279" y="928670"/>
            <a:ext cx="250033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12" y="57148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Взаємопов'язаність мовлення, руху та музики (Тілесне відчуття ритму)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5227511" y="2833352"/>
            <a:ext cx="3500462" cy="171451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0430" y="257174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“Основні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складові завдання методики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музичних занять 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671848" y="2899996"/>
            <a:ext cx="3382724" cy="17260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Логопед\Desktop\bezymyann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7"/>
            <a:ext cx="1815616" cy="2305281"/>
          </a:xfrm>
          <a:prstGeom prst="rect">
            <a:avLst/>
          </a:prstGeom>
          <a:noFill/>
        </p:spPr>
      </p:pic>
      <p:pic>
        <p:nvPicPr>
          <p:cNvPr id="4099" name="Picture 3" descr="C:\Users\Логопед\Desktop\11161298748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876"/>
            <a:ext cx="1602576" cy="2570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357290" y="4357694"/>
            <a:ext cx="1643074" cy="1500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85984" y="714356"/>
            <a:ext cx="5357850" cy="1143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Навчаємося музиці різними видами діяльності поетапно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5" idx="6"/>
          </p:cNvCxnSpPr>
          <p:nvPr/>
        </p:nvCxnSpPr>
        <p:spPr>
          <a:xfrm flipV="1">
            <a:off x="3000364" y="1857364"/>
            <a:ext cx="1588" cy="325042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428992" y="3977354"/>
            <a:ext cx="1643074" cy="1500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9" name="Прямая соединительная линия 8"/>
          <p:cNvCxnSpPr>
            <a:stCxn id="8" idx="6"/>
          </p:cNvCxnSpPr>
          <p:nvPr/>
        </p:nvCxnSpPr>
        <p:spPr>
          <a:xfrm flipV="1">
            <a:off x="5072066" y="1857364"/>
            <a:ext cx="1588" cy="28700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572132" y="3357561"/>
            <a:ext cx="1643074" cy="1500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единительная линия 13"/>
          <p:cNvCxnSpPr>
            <a:stCxn id="13" idx="6"/>
          </p:cNvCxnSpPr>
          <p:nvPr/>
        </p:nvCxnSpPr>
        <p:spPr>
          <a:xfrm flipV="1">
            <a:off x="7215206" y="1857364"/>
            <a:ext cx="1588" cy="2250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Логопед\Desktop\1325703792g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6"/>
            <a:ext cx="928662" cy="1009415"/>
          </a:xfrm>
          <a:prstGeom prst="rect">
            <a:avLst/>
          </a:prstGeom>
          <a:noFill/>
        </p:spPr>
      </p:pic>
      <p:pic>
        <p:nvPicPr>
          <p:cNvPr id="5123" name="Picture 3" descr="C:\Users\Логопед\Desktop\оооооо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452" y="2500306"/>
            <a:ext cx="1405424" cy="928694"/>
          </a:xfrm>
          <a:prstGeom prst="rect">
            <a:avLst/>
          </a:prstGeom>
          <a:noFill/>
        </p:spPr>
      </p:pic>
      <p:pic>
        <p:nvPicPr>
          <p:cNvPr id="5125" name="Picture 5" descr="C:\Users\Логопед\Desktop\6131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14356"/>
            <a:ext cx="1526735" cy="1184747"/>
          </a:xfrm>
          <a:prstGeom prst="rect">
            <a:avLst/>
          </a:prstGeom>
          <a:noFill/>
        </p:spPr>
      </p:pic>
      <p:pic>
        <p:nvPicPr>
          <p:cNvPr id="5126" name="Picture 6" descr="C:\Users\Логопед\Desktop\add1marakasyii-mishka-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7112" y="2071678"/>
            <a:ext cx="1866888" cy="1866888"/>
          </a:xfrm>
          <a:prstGeom prst="rect">
            <a:avLst/>
          </a:prstGeom>
          <a:noFill/>
        </p:spPr>
      </p:pic>
      <p:pic>
        <p:nvPicPr>
          <p:cNvPr id="5130" name="Picture 10" descr="C:\Users\Логопед\Desktop\4110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857760"/>
            <a:ext cx="1911331" cy="14334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52563" y="454885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Початковий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етап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“Навчання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дії”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241" y="4224405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Основний етап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“Гра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 музику танцювання </a:t>
            </a:r>
          </a:p>
          <a:p>
            <a:pPr algn="ctr"/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ритму”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3715873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Репродуктивний етап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“Гра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оркестрі”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Логопед\Desktop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210" y="2259158"/>
            <a:ext cx="2634801" cy="176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Логопед\Desktop\k3298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47876"/>
            <a:ext cx="4143404" cy="2952760"/>
          </a:xfrm>
          <a:prstGeom prst="rect">
            <a:avLst/>
          </a:prstGeom>
          <a:noFill/>
        </p:spPr>
      </p:pic>
      <p:pic>
        <p:nvPicPr>
          <p:cNvPr id="3074" name="Picture 2" descr="C:\Users\Логопед\Desktop\WW treble clef logo smal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71480"/>
            <a:ext cx="762000" cy="1485900"/>
          </a:xfrm>
          <a:prstGeom prst="rect">
            <a:avLst/>
          </a:prstGeom>
          <a:noFill/>
        </p:spPr>
      </p:pic>
      <p:pic>
        <p:nvPicPr>
          <p:cNvPr id="3075" name="Picture 3" descr="C:\Users\Логопед\Desktop\h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446587" cy="2527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940245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ПОЧАТКОВИЙ ЕТАП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64" y="1500174"/>
            <a:ext cx="300036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</a:p>
          <a:p>
            <a:pPr algn="ctr"/>
            <a:r>
              <a:rPr lang="uk-UA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вигадування </a:t>
            </a:r>
          </a:p>
          <a:p>
            <a:pPr algn="ctr"/>
            <a:r>
              <a:rPr lang="uk-UA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 створення музики </a:t>
            </a:r>
            <a:r>
              <a:rPr lang="uk-UA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“Навчання</a:t>
            </a:r>
            <a:r>
              <a:rPr lang="uk-UA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дії”</a:t>
            </a:r>
            <a:r>
              <a:rPr lang="uk-UA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algn="ctr"/>
            <a:r>
              <a:rPr lang="uk-UA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його складові:</a:t>
            </a:r>
            <a:endParaRPr lang="uk-UA" sz="2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82" name="Picture 10" descr="C:\Users\Логопед\Desktop\MusicNote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928934"/>
            <a:ext cx="1960558" cy="1394447"/>
          </a:xfrm>
          <a:prstGeom prst="rect">
            <a:avLst/>
          </a:prstGeom>
          <a:noFill/>
        </p:spPr>
      </p:pic>
      <p:pic>
        <p:nvPicPr>
          <p:cNvPr id="23" name="Picture 10" descr="C:\Users\Логопед\Desktop\MusicNote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857760"/>
            <a:ext cx="1960558" cy="1394447"/>
          </a:xfrm>
          <a:prstGeom prst="rect">
            <a:avLst/>
          </a:prstGeom>
          <a:noFill/>
        </p:spPr>
      </p:pic>
      <p:pic>
        <p:nvPicPr>
          <p:cNvPr id="24" name="Picture 10" descr="C:\Users\Логопед\Desktop\MusicNote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0700" y="4647422"/>
            <a:ext cx="1960558" cy="1394447"/>
          </a:xfrm>
          <a:prstGeom prst="rect">
            <a:avLst/>
          </a:prstGeom>
          <a:noFill/>
        </p:spPr>
      </p:pic>
      <p:pic>
        <p:nvPicPr>
          <p:cNvPr id="3083" name="Picture 11" descr="C:\Users\Логопед\Desktop\0808-0801-1115-28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66483">
            <a:off x="3277498" y="2848878"/>
            <a:ext cx="1012820" cy="1012820"/>
          </a:xfrm>
          <a:prstGeom prst="rect">
            <a:avLst/>
          </a:prstGeom>
          <a:noFill/>
        </p:spPr>
      </p:pic>
      <p:pic>
        <p:nvPicPr>
          <p:cNvPr id="26" name="Picture 11" descr="C:\Users\Логопед\Desktop\0808-0801-1115-28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64395">
            <a:off x="3811708" y="3777787"/>
            <a:ext cx="891704" cy="891704"/>
          </a:xfrm>
          <a:prstGeom prst="rect">
            <a:avLst/>
          </a:prstGeom>
          <a:noFill/>
        </p:spPr>
      </p:pic>
      <p:pic>
        <p:nvPicPr>
          <p:cNvPr id="27" name="Picture 11" descr="C:\Users\Логопед\Desktop\0808-0801-1115-28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612116">
            <a:off x="5337955" y="4552145"/>
            <a:ext cx="1012820" cy="1012820"/>
          </a:xfrm>
          <a:prstGeom prst="rect">
            <a:avLst/>
          </a:prstGeom>
          <a:noFill/>
        </p:spPr>
      </p:pic>
      <p:pic>
        <p:nvPicPr>
          <p:cNvPr id="28" name="Picture 11" descr="C:\Users\Логопед\Desktop\0808-0801-1115-28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044474">
            <a:off x="5096185" y="1457388"/>
            <a:ext cx="722706" cy="72270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00034" y="364331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Дитина в усьому бере участь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0217" y="550070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Педагог залучає дитину до процесу активних дій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8" y="5342295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Дитина творить і переживає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8" descr="D:\SDC10973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428604"/>
            <a:ext cx="1428728" cy="1071546"/>
          </a:xfrm>
          <a:prstGeom prst="rect">
            <a:avLst/>
          </a:prstGeom>
          <a:noFill/>
        </p:spPr>
      </p:pic>
      <p:pic>
        <p:nvPicPr>
          <p:cNvPr id="33" name="Picture 2" descr="D:\SDC10977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714884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6000792" cy="600079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025370" y="2795644"/>
            <a:ext cx="2260878" cy="2062116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050508" y="3214686"/>
            <a:ext cx="223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“ГРА В МУЗИКУ, ТАНЦЮВАННЯ РИТМУ”</a:t>
            </a:r>
          </a:p>
          <a:p>
            <a:pPr algn="ctr"/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Відчуття емоційно-образного змісту </a:t>
            </a:r>
          </a:p>
          <a:p>
            <a:pPr algn="ctr"/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пісні</a:t>
            </a:r>
            <a:endParaRPr lang="uk-UA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99258" y="1726062"/>
            <a:ext cx="2760944" cy="1965539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единительная линия 6"/>
          <p:cNvCxnSpPr>
            <a:stCxn id="6" idx="6"/>
          </p:cNvCxnSpPr>
          <p:nvPr/>
        </p:nvCxnSpPr>
        <p:spPr>
          <a:xfrm flipH="1" flipV="1">
            <a:off x="8315490" y="225866"/>
            <a:ext cx="44712" cy="248296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6200000" flipH="1">
            <a:off x="8072462" y="500042"/>
            <a:ext cx="1071570" cy="500066"/>
          </a:xfrm>
          <a:prstGeom prst="curvedConnector3">
            <a:avLst>
              <a:gd name="adj1" fmla="val 50000"/>
            </a:avLst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77544" y="212334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Покладання на  прості мелодії  лічилок, </a:t>
            </a:r>
          </a:p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загадок,  віршів 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95282" y="3857628"/>
            <a:ext cx="3191560" cy="250033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я соединительная линия 20"/>
          <p:cNvCxnSpPr>
            <a:stCxn id="20" idx="6"/>
          </p:cNvCxnSpPr>
          <p:nvPr/>
        </p:nvCxnSpPr>
        <p:spPr>
          <a:xfrm flipH="1" flipV="1">
            <a:off x="8597266" y="2561809"/>
            <a:ext cx="189576" cy="254598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16200000" flipH="1">
            <a:off x="8309926" y="2847556"/>
            <a:ext cx="1071570" cy="500066"/>
          </a:xfrm>
          <a:prstGeom prst="curvedConnector3">
            <a:avLst>
              <a:gd name="adj1" fmla="val 50000"/>
            </a:avLst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884" y="4357694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Виникнення пісні – маленького ескізу, картинки яку діти можуть обігравати за допомогою жестикуляції, способів інтонування</a:t>
            </a:r>
            <a:endParaRPr lang="uk-UA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огопед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04"/>
            <a:ext cx="1524011" cy="1143008"/>
          </a:xfrm>
          <a:prstGeom prst="rect">
            <a:avLst/>
          </a:prstGeom>
          <a:noFill/>
        </p:spPr>
      </p:pic>
      <p:pic>
        <p:nvPicPr>
          <p:cNvPr id="1028" name="Picture 4" descr="C:\Users\Логопед\Desktop\CONDUCTING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03816">
            <a:off x="4171883" y="4610806"/>
            <a:ext cx="1183064" cy="887298"/>
          </a:xfrm>
          <a:prstGeom prst="rect">
            <a:avLst/>
          </a:prstGeom>
          <a:noFill/>
        </p:spPr>
      </p:pic>
      <p:pic>
        <p:nvPicPr>
          <p:cNvPr id="1029" name="Picture 5" descr="C:\Users\Логопед\Desktop\Minst00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571612"/>
            <a:ext cx="1468453" cy="1649332"/>
          </a:xfrm>
          <a:prstGeom prst="rect">
            <a:avLst/>
          </a:prstGeom>
          <a:noFill/>
        </p:spPr>
      </p:pic>
      <p:pic>
        <p:nvPicPr>
          <p:cNvPr id="1030" name="Picture 6" descr="C:\Users\Логопед\Desktop\HiRes-300x2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785926"/>
            <a:ext cx="1417641" cy="121444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2" y="357166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ОСНОВНИЙ </a:t>
            </a:r>
          </a:p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ЕТАП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Логопед\Desktop\CONDUCTING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41978">
            <a:off x="4503679" y="3279539"/>
            <a:ext cx="1183064" cy="887298"/>
          </a:xfrm>
          <a:prstGeom prst="rect">
            <a:avLst/>
          </a:prstGeom>
          <a:noFill/>
        </p:spPr>
      </p:pic>
      <p:pic>
        <p:nvPicPr>
          <p:cNvPr id="4099" name="Picture 3" descr="C:\Users\Логопед\Desktop\log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812" y="4688050"/>
            <a:ext cx="2143108" cy="1607331"/>
          </a:xfrm>
          <a:prstGeom prst="rect">
            <a:avLst/>
          </a:prstGeom>
          <a:noFill/>
        </p:spPr>
      </p:pic>
      <p:pic>
        <p:nvPicPr>
          <p:cNvPr id="30" name="Picture 9" descr="D:\SDC10976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357166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огопед\Desktop\HiRes-300x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885" y="688082"/>
            <a:ext cx="8290476" cy="54555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546520">
            <a:off x="6914535" y="330040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 в оркестрі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 rot="2758462">
            <a:off x="4870261" y="4513079"/>
            <a:ext cx="1785950" cy="1785950"/>
          </a:xfrm>
          <a:prstGeom prst="parallelogram">
            <a:avLst>
              <a:gd name="adj" fmla="val 27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 rot="3573044">
            <a:off x="5150444" y="4892693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Цікаве  інтригуюче навчання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 rot="1303976">
            <a:off x="6233647" y="1090119"/>
            <a:ext cx="1785950" cy="1785950"/>
          </a:xfrm>
          <a:prstGeom prst="parallelogram">
            <a:avLst>
              <a:gd name="adj" fmla="val 27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 rot="2282017">
            <a:off x="6506890" y="150623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Щоразу нові партії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 rot="916978">
            <a:off x="453536" y="4219129"/>
            <a:ext cx="1966945" cy="1840708"/>
          </a:xfrm>
          <a:prstGeom prst="parallelogram">
            <a:avLst>
              <a:gd name="adj" fmla="val 27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 rot="1265703">
            <a:off x="765986" y="4211967"/>
            <a:ext cx="1357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Варіювання партій  за допомогою нових тембрових і динамічних рішень</a:t>
            </a:r>
            <a:endParaRPr lang="uk-UA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572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РЕПРОДУКТИВНИЙ ЕТАП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497</Words>
  <Application>Microsoft Office PowerPoint</Application>
  <PresentationFormat>Екран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«Забезпечення якісного розвитку дитини дошкільного віку засобами музичного виховання»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творчої  особистості в процесі театралізованої діяльності</dc:title>
  <dc:creator>Логопед</dc:creator>
  <cp:lastModifiedBy>Хозяин</cp:lastModifiedBy>
  <cp:revision>120</cp:revision>
  <dcterms:created xsi:type="dcterms:W3CDTF">2012-01-10T12:07:22Z</dcterms:created>
  <dcterms:modified xsi:type="dcterms:W3CDTF">2014-02-06T11:31:01Z</dcterms:modified>
</cp:coreProperties>
</file>