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2" r:id="rId2"/>
    <p:sldId id="256" r:id="rId3"/>
    <p:sldId id="283" r:id="rId4"/>
    <p:sldId id="257" r:id="rId5"/>
    <p:sldId id="258" r:id="rId6"/>
    <p:sldId id="259" r:id="rId7"/>
    <p:sldId id="260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0" r:id="rId20"/>
    <p:sldId id="271" r:id="rId21"/>
    <p:sldId id="272" r:id="rId22"/>
    <p:sldId id="278" r:id="rId23"/>
    <p:sldId id="273" r:id="rId24"/>
    <p:sldId id="275" r:id="rId25"/>
    <p:sldId id="276" r:id="rId26"/>
    <p:sldId id="277" r:id="rId27"/>
    <p:sldId id="279" r:id="rId28"/>
    <p:sldId id="284" r:id="rId29"/>
    <p:sldId id="285" r:id="rId30"/>
    <p:sldId id="280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622EA-6F0D-440E-81BF-43A919D5D19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06B9-99A8-439A-AC64-4CBECB1B80EC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06B9-99A8-439A-AC64-4CBECB1B80EC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06B9-99A8-439A-AC64-4CBECB1B80EC}" type="slidenum">
              <a:rPr lang="uk-UA" smtClean="0"/>
              <a:pPr/>
              <a:t>25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0A588C-E0DE-4B12-BCC5-CAC0BA1674FA}" type="datetimeFigureOut">
              <a:rPr lang="uk-UA" smtClean="0"/>
              <a:pPr/>
              <a:t>14.11.2013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2EE180-7DCF-4F30-84F6-E21D8233A03F}" type="slidenum">
              <a:rPr lang="uk-UA" smtClean="0"/>
              <a:pPr/>
              <a:t>‹№›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australia_satell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9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Австралія\s09216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404835" cy="3071810"/>
          </a:xfrm>
          <a:prstGeom prst="rect">
            <a:avLst/>
          </a:prstGeom>
          <a:noFill/>
        </p:spPr>
      </p:pic>
      <p:pic>
        <p:nvPicPr>
          <p:cNvPr id="18435" name="Picture 3" descr="D:\Австралія\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762500" cy="3171825"/>
          </a:xfrm>
          <a:prstGeom prst="rect">
            <a:avLst/>
          </a:prstGeom>
          <a:noFill/>
        </p:spPr>
      </p:pic>
      <p:pic>
        <p:nvPicPr>
          <p:cNvPr id="8" name="Picture 3" descr="D:\Австралія\495_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4714876" cy="3095626"/>
          </a:xfrm>
          <a:prstGeom prst="rect">
            <a:avLst/>
          </a:prstGeom>
          <a:noFill/>
        </p:spPr>
      </p:pic>
      <p:pic>
        <p:nvPicPr>
          <p:cNvPr id="18437" name="Picture 5" descr="D:\Австралія\00pr8ry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3048" y="3357562"/>
            <a:ext cx="436095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D:\Австралія\s98769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1" y="3314681"/>
            <a:ext cx="4095752" cy="3401851"/>
          </a:xfrm>
          <a:prstGeom prst="rect">
            <a:avLst/>
          </a:prstGeom>
          <a:noFill/>
        </p:spPr>
      </p:pic>
      <p:pic>
        <p:nvPicPr>
          <p:cNvPr id="20485" name="Picture 5" descr="D:\Австралія\s9996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00174"/>
            <a:ext cx="4429156" cy="3941234"/>
          </a:xfrm>
          <a:prstGeom prst="rect">
            <a:avLst/>
          </a:prstGeom>
          <a:noFill/>
        </p:spPr>
      </p:pic>
      <p:pic>
        <p:nvPicPr>
          <p:cNvPr id="20487" name="Picture 7" descr="D:\Австралія\head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3395" y="5586410"/>
            <a:ext cx="4430701" cy="1103843"/>
          </a:xfrm>
          <a:prstGeom prst="rect">
            <a:avLst/>
          </a:prstGeom>
          <a:noFill/>
        </p:spPr>
      </p:pic>
      <p:pic>
        <p:nvPicPr>
          <p:cNvPr id="20488" name="Picture 8" descr="D:\Австралія\3434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19" y="1514454"/>
            <a:ext cx="4198647" cy="1752588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1033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Бумеранг – основна зброя аборигенів Австралії</a:t>
            </a:r>
            <a:endParaRPr lang="uk-UA" sz="3200" dirty="0" smtClean="0"/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демографічна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Мистецтво  аборигенів</a:t>
            </a:r>
            <a:endParaRPr lang="uk-UA" dirty="0"/>
          </a:p>
        </p:txBody>
      </p:sp>
      <p:pic>
        <p:nvPicPr>
          <p:cNvPr id="21506" name="Picture 2" descr="D:\Австралія\xray25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2419350" cy="3810000"/>
          </a:xfrm>
          <a:prstGeom prst="rect">
            <a:avLst/>
          </a:prstGeom>
          <a:noFill/>
        </p:spPr>
      </p:pic>
      <p:pic>
        <p:nvPicPr>
          <p:cNvPr id="21507" name="Picture 3" descr="D:\Австралія\xray15t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3526" y="1357298"/>
            <a:ext cx="3634230" cy="3786214"/>
          </a:xfrm>
          <a:prstGeom prst="rect">
            <a:avLst/>
          </a:prstGeom>
          <a:noFill/>
        </p:spPr>
      </p:pic>
      <p:pic>
        <p:nvPicPr>
          <p:cNvPr id="21509" name="Picture 5" descr="D:\Австралія\s320x2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357298"/>
            <a:ext cx="2212975" cy="2193925"/>
          </a:xfrm>
          <a:prstGeom prst="rect">
            <a:avLst/>
          </a:prstGeom>
          <a:noFill/>
        </p:spPr>
      </p:pic>
      <p:pic>
        <p:nvPicPr>
          <p:cNvPr id="21510" name="Picture 6" descr="D:\Австралія\John-Paul-Karadada-Jap-0066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696" y="3665804"/>
            <a:ext cx="2346953" cy="3000366"/>
          </a:xfrm>
          <a:prstGeom prst="rect">
            <a:avLst/>
          </a:prstGeom>
          <a:noFill/>
        </p:spPr>
      </p:pic>
      <p:pic>
        <p:nvPicPr>
          <p:cNvPr id="21511" name="Picture 7" descr="D:\Австралія\Naomi-Karadada-Jap-00659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5214950"/>
            <a:ext cx="6143668" cy="1472433"/>
          </a:xfrm>
          <a:prstGeom prst="rect">
            <a:avLst/>
          </a:prstGeom>
          <a:noFill/>
        </p:spPr>
      </p:pic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демографічна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tx1"/>
                </a:solidFill>
              </a:rPr>
              <a:t>Населення – 21,3 млн. осіб (2009 р.)</a:t>
            </a:r>
            <a:endParaRPr lang="uk-UA" sz="40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1950"/>
          </a:xfrm>
        </p:spPr>
        <p:txBody>
          <a:bodyPr>
            <a:normAutofit lnSpcReduction="10000"/>
          </a:bodyPr>
          <a:lstStyle/>
          <a:p>
            <a:r>
              <a:rPr lang="uk-UA" sz="2200" dirty="0" smtClean="0"/>
              <a:t>Густота:  мін. – менше  1 чол./км</a:t>
            </a:r>
            <a:r>
              <a:rPr lang="uk-UA" sz="2200" baseline="30000" dirty="0" smtClean="0"/>
              <a:t>2</a:t>
            </a:r>
            <a:r>
              <a:rPr lang="uk-UA" sz="2200" dirty="0" smtClean="0"/>
              <a:t> (пустелі, напівпустелі.) </a:t>
            </a:r>
          </a:p>
          <a:p>
            <a:pPr>
              <a:buNone/>
            </a:pPr>
            <a:endParaRPr lang="uk-UA" sz="2200" b="1" baseline="30000" dirty="0" smtClean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демографічна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857224" y="2643182"/>
            <a:ext cx="7443782" cy="4219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1260000" lvl="4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2200" dirty="0" err="1" smtClean="0"/>
              <a:t>макс</a:t>
            </a:r>
            <a:r>
              <a:rPr lang="uk-UA" sz="2200" dirty="0" smtClean="0"/>
              <a:t>. – 10 чол./км</a:t>
            </a:r>
            <a:r>
              <a:rPr lang="uk-UA" sz="2200" baseline="30000" dirty="0" smtClean="0"/>
              <a:t>2</a:t>
            </a:r>
            <a:r>
              <a:rPr lang="uk-UA" sz="2200" dirty="0" smtClean="0"/>
              <a:t> (східне узбережжя материка).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2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1200152" y="3429000"/>
            <a:ext cx="5943616" cy="4219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936000" lvl="4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2200" dirty="0" smtClean="0"/>
              <a:t>середня – менше 3 чол./км</a:t>
            </a:r>
            <a:r>
              <a:rPr lang="uk-UA" sz="2200" baseline="30000" dirty="0" smtClean="0"/>
              <a:t>2</a:t>
            </a:r>
            <a:endParaRPr kumimoji="0" lang="uk-U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2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28596" y="4143380"/>
            <a:ext cx="8229600" cy="42195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Міські жителі – 93% від загальної чисельності.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200" b="1" i="0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Місце для вмісту 2"/>
          <p:cNvSpPr txBox="1">
            <a:spLocks/>
          </p:cNvSpPr>
          <p:nvPr/>
        </p:nvSpPr>
        <p:spPr>
          <a:xfrm>
            <a:off x="428596" y="4929198"/>
            <a:ext cx="8229600" cy="192880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uk-UA" sz="8800" dirty="0" smtClean="0"/>
              <a:t>Найбільші міста – 	</a:t>
            </a:r>
            <a:r>
              <a:rPr lang="uk-UA" sz="8800" i="1" dirty="0" smtClean="0"/>
              <a:t>Сідней,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8800" i="1" dirty="0" smtClean="0"/>
              <a:t>				Мельбурн,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8800" i="1" dirty="0" smtClean="0"/>
              <a:t>				Брісбен,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8800" i="1" dirty="0" smtClean="0"/>
              <a:t>				Перт,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uk-UA" sz="8800" i="1" dirty="0" smtClean="0"/>
              <a:t>				Аделаїда. </a:t>
            </a:r>
            <a:endParaRPr kumimoji="0" lang="uk-UA" sz="8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2200" b="1" i="1" u="none" strike="noStrike" kern="1200" cap="none" spc="0" normalizeH="0" baseline="3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500570"/>
            <a:ext cx="2362204" cy="215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tx1"/>
                </a:solidFill>
              </a:rPr>
              <a:t>Діаспора</a:t>
            </a:r>
            <a:r>
              <a:rPr lang="uk-UA" sz="3100" dirty="0" smtClean="0">
                <a:solidFill>
                  <a:schemeClr val="tx1"/>
                </a:solidFill>
              </a:rPr>
              <a:t> </a:t>
            </a:r>
            <a:r>
              <a:rPr lang="uk-UA" sz="2700" dirty="0" smtClean="0">
                <a:solidFill>
                  <a:schemeClr val="tx1"/>
                </a:solidFill>
              </a:rPr>
              <a:t>— це перебування поза етнічною територією народу у результаті добровільної чи примусової еміграції.</a:t>
            </a:r>
            <a:br>
              <a:rPr lang="uk-UA" sz="2700" dirty="0" smtClean="0">
                <a:solidFill>
                  <a:schemeClr val="tx1"/>
                </a:solidFill>
              </a:rPr>
            </a:br>
            <a:r>
              <a:rPr lang="uk-UA" sz="2700" dirty="0" smtClean="0">
                <a:solidFill>
                  <a:schemeClr val="tx1"/>
                </a:solidFill>
              </a:rPr>
              <a:t/>
            </a:r>
            <a:br>
              <a:rPr lang="uk-UA" sz="2700" dirty="0" smtClean="0">
                <a:solidFill>
                  <a:schemeClr val="tx1"/>
                </a:solidFill>
              </a:rPr>
            </a:b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демографічна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2" name="Picture 4" descr="D:\Австралія\800px-VM-Teacho.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3786214" cy="2484703"/>
          </a:xfrm>
          <a:prstGeom prst="rect">
            <a:avLst/>
          </a:prstGeom>
          <a:noFill/>
        </p:spPr>
      </p:pic>
      <p:sp>
        <p:nvSpPr>
          <p:cNvPr id="8" name="Прямокутник 7"/>
          <p:cNvSpPr/>
          <p:nvPr/>
        </p:nvSpPr>
        <p:spPr>
          <a:xfrm>
            <a:off x="357158" y="442913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200" dirty="0" smtClean="0"/>
              <a:t>Бандурист Віктор </a:t>
            </a:r>
            <a:r>
              <a:rPr lang="uk-UA" sz="1200" dirty="0" err="1" smtClean="0"/>
              <a:t>Мішалов</a:t>
            </a:r>
            <a:r>
              <a:rPr lang="uk-UA" sz="1200" dirty="0" smtClean="0"/>
              <a:t>, уродженець Сіднею у супроводі Сіднейського симфонічного оркестру</a:t>
            </a:r>
            <a:endParaRPr lang="uk-UA" sz="1200" dirty="0"/>
          </a:p>
        </p:txBody>
      </p:sp>
      <p:pic>
        <p:nvPicPr>
          <p:cNvPr id="22533" name="Picture 5" descr="D:\Австралія\711px-Granville-NSW-StAphanasi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4288780" cy="3619224"/>
          </a:xfrm>
          <a:prstGeom prst="rect">
            <a:avLst/>
          </a:prstGeom>
          <a:noFill/>
        </p:spPr>
      </p:pic>
      <p:sp>
        <p:nvSpPr>
          <p:cNvPr id="10" name="Прямокутник 9"/>
          <p:cNvSpPr/>
          <p:nvPr/>
        </p:nvSpPr>
        <p:spPr>
          <a:xfrm>
            <a:off x="4572000" y="62150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err="1" smtClean="0"/>
              <a:t>Українська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церква</a:t>
            </a:r>
            <a:r>
              <a:rPr lang="ru-RU" sz="1400" dirty="0" smtClean="0"/>
              <a:t> в м. </a:t>
            </a:r>
            <a:r>
              <a:rPr lang="ru-RU" sz="1400" dirty="0" err="1" smtClean="0"/>
              <a:t>Ґренвіл</a:t>
            </a:r>
            <a:r>
              <a:rPr lang="ru-RU" sz="1400" dirty="0" smtClean="0"/>
              <a:t>, </a:t>
            </a:r>
            <a:r>
              <a:rPr lang="ru-RU" sz="1400" dirty="0" err="1" smtClean="0"/>
              <a:t>околиці</a:t>
            </a:r>
            <a:r>
              <a:rPr lang="ru-RU" sz="1400" dirty="0" smtClean="0"/>
              <a:t> </a:t>
            </a:r>
            <a:r>
              <a:rPr lang="ru-RU" sz="1400" dirty="0" err="1" smtClean="0"/>
              <a:t>Сіднею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економічна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0" y="714356"/>
            <a:ext cx="9144000" cy="6143644"/>
            <a:chOff x="0" y="714356"/>
            <a:chExt cx="9144000" cy="6143644"/>
          </a:xfrm>
        </p:grpSpPr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714356"/>
              <a:ext cx="9144000" cy="6143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34452" y="714356"/>
              <a:ext cx="250954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6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714356"/>
              <a:ext cx="2928926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Сідней</a:t>
            </a:r>
            <a:endParaRPr lang="uk-UA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країнознавча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9" name="Picture 3" descr="D:\Австралія\SydneyHarbourBrid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5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:\Австралія\800px-Sydney_Opera_House_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58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9698" name="Picture 2" descr="D:\Австралія\sydney_opera_house_concert_h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6627" name="Picture 3" descr="D:\Австралія\Sydney_Harbour_Bridge_at_Night,_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96" y="0"/>
            <a:ext cx="1014419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Австралія\map_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851648" cy="23431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Тема: Австралійський Союз – єдина держава на материку 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uk-UA" dirty="0" smtClean="0"/>
              <a:t>Мельбурн</a:t>
            </a:r>
            <a:endParaRPr lang="uk-UA" dirty="0"/>
          </a:p>
        </p:txBody>
      </p:sp>
      <p:pic>
        <p:nvPicPr>
          <p:cNvPr id="7" name="Picture 2" descr="D:\Австралія\melbur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72560" cy="4958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 descr="D:\Австралія\800px-Melbourne_State_Libr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"/>
            <a:ext cx="9144000" cy="6846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Бібліотека штату Вікторія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D:\Австралія\state-library-in-victoria-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0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8675" name="Picture 3" descr="D:\Австралія\1238613144_melbourne-square-austra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13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5984" y="714356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95000"/>
                  </a:schemeClr>
                </a:solidFill>
              </a:rPr>
              <a:t>Національна галерея</a:t>
            </a:r>
            <a:endParaRPr lang="uk-UA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Австралія\Урок\little_penguin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305328"/>
            <a:ext cx="9787006" cy="74491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428604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Парад пінгвінів</a:t>
            </a:r>
            <a:endParaRPr lang="uk-UA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Канберра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1748" name="Picture 4" descr="D:\Австралія\Canberr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98650"/>
            <a:ext cx="8786873" cy="467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3794" name="Picture 2" descr="D:\Австралія\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8572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Будинок Парламенту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D:\Австралія\621-990x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7" y="0"/>
            <a:ext cx="92869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5025" y="500042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Австралійська академія наук</a:t>
            </a:r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D:\Австралія\map_australia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37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/>
          <a:lstStyle/>
          <a:p>
            <a:pPr algn="ctr"/>
            <a:r>
              <a:rPr lang="uk-UA" dirty="0" smtClean="0"/>
              <a:t>Тест</a:t>
            </a:r>
            <a:r>
              <a:rPr lang="en-US" dirty="0" smtClean="0"/>
              <a:t>-</a:t>
            </a:r>
            <a:r>
              <a:rPr lang="uk-UA" dirty="0" smtClean="0"/>
              <a:t>гра </a:t>
            </a:r>
            <a:r>
              <a:rPr lang="uk-UA" dirty="0" err="1" smtClean="0"/>
              <a:t>“Бумеранг”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85852" y="1500174"/>
            <a:ext cx="7000924" cy="5143536"/>
          </a:xfrm>
        </p:spPr>
        <p:txBody>
          <a:bodyPr>
            <a:normAutofit fontScale="25000" lnSpcReduction="20000"/>
          </a:bodyPr>
          <a:lstStyle/>
          <a:p>
            <a:r>
              <a:rPr lang="uk-UA" sz="5600" b="1" dirty="0" smtClean="0"/>
              <a:t>1.  Столицею Австралійського союзу є: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Сідней;	 	б) Мельбурн;		в) Канберра. </a:t>
            </a:r>
            <a:endParaRPr lang="uk-UA" sz="5600" dirty="0" smtClean="0"/>
          </a:p>
          <a:p>
            <a:r>
              <a:rPr lang="uk-UA" sz="5600" b="1" dirty="0" smtClean="0"/>
              <a:t>2. Площа країни становить: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 9,7 </a:t>
            </a:r>
            <a:r>
              <a:rPr lang="uk-UA" sz="5600" i="1" dirty="0" err="1" smtClean="0"/>
              <a:t>млн</a:t>
            </a:r>
            <a:r>
              <a:rPr lang="uk-UA" sz="5600" i="1" dirty="0" smtClean="0"/>
              <a:t> 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;	 б) 7,7 </a:t>
            </a:r>
            <a:r>
              <a:rPr lang="uk-UA" sz="5600" i="1" dirty="0" err="1" smtClean="0"/>
              <a:t>млн</a:t>
            </a:r>
            <a:r>
              <a:rPr lang="uk-UA" sz="5600" i="1" dirty="0" smtClean="0"/>
              <a:t> 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;		в)  8,7 </a:t>
            </a:r>
            <a:r>
              <a:rPr lang="uk-UA" sz="5600" i="1" dirty="0" err="1" smtClean="0"/>
              <a:t>млн</a:t>
            </a:r>
            <a:r>
              <a:rPr lang="uk-UA" sz="5600" i="1" dirty="0" smtClean="0"/>
              <a:t> 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. </a:t>
            </a:r>
            <a:endParaRPr lang="uk-UA" sz="5600" dirty="0" smtClean="0"/>
          </a:p>
          <a:p>
            <a:r>
              <a:rPr lang="uk-UA" sz="5600" b="1" dirty="0" smtClean="0"/>
              <a:t>3. Державна мова австралійців: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англійська;	 б) французька;		в) італійська. </a:t>
            </a:r>
            <a:endParaRPr lang="uk-UA" sz="5600" dirty="0" smtClean="0"/>
          </a:p>
          <a:p>
            <a:r>
              <a:rPr lang="uk-UA" sz="5600" b="1" dirty="0" smtClean="0"/>
              <a:t>4. Австралійський союз заселений: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достатньо;	 б) середньо;		в) найменше. </a:t>
            </a:r>
            <a:endParaRPr lang="uk-UA" sz="5600" dirty="0" smtClean="0"/>
          </a:p>
          <a:p>
            <a:r>
              <a:rPr lang="uk-UA" sz="5600" b="1" dirty="0" smtClean="0"/>
              <a:t>5. Економіка країни «їде» на: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кролі;		 б) вівці;			в) корові. </a:t>
            </a:r>
            <a:endParaRPr lang="uk-UA" sz="5600" dirty="0" smtClean="0"/>
          </a:p>
          <a:p>
            <a:r>
              <a:rPr lang="uk-UA" sz="5600" b="1" dirty="0" smtClean="0"/>
              <a:t>6. На першому місці – видобуток: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золота;		 б) алюмінієвих руд;		в) урану. </a:t>
            </a:r>
            <a:endParaRPr lang="uk-UA" sz="5600" dirty="0" smtClean="0"/>
          </a:p>
          <a:p>
            <a:r>
              <a:rPr lang="uk-UA" sz="5600" b="1" dirty="0" smtClean="0"/>
              <a:t>7. На гербі Австралії зображені: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кріль і вівця ;	 б) </a:t>
            </a:r>
            <a:r>
              <a:rPr lang="uk-UA" sz="5600" i="1" dirty="0" err="1" smtClean="0"/>
              <a:t>ему</a:t>
            </a:r>
            <a:r>
              <a:rPr lang="uk-UA" sz="5600" i="1" dirty="0" smtClean="0"/>
              <a:t> і кенгуру;		в) коза і кенгуру. </a:t>
            </a:r>
            <a:endParaRPr lang="uk-UA" sz="5600" dirty="0" smtClean="0"/>
          </a:p>
          <a:p>
            <a:r>
              <a:rPr lang="uk-UA" sz="5600" b="1" dirty="0" smtClean="0"/>
              <a:t>8. Головною зброєю аборигенів є: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спис ;		 б) лук;			в) бумеранг. </a:t>
            </a:r>
            <a:endParaRPr lang="uk-UA" sz="5600" dirty="0" smtClean="0"/>
          </a:p>
          <a:p>
            <a:r>
              <a:rPr lang="uk-UA" sz="5600" b="1" dirty="0" smtClean="0"/>
              <a:t>9.  Середня густота населення на материку становить: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менше 10 </a:t>
            </a:r>
            <a:r>
              <a:rPr lang="uk-UA" sz="5600" i="1" dirty="0" err="1" smtClean="0"/>
              <a:t>чол</a:t>
            </a:r>
            <a:r>
              <a:rPr lang="uk-UA" sz="5600" i="1" dirty="0" smtClean="0"/>
              <a:t>/км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;	 б) менше 3 </a:t>
            </a:r>
            <a:r>
              <a:rPr lang="uk-UA" sz="5600" i="1" dirty="0" err="1" smtClean="0"/>
              <a:t>чол</a:t>
            </a:r>
            <a:r>
              <a:rPr lang="uk-UA" sz="5600" i="1" dirty="0" smtClean="0"/>
              <a:t>/км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;		в) менше 1 </a:t>
            </a:r>
            <a:r>
              <a:rPr lang="uk-UA" sz="5600" i="1" dirty="0" err="1" smtClean="0"/>
              <a:t>чол</a:t>
            </a:r>
            <a:r>
              <a:rPr lang="uk-UA" sz="5600" i="1" dirty="0" smtClean="0"/>
              <a:t>/км</a:t>
            </a:r>
            <a:r>
              <a:rPr lang="uk-UA" sz="5600" i="1" baseline="30000" dirty="0" smtClean="0"/>
              <a:t>2</a:t>
            </a:r>
            <a:r>
              <a:rPr lang="uk-UA" sz="5600" i="1" dirty="0" smtClean="0"/>
              <a:t>. </a:t>
            </a:r>
            <a:endParaRPr lang="uk-UA" sz="5600" dirty="0" smtClean="0"/>
          </a:p>
          <a:p>
            <a:r>
              <a:rPr lang="uk-UA" sz="5600" b="1" dirty="0" smtClean="0"/>
              <a:t>10. Найбільше місто  Австралії це: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Аделаїда;	 б) Сідней;			в) Мельбурн. </a:t>
            </a:r>
            <a:endParaRPr lang="uk-UA" sz="5600" dirty="0" smtClean="0"/>
          </a:p>
          <a:p>
            <a:r>
              <a:rPr lang="uk-UA" sz="5600" b="1" dirty="0" smtClean="0"/>
              <a:t>11. Скільки зірок на прапорі Австралії: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5 ;		 б) 6;			в) 10. </a:t>
            </a:r>
            <a:endParaRPr lang="uk-UA" sz="5600" dirty="0" smtClean="0"/>
          </a:p>
          <a:p>
            <a:r>
              <a:rPr lang="uk-UA" sz="5600" b="1" dirty="0" smtClean="0"/>
              <a:t>12.  Неподалік якого міста можна побачити парад пінгвінів:</a:t>
            </a:r>
            <a:endParaRPr lang="uk-UA" sz="5600" dirty="0" smtClean="0"/>
          </a:p>
          <a:p>
            <a:pPr>
              <a:buNone/>
            </a:pPr>
            <a:r>
              <a:rPr lang="uk-UA" sz="5600" i="1" dirty="0" smtClean="0"/>
              <a:t>а) Сідней ;	 	б) Канберра;		в) Мельбурн. </a:t>
            </a:r>
            <a:endParaRPr lang="uk-UA" sz="56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уроку	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279470"/>
          </a:xfrm>
        </p:spPr>
        <p:txBody>
          <a:bodyPr/>
          <a:lstStyle/>
          <a:p>
            <a:r>
              <a:rPr lang="uk-UA" dirty="0" smtClean="0"/>
              <a:t>1. Візитка Австралійського Союзу .</a:t>
            </a:r>
          </a:p>
          <a:p>
            <a:r>
              <a:rPr lang="uk-UA" dirty="0" smtClean="0"/>
              <a:t>2. Населення, його склад та розміщення.</a:t>
            </a:r>
          </a:p>
          <a:p>
            <a:r>
              <a:rPr lang="uk-UA" dirty="0" smtClean="0"/>
              <a:t>3 . Українська діаспора. Україна і Австралія.</a:t>
            </a:r>
          </a:p>
          <a:p>
            <a:r>
              <a:rPr lang="uk-UA" dirty="0" smtClean="0"/>
              <a:t>4. Коротка характеристика господарства. </a:t>
            </a:r>
          </a:p>
          <a:p>
            <a:r>
              <a:rPr lang="uk-UA" dirty="0" smtClean="0"/>
              <a:t>5. Центри національної культури.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Дякуємо за увагу!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22"/>
            <a:ext cx="8229600" cy="5786478"/>
          </a:xfrm>
        </p:spPr>
        <p:txBody>
          <a:bodyPr>
            <a:noAutofit/>
          </a:bodyPr>
          <a:lstStyle/>
          <a:p>
            <a:r>
              <a:rPr lang="uk-UA" sz="4400" b="1" i="1" dirty="0" smtClean="0">
                <a:solidFill>
                  <a:srgbClr val="00B0F0"/>
                </a:solidFill>
              </a:rPr>
              <a:t>Візитка Австралійського Союзу</a:t>
            </a:r>
            <a:r>
              <a:rPr lang="uk-UA" sz="2100" dirty="0" smtClean="0">
                <a:solidFill>
                  <a:srgbClr val="002060"/>
                </a:solidFill>
              </a:rPr>
              <a:t/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dirty="0" smtClean="0">
                <a:solidFill>
                  <a:srgbClr val="002060"/>
                </a:solidFill>
              </a:rPr>
              <a:t/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Офіційна назва  </a:t>
            </a:r>
            <a:r>
              <a:rPr lang="uk-UA" sz="2100" dirty="0" smtClean="0">
                <a:solidFill>
                  <a:srgbClr val="002060"/>
                </a:solidFill>
              </a:rPr>
              <a:t>—  Австралійський Союз</a:t>
            </a:r>
            <a:r>
              <a:rPr lang="ru-RU" sz="2100" dirty="0" smtClean="0">
                <a:solidFill>
                  <a:srgbClr val="002060"/>
                </a:solidFill>
              </a:rPr>
              <a:t> 	</a:t>
            </a:r>
            <a:r>
              <a:rPr lang="uk-UA" sz="2100" dirty="0" smtClean="0">
                <a:solidFill>
                  <a:srgbClr val="002060"/>
                </a:solidFill>
              </a:rPr>
              <a:t/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Площа </a:t>
            </a:r>
            <a:r>
              <a:rPr lang="uk-UA" sz="2100" dirty="0" smtClean="0">
                <a:solidFill>
                  <a:srgbClr val="002060"/>
                </a:solidFill>
              </a:rPr>
              <a:t>	—  7,7 млн. км</a:t>
            </a:r>
            <a:r>
              <a:rPr lang="uk-UA" sz="2100" baseline="30000" dirty="0" smtClean="0">
                <a:solidFill>
                  <a:srgbClr val="002060"/>
                </a:solidFill>
              </a:rPr>
              <a:t>2</a:t>
            </a:r>
            <a:r>
              <a:rPr lang="uk-UA" sz="2100" dirty="0" smtClean="0">
                <a:solidFill>
                  <a:srgbClr val="002060"/>
                </a:solidFill>
              </a:rPr>
              <a:t/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Населення</a:t>
            </a:r>
            <a:r>
              <a:rPr lang="uk-UA" sz="2100" dirty="0" smtClean="0">
                <a:solidFill>
                  <a:srgbClr val="002060"/>
                </a:solidFill>
              </a:rPr>
              <a:t>  —  21,3 млн. осіб (2009 р.)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Столиця</a:t>
            </a:r>
            <a:r>
              <a:rPr lang="uk-UA" sz="2100" dirty="0" smtClean="0">
                <a:solidFill>
                  <a:srgbClr val="002060"/>
                </a:solidFill>
              </a:rPr>
              <a:t>  </a:t>
            </a:r>
            <a:r>
              <a:rPr lang="ru-RU" sz="2100" dirty="0" smtClean="0">
                <a:solidFill>
                  <a:srgbClr val="002060"/>
                </a:solidFill>
              </a:rPr>
              <a:t>— </a:t>
            </a:r>
            <a:r>
              <a:rPr lang="uk-UA" sz="2100" dirty="0" smtClean="0">
                <a:solidFill>
                  <a:srgbClr val="002060"/>
                </a:solidFill>
              </a:rPr>
              <a:t>Канберра 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Найбільше місто </a:t>
            </a:r>
            <a:r>
              <a:rPr lang="ru-RU" sz="2100" dirty="0" smtClean="0">
                <a:solidFill>
                  <a:srgbClr val="002060"/>
                </a:solidFill>
              </a:rPr>
              <a:t>—  </a:t>
            </a:r>
            <a:r>
              <a:rPr lang="uk-UA" sz="2100" dirty="0" smtClean="0">
                <a:solidFill>
                  <a:srgbClr val="002060"/>
                </a:solidFill>
              </a:rPr>
              <a:t>Сідней 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Офіційна мова </a:t>
            </a:r>
            <a:r>
              <a:rPr lang="ru-RU" sz="2100" dirty="0" smtClean="0">
                <a:solidFill>
                  <a:srgbClr val="002060"/>
                </a:solidFill>
              </a:rPr>
              <a:t>	— </a:t>
            </a:r>
            <a:r>
              <a:rPr lang="uk-UA" sz="2100" dirty="0" smtClean="0">
                <a:solidFill>
                  <a:srgbClr val="002060"/>
                </a:solidFill>
              </a:rPr>
              <a:t>англійська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Грошова одиниця </a:t>
            </a:r>
            <a:r>
              <a:rPr lang="uk-UA" sz="2100" dirty="0" smtClean="0">
                <a:solidFill>
                  <a:srgbClr val="002060"/>
                </a:solidFill>
              </a:rPr>
              <a:t>— австралійський долар 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Тип країни </a:t>
            </a:r>
            <a:r>
              <a:rPr lang="uk-UA" sz="2100" dirty="0" smtClean="0">
                <a:solidFill>
                  <a:srgbClr val="002060"/>
                </a:solidFill>
              </a:rPr>
              <a:t>— економічно високорозвинена країна, переселенського типу.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Державний устрій  </a:t>
            </a:r>
            <a:r>
              <a:rPr lang="uk-UA" sz="2100" dirty="0" smtClean="0">
                <a:solidFill>
                  <a:srgbClr val="002060"/>
                </a:solidFill>
              </a:rPr>
              <a:t>—  країна у складі Британської співдружності націй, федеративна держава.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Глава держави</a:t>
            </a:r>
            <a:r>
              <a:rPr lang="uk-UA" sz="2100" dirty="0" smtClean="0">
                <a:solidFill>
                  <a:srgbClr val="002060"/>
                </a:solidFill>
              </a:rPr>
              <a:t> —  Королева Великобританії, представлена генерал-губернатором.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Глава уряду </a:t>
            </a:r>
            <a:r>
              <a:rPr lang="uk-UA" sz="2100" dirty="0" smtClean="0">
                <a:solidFill>
                  <a:srgbClr val="002060"/>
                </a:solidFill>
              </a:rPr>
              <a:t>– Прем’єр-міністр.</a:t>
            </a:r>
            <a:br>
              <a:rPr lang="uk-UA" sz="2100" dirty="0" smtClean="0">
                <a:solidFill>
                  <a:srgbClr val="002060"/>
                </a:solidFill>
              </a:rPr>
            </a:br>
            <a:r>
              <a:rPr lang="uk-UA" sz="2100" b="1" dirty="0" smtClean="0">
                <a:solidFill>
                  <a:srgbClr val="002060"/>
                </a:solidFill>
              </a:rPr>
              <a:t>Адміністративний устрій </a:t>
            </a:r>
            <a:r>
              <a:rPr lang="uk-UA" sz="2100" dirty="0" smtClean="0">
                <a:solidFill>
                  <a:srgbClr val="002060"/>
                </a:solidFill>
              </a:rPr>
              <a:t>— 6 штатів, 1 столичний округ, 1 територія. </a:t>
            </a:r>
            <a:r>
              <a:rPr lang="uk-UA" sz="2100" dirty="0" smtClean="0"/>
              <a:t>  </a:t>
            </a:r>
            <a:r>
              <a:rPr lang="uk-UA" sz="2000" dirty="0" smtClean="0"/>
              <a:t/>
            </a:r>
            <a:br>
              <a:rPr lang="uk-UA" sz="2000" dirty="0" smtClean="0"/>
            </a:br>
            <a:endParaRPr lang="uk-UA" sz="2000" dirty="0"/>
          </a:p>
        </p:txBody>
      </p:sp>
      <p:sp>
        <p:nvSpPr>
          <p:cNvPr id="4" name="Місце для вмісту 2"/>
          <p:cNvSpPr>
            <a:spLocks noGrp="1"/>
          </p:cNvSpPr>
          <p:nvPr>
            <p:ph idx="1"/>
          </p:nvPr>
        </p:nvSpPr>
        <p:spPr>
          <a:xfrm>
            <a:off x="3929026" y="0"/>
            <a:ext cx="5214974" cy="5714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b="1" dirty="0" smtClean="0">
                <a:solidFill>
                  <a:srgbClr val="002060"/>
                </a:solidFill>
              </a:rPr>
              <a:t>Сторінка  географічна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age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428736"/>
            <a:ext cx="2971800" cy="255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</a:rPr>
              <a:t>Герáльдика</a:t>
            </a:r>
            <a:r>
              <a:rPr lang="uk-UA" sz="2400" dirty="0" smtClean="0">
                <a:solidFill>
                  <a:srgbClr val="002060"/>
                </a:solidFill>
              </a:rPr>
              <a:t> (від </a:t>
            </a:r>
            <a:r>
              <a:rPr lang="uk-UA" sz="2400" u="sng" dirty="0" smtClean="0">
                <a:solidFill>
                  <a:srgbClr val="002060"/>
                </a:solidFill>
              </a:rPr>
              <a:t>лат.</a:t>
            </a:r>
            <a:r>
              <a:rPr lang="uk-UA" sz="2400" dirty="0" smtClean="0">
                <a:solidFill>
                  <a:srgbClr val="002060"/>
                </a:solidFill>
              </a:rPr>
              <a:t> </a:t>
            </a:r>
            <a:r>
              <a:rPr lang="la-Latn" sz="2400" i="1" dirty="0" smtClean="0">
                <a:solidFill>
                  <a:srgbClr val="002060"/>
                </a:solidFill>
              </a:rPr>
              <a:t>heraldus</a:t>
            </a:r>
            <a:r>
              <a:rPr lang="uk-UA" sz="2400" dirty="0" smtClean="0">
                <a:solidFill>
                  <a:srgbClr val="002060"/>
                </a:solidFill>
              </a:rPr>
              <a:t>, </a:t>
            </a:r>
            <a:r>
              <a:rPr lang="uk-UA" sz="2400" dirty="0" err="1" smtClean="0">
                <a:solidFill>
                  <a:srgbClr val="002060"/>
                </a:solidFill>
              </a:rPr>
              <a:t>опові́сник</a:t>
            </a:r>
            <a:r>
              <a:rPr lang="uk-UA" sz="2400" dirty="0" smtClean="0">
                <a:solidFill>
                  <a:srgbClr val="002060"/>
                </a:solidFill>
              </a:rPr>
              <a:t>) — наука, що вивчає </a:t>
            </a:r>
            <a:r>
              <a:rPr lang="uk-UA" sz="2400" u="sng" dirty="0" smtClean="0">
                <a:solidFill>
                  <a:srgbClr val="002060"/>
                </a:solidFill>
              </a:rPr>
              <a:t>герби</a:t>
            </a:r>
            <a:r>
              <a:rPr lang="uk-UA" sz="2400" dirty="0" smtClean="0">
                <a:solidFill>
                  <a:srgbClr val="002060"/>
                </a:solidFill>
              </a:rPr>
              <a:t>, кольорові емблеми, які належать особам, родам чи спільнотам.</a:t>
            </a:r>
            <a:r>
              <a:rPr lang="uk-UA" sz="900" dirty="0" smtClean="0"/>
              <a:t/>
            </a:r>
            <a:br>
              <a:rPr lang="uk-UA" sz="900" dirty="0" smtClean="0"/>
            </a:br>
            <a:endParaRPr lang="uk-UA" sz="900" dirty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геральдична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2" descr="D:\Австралія\australi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71678"/>
            <a:ext cx="6357982" cy="4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Австралія\Australiaйц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845639" cy="3643338"/>
          </a:xfrm>
          <a:prstGeom prst="rect">
            <a:avLst/>
          </a:prstGeom>
          <a:noFill/>
        </p:spPr>
      </p:pic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геральдична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Австралія\20080424-australian-coat-of-ar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143380"/>
            <a:ext cx="4286250" cy="2457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35729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Герб Австралії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Гра «Закодоване слово»</a:t>
            </a:r>
            <a:endParaRPr lang="uk-UA" dirty="0" smtClean="0"/>
          </a:p>
        </p:txBody>
      </p:sp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історична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/>
        </p:nvGraphicFramePr>
        <p:xfrm>
          <a:off x="357159" y="1714487"/>
          <a:ext cx="8572560" cy="4942669"/>
        </p:xfrm>
        <a:graphic>
          <a:graphicData uri="http://schemas.openxmlformats.org/drawingml/2006/table">
            <a:tbl>
              <a:tblPr/>
              <a:tblGrid>
                <a:gridCol w="2857221"/>
                <a:gridCol w="5000958"/>
                <a:gridCol w="714381"/>
              </a:tblGrid>
              <a:tr h="76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1. Іспанський мореплавець Луїс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Торрес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 1606 рік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а) відкрив східне узбережжя Австралії та оголосив відкриті землі володінням Великої Британії, відкрив Великий Бар’єрний риф.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2. Голландський мореплавець Вілем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Янсзон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1606 рік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б) дістався південних берегів Австралії. Відкрив острів на південь від Австралії. Довів, що материк дійсно існує, відкрив ділянку узбережжя Нової Зеландії.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3. Голландський мореплавець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Абель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Тасман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1642 – 1644 рр.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в) проплив вузькою протокою вздовж південного берега Нової Гвінеї. Довів, що Нова Гвінея – острів, а на південь від нього пролягає невідома земля.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4. Англійський мореплавець Джеймс Кук, 1770 рік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г) </a:t>
                      </a:r>
                      <a:r>
                        <a:rPr lang="uk-UA" sz="1500" dirty="0" smtClean="0">
                          <a:latin typeface="Times New Roman"/>
                          <a:ea typeface="Calibri"/>
                          <a:cs typeface="Times New Roman"/>
                        </a:rPr>
                        <a:t>висадився 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на західному узбережжі півострова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Кейп-Йорк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. Став першим європейцем який дістався австралійських земель. Назвав відкриті землі Новою Голландією.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5. Англійські мореплавці, 1788 рік.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д) обійшли навколо Австралії, відкрили протоку, запропонували сучасну назву.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6. Англійські дослідники Метью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Фліндерс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 і Джордж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Басс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1797 -1798 рр.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ж) заснували перше англійське поселення як колонію каторжників.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214422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Встановивши правильну відповідність, розшифруєте слово.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0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Правильна відповідь</a:t>
            </a:r>
            <a:endParaRPr lang="uk-UA" dirty="0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/>
        </p:nvGraphicFramePr>
        <p:xfrm>
          <a:off x="357158" y="1500174"/>
          <a:ext cx="8572560" cy="4819803"/>
        </p:xfrm>
        <a:graphic>
          <a:graphicData uri="http://schemas.openxmlformats.org/drawingml/2006/table">
            <a:tbl>
              <a:tblPr/>
              <a:tblGrid>
                <a:gridCol w="2857221"/>
                <a:gridCol w="5000958"/>
                <a:gridCol w="714381"/>
              </a:tblGrid>
              <a:tr h="76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1. Іспанський мореплавець Луїс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Торрес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 1606 рік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в) проплив вузькою протокою вздовж південного берега Нової Гвінеї. Довів, що Нова Гвінея – острів, а на південь від нього пролягає невідома земля.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Є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2. Голландський мореплавець Вілем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Янсзон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1606 рік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г) </a:t>
                      </a:r>
                      <a:r>
                        <a:rPr lang="uk-UA" sz="1500" dirty="0" smtClean="0">
                          <a:latin typeface="Times New Roman"/>
                          <a:ea typeface="Calibri"/>
                          <a:cs typeface="Times New Roman"/>
                        </a:rPr>
                        <a:t>висадився 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на західному узбережжі півострова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Кейп-Йорк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. Став першим європейцем який дістався австралійських земель. Назвав відкриті землі Новою Голландією.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3. Голландський мореплавець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Абель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Тасман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1642 – 1644 рр.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б) дістався південних берегів Австралії. Відкрив острів на південь від Австралії. Довів, що материк дійсно існує, відкрив ділянку узбережжя Нової Зеландії.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4. Англійський мореплавець Джеймс Кук, 1770 рік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а) відкрив східне узбережжя Австралії та оголосив відкриті землі володінням Великої Британії, відкрив Великий Бар’єрний риф.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latin typeface="Times New Roman"/>
                          <a:ea typeface="Calibri"/>
                          <a:cs typeface="Times New Roman"/>
                        </a:rPr>
                        <a:t>5. Англійські мореплавці, 1788 рік.</a:t>
                      </a:r>
                      <a:endParaRPr lang="uk-UA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ж) заснували перше англійське поселення як колонію каторжників.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 smtClean="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6. Англійські дослідники Метью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Фліндерс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 і Джордж </a:t>
                      </a:r>
                      <a:r>
                        <a:rPr lang="uk-UA" sz="1500" dirty="0" err="1">
                          <a:latin typeface="Times New Roman"/>
                          <a:ea typeface="Calibri"/>
                          <a:cs typeface="Times New Roman"/>
                        </a:rPr>
                        <a:t>Басс</a:t>
                      </a: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, 1797 -1798 рр.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д) обійшли навколо Австралії, відкрили протоку, запропонували сучасну назву.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uk-UA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643998" cy="1857388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/>
              <a:t>Демографія</a:t>
            </a:r>
            <a:r>
              <a:rPr lang="uk-UA" sz="2700" dirty="0" smtClean="0"/>
              <a:t> (дав.-гр. δήμος — народ та лат. </a:t>
            </a:r>
            <a:r>
              <a:rPr lang="la-Latn" sz="2700" i="1" dirty="0" smtClean="0"/>
              <a:t>graphe</a:t>
            </a:r>
            <a:r>
              <a:rPr lang="uk-UA" sz="2700" dirty="0" smtClean="0"/>
              <a:t> — письмо, описання) — наука, що вивчає склад і рух людності (населення) та закономірності його розвитку.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42844" y="2214554"/>
            <a:ext cx="8643998" cy="857256"/>
          </a:xfrm>
        </p:spPr>
        <p:txBody>
          <a:bodyPr/>
          <a:lstStyle/>
          <a:p>
            <a:pPr>
              <a:buNone/>
            </a:pPr>
            <a:r>
              <a:rPr lang="uk-UA" sz="2400" b="1" dirty="0" smtClean="0"/>
              <a:t>Австралійські аборигени</a:t>
            </a:r>
            <a:r>
              <a:rPr lang="uk-UA" sz="2400" dirty="0" smtClean="0"/>
              <a:t> — корінне населення  Австралії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  <p:sp>
        <p:nvSpPr>
          <p:cNvPr id="5" name="Місце для вмісту 2"/>
          <p:cNvSpPr txBox="1">
            <a:spLocks/>
          </p:cNvSpPr>
          <p:nvPr/>
        </p:nvSpPr>
        <p:spPr>
          <a:xfrm>
            <a:off x="3929026" y="0"/>
            <a:ext cx="5214974" cy="5714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Сторінка  демографічна</a:t>
            </a:r>
            <a:endParaRPr kumimoji="0" lang="uk-UA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60" name="Picture 4" descr="D:\Австралія\australian_abori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413665" cy="3786190"/>
          </a:xfrm>
          <a:prstGeom prst="rect">
            <a:avLst/>
          </a:prstGeom>
          <a:noFill/>
        </p:spPr>
      </p:pic>
      <p:pic>
        <p:nvPicPr>
          <p:cNvPr id="9" name="Picture 2" descr="D:\Австралія\00pr55q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857496"/>
            <a:ext cx="502923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512</TotalTime>
  <Words>642</Words>
  <Application>Microsoft Office PowerPoint</Application>
  <PresentationFormat>Екран (4:3)</PresentationFormat>
  <Paragraphs>120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Потік</vt:lpstr>
      <vt:lpstr>Слайд 1</vt:lpstr>
      <vt:lpstr>Тема: Австралійський Союз – єдина держава на материку </vt:lpstr>
      <vt:lpstr>План уроку </vt:lpstr>
      <vt:lpstr>Візитка Австралійського Союзу  Офіційна назва  —  Австралійський Союз   Площа  —  7,7 млн. км2 Населення  —  21,3 млн. осіб (2009 р.) Столиця  — Канберра  Найбільше місто —  Сідней  Офіційна мова  — англійська Грошова одиниця — австралійський долар  Тип країни — економічно високорозвинена країна, переселенського типу. Державний устрій  —  країна у складі Британської співдружності націй, федеративна держава. Глава держави —  Королева Великобританії, представлена генерал-губернатором. Глава уряду – Прем’єр-міністр. Адміністративний устрій — 6 штатів, 1 столичний округ, 1 територія.    </vt:lpstr>
      <vt:lpstr>Герáльдика (від лат. heraldus, опові́сник) — наука, що вивчає герби, кольорові емблеми, які належать особам, родам чи спільнотам. </vt:lpstr>
      <vt:lpstr>Слайд 6</vt:lpstr>
      <vt:lpstr>Гра «Закодоване слово»</vt:lpstr>
      <vt:lpstr>Правильна відповідь</vt:lpstr>
      <vt:lpstr>Демографія (дав.-гр. δήμος — народ та лат. graphe — письмо, описання) — наука, що вивчає склад і рух людності (населення) та закономірності його розвитку. </vt:lpstr>
      <vt:lpstr>Слайд 10</vt:lpstr>
      <vt:lpstr>Бумеранг – основна зброя аборигенів Австралії</vt:lpstr>
      <vt:lpstr>Мистецтво  аборигенів</vt:lpstr>
      <vt:lpstr>Населення – 21,3 млн. осіб (2009 р.)</vt:lpstr>
      <vt:lpstr>Діаспора — це перебування поза етнічною територією народу у результаті добровільної чи примусової еміграції.  </vt:lpstr>
      <vt:lpstr>Слайд 15</vt:lpstr>
      <vt:lpstr>Сідней</vt:lpstr>
      <vt:lpstr>Слайд 17</vt:lpstr>
      <vt:lpstr>Слайд 18</vt:lpstr>
      <vt:lpstr>Слайд 19</vt:lpstr>
      <vt:lpstr>Мельбурн</vt:lpstr>
      <vt:lpstr>Слайд 21</vt:lpstr>
      <vt:lpstr>Слайд 22</vt:lpstr>
      <vt:lpstr>Слайд 23</vt:lpstr>
      <vt:lpstr>Слайд 24</vt:lpstr>
      <vt:lpstr>Канберра</vt:lpstr>
      <vt:lpstr>Слайд 26</vt:lpstr>
      <vt:lpstr>Слайд 27</vt:lpstr>
      <vt:lpstr>Слайд 28</vt:lpstr>
      <vt:lpstr>Тест-гра “Бумеранг”</vt:lpstr>
      <vt:lpstr>Дякуємо за увагу!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Австралійський Союз – єдина держава на материку </dc:title>
  <dc:creator>Vasyl Savchuk</dc:creator>
  <cp:lastModifiedBy>Vasyl Savchuk</cp:lastModifiedBy>
  <cp:revision>47</cp:revision>
  <dcterms:created xsi:type="dcterms:W3CDTF">2010-12-01T11:31:06Z</dcterms:created>
  <dcterms:modified xsi:type="dcterms:W3CDTF">2013-11-14T13:09:26Z</dcterms:modified>
</cp:coreProperties>
</file>