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  <p:sldMasterId id="2147483780" r:id="rId3"/>
    <p:sldMasterId id="2147483792" r:id="rId4"/>
    <p:sldMasterId id="2147483804" r:id="rId5"/>
  </p:sldMasterIdLst>
  <p:sldIdLst>
    <p:sldId id="256" r:id="rId6"/>
    <p:sldId id="258" r:id="rId7"/>
    <p:sldId id="273" r:id="rId8"/>
    <p:sldId id="260" r:id="rId9"/>
    <p:sldId id="263" r:id="rId10"/>
    <p:sldId id="262" r:id="rId11"/>
    <p:sldId id="265" r:id="rId12"/>
    <p:sldId id="267" r:id="rId13"/>
    <p:sldId id="268" r:id="rId14"/>
    <p:sldId id="269" r:id="rId15"/>
    <p:sldId id="272" r:id="rId16"/>
    <p:sldId id="271" r:id="rId17"/>
    <p:sldId id="270" r:id="rId18"/>
    <p:sldId id="266" r:id="rId19"/>
    <p:sldId id="264" r:id="rId20"/>
    <p:sldId id="261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6D"/>
    <a:srgbClr val="702500"/>
    <a:srgbClr val="2E2E2E"/>
    <a:srgbClr val="2F290F"/>
    <a:srgbClr val="5D51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3" d="100"/>
          <a:sy n="73" d="100"/>
        </p:scale>
        <p:origin x="-73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61D96C-A558-4D96-A134-CFBB50C7A004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040DCE-B90A-4DE7-81C0-F610277E9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5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 (2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1928802"/>
            <a:ext cx="6429388" cy="1255711"/>
          </a:xfrm>
        </p:spPr>
        <p:txBody>
          <a:bodyPr>
            <a:noAutofit/>
          </a:bodyPr>
          <a:lstStyle/>
          <a:p>
            <a:r>
              <a:rPr lang="uk-UA" sz="4000" dirty="0" err="1" smtClean="0">
                <a:solidFill>
                  <a:schemeClr val="accent2">
                    <a:lumMod val="50000"/>
                  </a:schemeClr>
                </a:solidFill>
              </a:rPr>
              <a:t>“</a:t>
            </a:r>
            <a:r>
              <a:rPr lang="uk-UA" sz="4000" b="1" i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Царівна</a:t>
            </a:r>
            <a:r>
              <a:rPr lang="uk-UA" sz="40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української </a:t>
            </a:r>
            <a:r>
              <a:rPr lang="uk-UA" sz="4000" b="1" i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літератури”</a:t>
            </a:r>
            <a:endParaRPr lang="ru-RU" sz="4000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857628"/>
            <a:ext cx="6400800" cy="1752600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Сторінки біографії і творчості Ольги Кобилянської</a:t>
            </a:r>
            <a:endParaRPr lang="ru-RU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214290"/>
            <a:ext cx="2500330" cy="35004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5500662" y="6488668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Підготувала бібліотекар </a:t>
            </a:r>
            <a:r>
              <a:rPr lang="uk-UA" dirty="0" err="1" smtClean="0"/>
              <a:t>Дідур</a:t>
            </a:r>
            <a:r>
              <a:rPr lang="uk-UA" dirty="0" smtClean="0"/>
              <a:t> І.С.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8472518" cy="100013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Інші твори О. Кобилянської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3" name="Рисунок 2" descr="i (1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1071546"/>
            <a:ext cx="2214578" cy="3104548"/>
          </a:xfrm>
          <a:prstGeom prst="rect">
            <a:avLst/>
          </a:prstGeom>
        </p:spPr>
      </p:pic>
      <p:pic>
        <p:nvPicPr>
          <p:cNvPr id="5" name="Рисунок 4" descr="i (1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1214422"/>
            <a:ext cx="2643206" cy="3705430"/>
          </a:xfrm>
          <a:prstGeom prst="rect">
            <a:avLst/>
          </a:prstGeom>
        </p:spPr>
      </p:pic>
      <p:pic>
        <p:nvPicPr>
          <p:cNvPr id="6" name="Рисунок 5" descr="i (1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500306"/>
            <a:ext cx="2448879" cy="3748284"/>
          </a:xfrm>
          <a:prstGeom prst="rect">
            <a:avLst/>
          </a:prstGeom>
        </p:spPr>
      </p:pic>
      <p:pic>
        <p:nvPicPr>
          <p:cNvPr id="7" name="Рисунок 6" descr="i (6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43174" y="2500306"/>
            <a:ext cx="2714644" cy="3805575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8186766" cy="35719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 </a:t>
            </a:r>
            <a:r>
              <a:rPr lang="uk-UA" sz="4000" dirty="0" smtClean="0">
                <a:solidFill>
                  <a:srgbClr val="FF9E6D"/>
                </a:solidFill>
              </a:rPr>
              <a:t>Роман </a:t>
            </a:r>
            <a:r>
              <a:rPr lang="uk-UA" sz="4000" dirty="0" err="1" smtClean="0">
                <a:solidFill>
                  <a:srgbClr val="FF9E6D"/>
                </a:solidFill>
              </a:rPr>
              <a:t>“Апостол</a:t>
            </a:r>
            <a:r>
              <a:rPr lang="uk-UA" sz="4000" dirty="0" smtClean="0">
                <a:solidFill>
                  <a:srgbClr val="FF9E6D"/>
                </a:solidFill>
              </a:rPr>
              <a:t> </a:t>
            </a:r>
            <a:r>
              <a:rPr lang="uk-UA" sz="4000" dirty="0" err="1" smtClean="0">
                <a:solidFill>
                  <a:srgbClr val="FF9E6D"/>
                </a:solidFill>
              </a:rPr>
              <a:t>черні”</a:t>
            </a:r>
            <a:r>
              <a:rPr lang="uk-UA" sz="4000" dirty="0" smtClean="0">
                <a:solidFill>
                  <a:srgbClr val="FF9E6D"/>
                </a:solidFill>
              </a:rPr>
              <a:t> </a:t>
            </a:r>
            <a:r>
              <a:rPr lang="en-US" sz="4000" dirty="0" smtClean="0">
                <a:solidFill>
                  <a:srgbClr val="FF9E6D"/>
                </a:solidFill>
              </a:rPr>
              <a:t/>
            </a:r>
            <a:br>
              <a:rPr lang="en-US" sz="4000" dirty="0" smtClean="0">
                <a:solidFill>
                  <a:srgbClr val="FF9E6D"/>
                </a:solidFill>
              </a:rPr>
            </a:br>
            <a:r>
              <a:rPr lang="uk-UA" sz="4000" dirty="0" smtClean="0">
                <a:solidFill>
                  <a:srgbClr val="FF9E6D"/>
                </a:solidFill>
              </a:rPr>
              <a:t>написаний </a:t>
            </a:r>
            <a:r>
              <a:rPr lang="en-US" sz="4000" dirty="0" smtClean="0">
                <a:solidFill>
                  <a:srgbClr val="FF9E6D"/>
                </a:solidFill>
              </a:rPr>
              <a:t/>
            </a:r>
            <a:br>
              <a:rPr lang="en-US" sz="4000" dirty="0" smtClean="0">
                <a:solidFill>
                  <a:srgbClr val="FF9E6D"/>
                </a:solidFill>
              </a:rPr>
            </a:br>
            <a:r>
              <a:rPr lang="uk-UA" sz="4000" dirty="0" smtClean="0">
                <a:solidFill>
                  <a:srgbClr val="FF9E6D"/>
                </a:solidFill>
              </a:rPr>
              <a:t>1926 </a:t>
            </a:r>
            <a:r>
              <a:rPr lang="uk-UA" sz="4000" dirty="0" smtClean="0">
                <a:solidFill>
                  <a:srgbClr val="FF9E6D"/>
                </a:solidFill>
              </a:rPr>
              <a:t>року, </a:t>
            </a:r>
            <a:r>
              <a:rPr lang="en-US" sz="4000" dirty="0" smtClean="0">
                <a:solidFill>
                  <a:srgbClr val="FF9E6D"/>
                </a:solidFill>
              </a:rPr>
              <a:t/>
            </a:r>
            <a:br>
              <a:rPr lang="en-US" sz="4000" dirty="0" smtClean="0">
                <a:solidFill>
                  <a:srgbClr val="FF9E6D"/>
                </a:solidFill>
              </a:rPr>
            </a:br>
            <a:r>
              <a:rPr lang="uk-UA" sz="4000" dirty="0" smtClean="0">
                <a:solidFill>
                  <a:srgbClr val="FF9E6D"/>
                </a:solidFill>
              </a:rPr>
              <a:t>але побачив </a:t>
            </a:r>
            <a:r>
              <a:rPr lang="uk-UA" sz="4000" dirty="0" smtClean="0">
                <a:solidFill>
                  <a:srgbClr val="FF9E6D"/>
                </a:solidFill>
              </a:rPr>
              <a:t>світ </a:t>
            </a:r>
            <a:br>
              <a:rPr lang="uk-UA" sz="4000" dirty="0" smtClean="0">
                <a:solidFill>
                  <a:srgbClr val="FF9E6D"/>
                </a:solidFill>
              </a:rPr>
            </a:br>
            <a:r>
              <a:rPr lang="uk-UA" sz="4000" dirty="0" smtClean="0">
                <a:solidFill>
                  <a:srgbClr val="FF9E6D"/>
                </a:solidFill>
              </a:rPr>
              <a:t> лише в часи </a:t>
            </a:r>
            <a:r>
              <a:rPr lang="en-US" sz="4000" dirty="0" smtClean="0">
                <a:solidFill>
                  <a:srgbClr val="FF9E6D"/>
                </a:solidFill>
              </a:rPr>
              <a:t/>
            </a:r>
            <a:br>
              <a:rPr lang="en-US" sz="4000" dirty="0" smtClean="0">
                <a:solidFill>
                  <a:srgbClr val="FF9E6D"/>
                </a:solidFill>
              </a:rPr>
            </a:br>
            <a:r>
              <a:rPr lang="uk-UA" sz="4000" dirty="0" smtClean="0">
                <a:solidFill>
                  <a:srgbClr val="FF9E6D"/>
                </a:solidFill>
              </a:rPr>
              <a:t>незалежності</a:t>
            </a:r>
            <a:endParaRPr lang="ru-RU" sz="4000" dirty="0">
              <a:solidFill>
                <a:srgbClr val="FF9E6D"/>
              </a:solidFill>
            </a:endParaRPr>
          </a:p>
        </p:txBody>
      </p:sp>
      <p:pic>
        <p:nvPicPr>
          <p:cNvPr id="3" name="Рисунок 2" descr="i (1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357166"/>
            <a:ext cx="3277572" cy="5121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215423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21 березня 1942 року серце</a:t>
            </a:r>
            <a:br>
              <a:rPr lang="uk-UA" dirty="0" smtClean="0"/>
            </a:br>
            <a:r>
              <a:rPr lang="uk-UA" dirty="0" smtClean="0"/>
              <a:t>  О. Кобилянської перестало битися</a:t>
            </a:r>
            <a:endParaRPr lang="ru-RU" dirty="0"/>
          </a:p>
        </p:txBody>
      </p:sp>
      <p:pic>
        <p:nvPicPr>
          <p:cNvPr id="3" name="Рисунок 2" descr="02061379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000240"/>
            <a:ext cx="3357586" cy="4496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агруженное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428868"/>
            <a:ext cx="8401080" cy="208279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 б</a:t>
            </a: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удинку</a:t>
            </a: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де проживала О.Кобилянська, 27 листопада 1944</a:t>
            </a:r>
            <a:b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року відкрито Чернівецький </a:t>
            </a:r>
            <a:b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літературно-меморіальний музей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72188" cy="6540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i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142852"/>
            <a:ext cx="4357718" cy="3143272"/>
          </a:xfrm>
          <a:prstGeom prst="rect">
            <a:avLst/>
          </a:prstGeom>
        </p:spPr>
      </p:pic>
      <p:pic>
        <p:nvPicPr>
          <p:cNvPr id="4" name="Рисунок 3" descr="i (1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3" y="0"/>
            <a:ext cx="4286281" cy="3286124"/>
          </a:xfrm>
          <a:prstGeom prst="rect">
            <a:avLst/>
          </a:prstGeom>
        </p:spPr>
      </p:pic>
      <p:pic>
        <p:nvPicPr>
          <p:cNvPr id="5" name="Рисунок 4" descr="i (1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7686" y="3357561"/>
            <a:ext cx="4432966" cy="3214711"/>
          </a:xfrm>
          <a:prstGeom prst="rect">
            <a:avLst/>
          </a:prstGeom>
        </p:spPr>
      </p:pic>
      <p:pic>
        <p:nvPicPr>
          <p:cNvPr id="6" name="Рисунок 5" descr="images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357562"/>
            <a:ext cx="4350508" cy="3214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59404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2006 </a:t>
            </a:r>
            <a:r>
              <a:rPr lang="uk-UA" dirty="0" smtClean="0"/>
              <a:t>року засновано літературно-мистецьку премію імені</a:t>
            </a:r>
            <a:br>
              <a:rPr lang="uk-UA" dirty="0" smtClean="0"/>
            </a:br>
            <a:r>
              <a:rPr lang="uk-UA" dirty="0" smtClean="0"/>
              <a:t> О. Кобилянської</a:t>
            </a:r>
            <a:br>
              <a:rPr lang="uk-UA" dirty="0" smtClean="0"/>
            </a:br>
            <a:r>
              <a:rPr lang="uk-UA" dirty="0" smtClean="0"/>
              <a:t>Лауреатами премії були:</a:t>
            </a:r>
            <a:br>
              <a:rPr lang="uk-UA" dirty="0" smtClean="0"/>
            </a:br>
            <a:r>
              <a:rPr lang="uk-UA" dirty="0" smtClean="0"/>
              <a:t>2006-Володимир Вознюк, директор меморіального музею</a:t>
            </a:r>
            <a:br>
              <a:rPr lang="uk-UA" dirty="0" smtClean="0"/>
            </a:br>
            <a:r>
              <a:rPr lang="uk-UA" dirty="0" smtClean="0"/>
              <a:t>2007- поетеса Інна </a:t>
            </a:r>
            <a:r>
              <a:rPr lang="uk-UA" dirty="0" err="1" smtClean="0"/>
              <a:t>Багрійчук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2008-письменниця Галина Тарасюк</a:t>
            </a:r>
            <a:br>
              <a:rPr lang="uk-UA" dirty="0" smtClean="0"/>
            </a:br>
            <a:r>
              <a:rPr lang="uk-UA" dirty="0" smtClean="0"/>
              <a:t>2012-журналіст Любов Голота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2582858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“Величавою</a:t>
            </a:r>
            <a:r>
              <a:rPr lang="uk-UA" dirty="0" smtClean="0"/>
              <a:t> квіткою </a:t>
            </a:r>
            <a:r>
              <a:rPr lang="uk-UA" dirty="0" err="1" smtClean="0"/>
              <a:t>Буковини”</a:t>
            </a:r>
            <a:r>
              <a:rPr lang="uk-UA" dirty="0" smtClean="0"/>
              <a:t> назвав О. Кобилянську Олесь Гончар при відкритті музею-садиби у</a:t>
            </a:r>
            <a:br>
              <a:rPr lang="uk-UA" dirty="0" smtClean="0"/>
            </a:br>
            <a:r>
              <a:rPr lang="uk-UA" dirty="0" smtClean="0"/>
              <a:t> с. Димки в 1973 році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3" name="Рисунок 2" descr="i (2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5" y="2571744"/>
            <a:ext cx="6036511" cy="4024341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60px-Theatre_(190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3" y="0"/>
            <a:ext cx="914403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25114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Архітектурна перлина Чернівців, музично-драматичний театр, з1955 року гордо носить </a:t>
            </a:r>
            <a:r>
              <a:rPr lang="uk-UA" dirty="0" err="1" smtClean="0"/>
              <a:t>ім</a:t>
            </a:r>
            <a:r>
              <a:rPr lang="en-US" dirty="0" smtClean="0"/>
              <a:t>’</a:t>
            </a:r>
            <a:r>
              <a:rPr lang="uk-UA" dirty="0" smtClean="0"/>
              <a:t>я славетної землячки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Театральний майдан прикрашає </a:t>
            </a:r>
            <a:r>
              <a:rPr lang="uk-UA" dirty="0" smtClean="0"/>
              <a:t>    скульптура </a:t>
            </a:r>
            <a:r>
              <a:rPr lang="uk-UA" dirty="0" smtClean="0"/>
              <a:t>О. Кобилянської</a:t>
            </a:r>
            <a:endParaRPr lang="ru-RU" dirty="0"/>
          </a:p>
        </p:txBody>
      </p:sp>
      <p:pic>
        <p:nvPicPr>
          <p:cNvPr id="6" name="Рисунок 5" descr="i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643050"/>
            <a:ext cx="8141913" cy="4643446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 (2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2896" y="0"/>
            <a:ext cx="918689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  <a:t>Головна вулиця Чернівців носить </a:t>
            </a:r>
            <a:r>
              <a:rPr lang="uk-UA" b="1" dirty="0" err="1" smtClean="0">
                <a:solidFill>
                  <a:schemeClr val="tx2">
                    <a:lumMod val="50000"/>
                  </a:schemeClr>
                </a:solidFill>
              </a:rPr>
              <a:t>ім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’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  <a:t>я Ольги Кобилянської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pic>
        <p:nvPicPr>
          <p:cNvPr id="3" name="Рисунок 2" descr="i (2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472" y="428604"/>
            <a:ext cx="550072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5D51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Зміст усієї творчості Ольги Кобилянської – </a:t>
            </a:r>
          </a:p>
          <a:p>
            <a:r>
              <a:rPr lang="uk-UA" sz="2800" b="1" i="1" dirty="0" smtClean="0">
                <a:solidFill>
                  <a:srgbClr val="5D51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  музика… Ся музика не усипляє, а вічно </a:t>
            </a:r>
          </a:p>
          <a:p>
            <a:r>
              <a:rPr lang="uk-UA" sz="2800" b="1" i="1" dirty="0" smtClean="0">
                <a:solidFill>
                  <a:srgbClr val="5D51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нагадуючи про красний світ, про гармонію, </a:t>
            </a:r>
          </a:p>
          <a:p>
            <a:r>
              <a:rPr lang="uk-UA" sz="2800" b="1" i="1" dirty="0" smtClean="0">
                <a:solidFill>
                  <a:srgbClr val="5D51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красу, - нагадує тобі самого тебе і твій головний</a:t>
            </a:r>
          </a:p>
          <a:p>
            <a:r>
              <a:rPr lang="uk-UA" sz="2800" b="1" i="1" dirty="0" err="1" smtClean="0">
                <a:solidFill>
                  <a:srgbClr val="5D51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обов</a:t>
            </a:r>
            <a:r>
              <a:rPr lang="en-US" sz="2800" b="1" i="1" dirty="0" smtClean="0">
                <a:solidFill>
                  <a:srgbClr val="5D51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800" b="1" i="1" dirty="0" smtClean="0">
                <a:solidFill>
                  <a:srgbClr val="5D51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b="1" i="1" dirty="0" err="1" smtClean="0">
                <a:solidFill>
                  <a:srgbClr val="5D51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язок</a:t>
            </a:r>
            <a:r>
              <a:rPr lang="uk-UA" sz="2800" b="1" i="1" dirty="0" smtClean="0">
                <a:solidFill>
                  <a:srgbClr val="5D51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боротьбу за твою красну  душу ”</a:t>
            </a:r>
          </a:p>
          <a:p>
            <a:endParaRPr lang="uk-UA" sz="2800" b="1" i="1" dirty="0" smtClean="0">
              <a:solidFill>
                <a:srgbClr val="5D51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uk-UA" sz="2800" b="1" i="1" dirty="0" smtClean="0">
                <a:solidFill>
                  <a:srgbClr val="5D51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М.Євшан   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 (2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472518" cy="4500594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“ Згадуйте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предків своїх,</a:t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Щоб історія перед вами не згасла,</a:t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І золотої нитки не згубіть…</a:t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Молюся за вас…”</a:t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О. Кобилянська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208279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Народилася Ольга Кобилянська</a:t>
            </a:r>
            <a:br>
              <a:rPr lang="uk-UA" dirty="0" smtClean="0"/>
            </a:br>
            <a:r>
              <a:rPr lang="uk-UA" dirty="0" smtClean="0"/>
              <a:t>27 листопада 1863 року</a:t>
            </a:r>
            <a:br>
              <a:rPr lang="uk-UA" dirty="0" smtClean="0"/>
            </a:br>
            <a:r>
              <a:rPr lang="uk-UA" dirty="0" smtClean="0"/>
              <a:t>в містечку </a:t>
            </a:r>
            <a:r>
              <a:rPr lang="uk-UA" dirty="0" err="1" smtClean="0"/>
              <a:t>Гура-Гумора</a:t>
            </a:r>
            <a:r>
              <a:rPr lang="uk-UA" dirty="0" smtClean="0"/>
              <a:t> на Буковині</a:t>
            </a:r>
            <a:endParaRPr lang="ru-RU" dirty="0"/>
          </a:p>
        </p:txBody>
      </p:sp>
      <p:pic>
        <p:nvPicPr>
          <p:cNvPr id="3" name="Рисунок 2" descr="загруженное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2357430"/>
            <a:ext cx="1743075" cy="2619375"/>
          </a:xfrm>
          <a:prstGeom prst="rect">
            <a:avLst/>
          </a:prstGeom>
        </p:spPr>
      </p:pic>
      <p:pic>
        <p:nvPicPr>
          <p:cNvPr id="4" name="Рисунок 3" descr="27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2357430"/>
            <a:ext cx="1785950" cy="2786082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6116" y="2500306"/>
            <a:ext cx="2643206" cy="4146206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 (2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00298" y="142852"/>
            <a:ext cx="59293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>
                <a:solidFill>
                  <a:srgbClr val="2F290F"/>
                </a:solidFill>
              </a:rPr>
              <a:t>                1871 року родина </a:t>
            </a:r>
          </a:p>
          <a:p>
            <a:pPr algn="r"/>
            <a:r>
              <a:rPr lang="ru-RU" sz="3200" dirty="0" err="1" smtClean="0">
                <a:solidFill>
                  <a:srgbClr val="2F290F"/>
                </a:solidFill>
              </a:rPr>
              <a:t>Кобилянських</a:t>
            </a:r>
            <a:r>
              <a:rPr lang="ru-RU" sz="3200" dirty="0" smtClean="0">
                <a:solidFill>
                  <a:srgbClr val="2F290F"/>
                </a:solidFill>
              </a:rPr>
              <a:t>   </a:t>
            </a:r>
            <a:r>
              <a:rPr lang="ru-RU" sz="3200" dirty="0" err="1" smtClean="0">
                <a:solidFill>
                  <a:srgbClr val="2F290F"/>
                </a:solidFill>
              </a:rPr>
              <a:t>переїздить</a:t>
            </a:r>
            <a:r>
              <a:rPr lang="ru-RU" sz="3200" dirty="0" smtClean="0">
                <a:solidFill>
                  <a:srgbClr val="2F290F"/>
                </a:solidFill>
              </a:rPr>
              <a:t> </a:t>
            </a:r>
          </a:p>
          <a:p>
            <a:pPr algn="r"/>
            <a:r>
              <a:rPr lang="ru-RU" sz="3200" dirty="0" smtClean="0">
                <a:solidFill>
                  <a:srgbClr val="2F290F"/>
                </a:solidFill>
              </a:rPr>
              <a:t>до </a:t>
            </a:r>
            <a:r>
              <a:rPr lang="uk-UA" sz="3200" dirty="0" err="1" smtClean="0">
                <a:solidFill>
                  <a:srgbClr val="2F290F"/>
                </a:solidFill>
              </a:rPr>
              <a:t>Кімполунга</a:t>
            </a:r>
            <a:endParaRPr lang="ru-RU" sz="3200" dirty="0">
              <a:solidFill>
                <a:srgbClr val="2F290F"/>
              </a:solidFill>
            </a:endParaRPr>
          </a:p>
        </p:txBody>
      </p:sp>
      <p:pic>
        <p:nvPicPr>
          <p:cNvPr id="5" name="Рисунок 4" descr="загруженное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4" y="1928802"/>
            <a:ext cx="2428892" cy="3284667"/>
          </a:xfrm>
          <a:prstGeom prst="rect">
            <a:avLst/>
          </a:prstGeom>
        </p:spPr>
      </p:pic>
      <p:pic>
        <p:nvPicPr>
          <p:cNvPr id="7" name="Рисунок 6" descr="загруженное (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1214422"/>
            <a:ext cx="2357454" cy="35361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485776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Софія </a:t>
            </a:r>
            <a:r>
              <a:rPr lang="uk-UA" dirty="0" err="1" smtClean="0"/>
              <a:t>Окуневська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357554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Наталія Кобринська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 (2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5828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357166"/>
            <a:ext cx="7943848" cy="1143000"/>
          </a:xfrm>
        </p:spPr>
        <p:txBody>
          <a:bodyPr>
            <a:normAutofit fontScale="90000"/>
          </a:bodyPr>
          <a:lstStyle/>
          <a:p>
            <a:r>
              <a:rPr lang="uk-UA" b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1889року родина оселяється у</a:t>
            </a:r>
            <a:br>
              <a:rPr lang="uk-UA" b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с. Димка</a:t>
            </a:r>
            <a:endParaRPr lang="ru-RU" b="1" u="sng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i (2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0034" y="500042"/>
            <a:ext cx="450059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2E2E2E"/>
                </a:solidFill>
              </a:rPr>
              <a:t>1891 року родина  Кобилянських переїжджає до Чернівців</a:t>
            </a:r>
          </a:p>
          <a:p>
            <a:r>
              <a:rPr lang="uk-UA" sz="4400" dirty="0" smtClean="0">
                <a:solidFill>
                  <a:srgbClr val="2E2E2E"/>
                </a:solidFill>
              </a:rPr>
              <a:t>Тут 1894 року Ольга Юліанівна друкує в </a:t>
            </a:r>
            <a:r>
              <a:rPr lang="uk-UA" sz="4400" dirty="0" err="1" smtClean="0">
                <a:solidFill>
                  <a:srgbClr val="2E2E2E"/>
                </a:solidFill>
              </a:rPr>
              <a:t>“Зорі”</a:t>
            </a:r>
            <a:r>
              <a:rPr lang="uk-UA" sz="4400" dirty="0" smtClean="0">
                <a:solidFill>
                  <a:srgbClr val="2E2E2E"/>
                </a:solidFill>
              </a:rPr>
              <a:t> свою повість</a:t>
            </a:r>
          </a:p>
          <a:p>
            <a:r>
              <a:rPr lang="uk-UA" sz="4400" dirty="0" err="1" smtClean="0">
                <a:solidFill>
                  <a:srgbClr val="2E2E2E"/>
                </a:solidFill>
              </a:rPr>
              <a:t>“Людина”</a:t>
            </a:r>
            <a:endParaRPr lang="ru-RU" sz="4400" dirty="0">
              <a:solidFill>
                <a:srgbClr val="2E2E2E"/>
              </a:solidFill>
            </a:endParaRPr>
          </a:p>
        </p:txBody>
      </p:sp>
      <p:pic>
        <p:nvPicPr>
          <p:cNvPr id="5" name="Рисунок 4" descr="i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2381460"/>
            <a:ext cx="3361239" cy="447654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79704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1891 року пише  повість </a:t>
            </a:r>
            <a:r>
              <a:rPr lang="uk-UA" dirty="0" err="1" smtClean="0"/>
              <a:t>“Царівна”</a:t>
            </a:r>
            <a:r>
              <a:rPr lang="uk-UA" dirty="0" smtClean="0"/>
              <a:t>, завдяки якій, знайомиться з Лесею Українкою</a:t>
            </a:r>
            <a:endParaRPr lang="ru-RU" dirty="0"/>
          </a:p>
        </p:txBody>
      </p:sp>
      <p:pic>
        <p:nvPicPr>
          <p:cNvPr id="3" name="Рисунок 2" descr="i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2030639"/>
            <a:ext cx="2890858" cy="4613071"/>
          </a:xfrm>
          <a:prstGeom prst="rect">
            <a:avLst/>
          </a:prstGeom>
        </p:spPr>
      </p:pic>
      <p:pic>
        <p:nvPicPr>
          <p:cNvPr id="4" name="Рисунок 3" descr="i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2000240"/>
            <a:ext cx="3143272" cy="4668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3214686"/>
            <a:ext cx="4591067" cy="34433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51128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Осип Маковей та Василь Стефаник у житті</a:t>
            </a:r>
            <a:br>
              <a:rPr lang="uk-UA" dirty="0" smtClean="0"/>
            </a:br>
            <a:r>
              <a:rPr lang="uk-UA" dirty="0" smtClean="0"/>
              <a:t> О. Кобилянської</a:t>
            </a:r>
            <a:endParaRPr lang="ru-RU" dirty="0"/>
          </a:p>
        </p:txBody>
      </p:sp>
      <p:pic>
        <p:nvPicPr>
          <p:cNvPr id="3" name="Рисунок 2" descr="img6.jpg"/>
          <p:cNvPicPr>
            <a:picLocks noChangeAspect="1"/>
          </p:cNvPicPr>
          <p:nvPr/>
        </p:nvPicPr>
        <p:blipFill>
          <a:blip r:embed="rId3" cstate="print"/>
          <a:srcRect l="59375" t="10000" r="16250" b="36250"/>
          <a:stretch>
            <a:fillRect/>
          </a:stretch>
        </p:blipFill>
        <p:spPr>
          <a:xfrm rot="271975">
            <a:off x="5959611" y="2029052"/>
            <a:ext cx="2714644" cy="4489604"/>
          </a:xfrm>
          <a:prstGeom prst="rect">
            <a:avLst/>
          </a:prstGeom>
        </p:spPr>
      </p:pic>
      <p:pic>
        <p:nvPicPr>
          <p:cNvPr id="4" name="Рисунок 3" descr="загруженное (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326688">
            <a:off x="453933" y="2043353"/>
            <a:ext cx="3058047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58272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1902- пише повість </a:t>
            </a:r>
            <a:r>
              <a:rPr lang="uk-UA" dirty="0" err="1" smtClean="0"/>
              <a:t>“Земля”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1909- виходить повість</a:t>
            </a:r>
            <a:br>
              <a:rPr lang="uk-UA" dirty="0" smtClean="0"/>
            </a:br>
            <a:r>
              <a:rPr lang="uk-UA" dirty="0" smtClean="0"/>
              <a:t> “В неділю рано зілля </a:t>
            </a:r>
            <a:r>
              <a:rPr lang="uk-UA" dirty="0" err="1" smtClean="0"/>
              <a:t>копала”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3" name="Рисунок 2" descr="i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69048">
            <a:off x="1365876" y="2574546"/>
            <a:ext cx="2455603" cy="3728685"/>
          </a:xfrm>
          <a:prstGeom prst="rect">
            <a:avLst/>
          </a:prstGeom>
        </p:spPr>
      </p:pic>
      <p:pic>
        <p:nvPicPr>
          <p:cNvPr id="4" name="Рисунок 3" descr="i (1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476736">
            <a:off x="4841820" y="2377622"/>
            <a:ext cx="2643206" cy="4087431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206</Words>
  <Application>Microsoft Office PowerPoint</Application>
  <PresentationFormat>Экран (4:3)</PresentationFormat>
  <Paragraphs>33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Тема Office</vt:lpstr>
      <vt:lpstr>Техническая</vt:lpstr>
      <vt:lpstr>1_Техническая</vt:lpstr>
      <vt:lpstr>Эркер</vt:lpstr>
      <vt:lpstr>1_Эркер</vt:lpstr>
      <vt:lpstr>“Царівна української літератури”</vt:lpstr>
      <vt:lpstr>Слайд 2</vt:lpstr>
      <vt:lpstr>Народилася Ольга Кобилянська 27 листопада 1863 року в містечку Гура-Гумора на Буковині</vt:lpstr>
      <vt:lpstr>Слайд 4</vt:lpstr>
      <vt:lpstr>1889року родина оселяється у  с. Димка</vt:lpstr>
      <vt:lpstr>Слайд 6</vt:lpstr>
      <vt:lpstr>1891 року пише  повість “Царівна”, завдяки якій, знайомиться з Лесею Українкою</vt:lpstr>
      <vt:lpstr>Осип Маковей та Василь Стефаник у житті  О. Кобилянської</vt:lpstr>
      <vt:lpstr>1902- пише повість “Земля” 1909- виходить повість  “В неділю рано зілля копала” </vt:lpstr>
      <vt:lpstr>Інші твори О. Кобилянської   </vt:lpstr>
      <vt:lpstr> Роман “Апостол черні”  написаний  1926 року,  але побачив світ   лише в часи  незалежності</vt:lpstr>
      <vt:lpstr>21 березня 1942 року серце   О. Кобилянської перестало битися</vt:lpstr>
      <vt:lpstr>     У будинку, де проживала О.Кобилянська, 27 листопада 1944 року відкрито Чернівецький  літературно-меморіальний музей</vt:lpstr>
      <vt:lpstr>Слайд 14</vt:lpstr>
      <vt:lpstr>2006 року засновано літературно-мистецьку премію імені  О. Кобилянської Лауреатами премії були: 2006-Володимир Вознюк, директор меморіального музею 2007- поетеса Інна Багрійчук 2008-письменниця Галина Тарасюк 2012-журналіст Любов Голота </vt:lpstr>
      <vt:lpstr>“Величавою квіткою Буковини” назвав О. Кобилянську Олесь Гончар при відкритті музею-садиби у  с. Димки в 1973 році </vt:lpstr>
      <vt:lpstr>Архітектурна перлина Чернівців, музично-драматичний театр, з1955 року гордо носить ім’я славетної землячки</vt:lpstr>
      <vt:lpstr>Театральний майдан прикрашає     скульптура О. Кобилянської</vt:lpstr>
      <vt:lpstr>Головна вулиця Чернівців носить ім’я Ольги Кобилянської</vt:lpstr>
      <vt:lpstr>“ Згадуйте предків своїх, Щоб історія перед вами не згасла, І золотої нитки не згубіть… Молюся за вас…”                               О. Кобилянська 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“Царівна української літератури”</dc:title>
  <dc:creator>Admin</dc:creator>
  <cp:lastModifiedBy>Admin</cp:lastModifiedBy>
  <cp:revision>43</cp:revision>
  <dcterms:created xsi:type="dcterms:W3CDTF">2013-12-17T11:44:58Z</dcterms:created>
  <dcterms:modified xsi:type="dcterms:W3CDTF">2013-12-25T11:32:17Z</dcterms:modified>
</cp:coreProperties>
</file>