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127B2A-A6EF-4505-96AD-008013C9165E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AFB11D-F21E-4914-B99F-325B31D909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Зліва – святкування Дня учителя з учнями класу; праворуч – виховний захід “ Нехай звучить народна пісня”  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8CA33-4ED6-425A-9C0F-993D90E73AD4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2DF76-A5CE-4FE2-A8C5-C93713E3C8B5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4C7164-D110-4E75-9EA4-557A494CF7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C7250F-5C24-41EB-8E35-EE3FBE77C7CC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1C7E9-CAF9-479E-BF9E-A2EF6EBC30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0E8632-C95A-4240-B324-C8EB3AD0A66E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E75394-60D9-448E-B0E4-52DDEBD576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9C76D4-667A-484A-86FA-4E3C4B3A240B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EC069-AE52-4B7E-8827-BAB1730A5B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23AAD-D0D4-4304-B6A4-B36C09076442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29BFC-D7FC-4D52-8FB4-790714F4D6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85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EC8F56-9BB3-4BF5-AB41-180C183E8AC7}" type="datetimeFigureOut">
              <a:rPr lang="uk-UA"/>
              <a:pPr>
                <a:defRPr/>
              </a:pPr>
              <a:t>17.01.2012</a:t>
            </a:fld>
            <a:endParaRPr lang="uk-UA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C68701-747F-4976-A0FA-0859D64049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ransition spd="slow">
    <p:fade/>
    <p:sndAc>
      <p:stSnd>
        <p:snd r:embed="rId7" name="type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1773238"/>
            <a:ext cx="7377113" cy="790575"/>
          </a:xfrm>
        </p:spPr>
        <p:txBody>
          <a:bodyPr lIns="100584" anchor="b"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sz="2800" smtClean="0">
                <a:latin typeface="Arial" charset="0"/>
              </a:rPr>
              <a:t>в</a:t>
            </a:r>
            <a:r>
              <a:rPr lang="uk-UA" sz="2800" smtClean="0">
                <a:latin typeface="Corbel" pitchFamily="34" charset="0"/>
              </a:rPr>
              <a:t>чителя етики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sz="2800" smtClean="0">
                <a:latin typeface="Corbel" pitchFamily="34" charset="0"/>
              </a:rPr>
              <a:t>Мечищівської ЗОШ  І-ІІІ ступенів</a:t>
            </a:r>
          </a:p>
        </p:txBody>
      </p:sp>
      <p:pic>
        <p:nvPicPr>
          <p:cNvPr id="14339" name="Рисунок 6" descr="y_3ae36d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852738"/>
            <a:ext cx="28082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2578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Презентація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досвіду роботи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187450" y="2852738"/>
            <a:ext cx="38004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Пришляк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Наталії Миронівни 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636838"/>
            <a:ext cx="4321175" cy="3819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i="1" dirty="0" smtClean="0">
                <a:latin typeface="Corbel" pitchFamily="34" charset="0"/>
              </a:rPr>
              <a:t>Урок на тему :</a:t>
            </a:r>
            <a:r>
              <a:rPr lang="uk-UA" sz="2400" dirty="0" smtClean="0">
                <a:latin typeface="Corbe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uk-UA" sz="2400" dirty="0" smtClean="0">
                <a:latin typeface="Corbel" pitchFamily="34" charset="0"/>
              </a:rPr>
              <a:t>“</a:t>
            </a:r>
            <a:r>
              <a:rPr lang="en-US" sz="2400" dirty="0" smtClean="0">
                <a:latin typeface="Corbel" pitchFamily="34" charset="0"/>
              </a:rPr>
              <a:t>   </a:t>
            </a:r>
            <a:r>
              <a:rPr lang="uk-UA" sz="2400" dirty="0" smtClean="0">
                <a:latin typeface="Corbel" pitchFamily="34" charset="0"/>
              </a:rPr>
              <a:t> </a:t>
            </a:r>
            <a:r>
              <a:rPr lang="uk-UA" dirty="0" smtClean="0">
                <a:latin typeface="Corbel" pitchFamily="34" charset="0"/>
              </a:rPr>
              <a:t>Людське життя  як найвища цінність у сучасному світі. Чи важко бути людиною. Коли людину називають  “ щирою душею ”.</a:t>
            </a:r>
          </a:p>
        </p:txBody>
      </p:sp>
      <p:pic>
        <p:nvPicPr>
          <p:cNvPr id="9" name="Содержимое 8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91049">
            <a:off x="5076825" y="1773238"/>
            <a:ext cx="3770313" cy="3028950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3556" name="Рисунок 9" descr="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77372">
            <a:off x="5076825" y="4437063"/>
            <a:ext cx="2740025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979613" y="1341438"/>
            <a:ext cx="5761037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Ігрова діяльність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на уроках етики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(6 клас)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5300663"/>
            <a:ext cx="4038600" cy="64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smtClean="0">
                <a:latin typeface="Corbel" pitchFamily="34" charset="0"/>
              </a:rPr>
              <a:t>Молитва біля куточка духовності  </a:t>
            </a:r>
          </a:p>
        </p:txBody>
      </p:sp>
      <p:pic>
        <p:nvPicPr>
          <p:cNvPr id="6" name="Рисунок 5" descr="006.JPG"/>
          <p:cNvPicPr>
            <a:picLocks noChangeAspect="1"/>
          </p:cNvPicPr>
          <p:nvPr/>
        </p:nvPicPr>
        <p:blipFill>
          <a:blip r:embed="rId3" cstate="print"/>
          <a:srcRect l="5832" t="12416" r="16404" b="19302"/>
          <a:stretch>
            <a:fillRect/>
          </a:stretch>
        </p:blipFill>
        <p:spPr>
          <a:xfrm>
            <a:off x="4939150" y="1490448"/>
            <a:ext cx="3225450" cy="294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Содержимое 8"/>
          <p:cNvSpPr>
            <a:spLocks noGrp="1"/>
          </p:cNvSpPr>
          <p:nvPr>
            <p:ph sz="half" idx="2"/>
          </p:nvPr>
        </p:nvSpPr>
        <p:spPr>
          <a:xfrm>
            <a:off x="3670300" y="6183313"/>
            <a:ext cx="5473700" cy="674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smtClean="0">
                <a:latin typeface="Corbel" pitchFamily="34" charset="0"/>
              </a:rPr>
              <a:t>Учні створюють казкову країну  “Добряндію”</a:t>
            </a:r>
          </a:p>
        </p:txBody>
      </p:sp>
      <p:pic>
        <p:nvPicPr>
          <p:cNvPr id="10" name="Рисунок 9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2529" y="4158505"/>
            <a:ext cx="2869968" cy="219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10.JPG"/>
          <p:cNvPicPr>
            <a:picLocks noChangeAspect="1"/>
          </p:cNvPicPr>
          <p:nvPr/>
        </p:nvPicPr>
        <p:blipFill>
          <a:blip r:embed="rId5" cstate="print"/>
          <a:srcRect b="15686"/>
          <a:stretch>
            <a:fillRect/>
          </a:stretch>
        </p:blipFill>
        <p:spPr>
          <a:xfrm>
            <a:off x="323975" y="1914153"/>
            <a:ext cx="4104455" cy="30963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6390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Виховна робота з учнями 5-6 класів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0628427">
            <a:off x="395288" y="2060575"/>
            <a:ext cx="4564062" cy="3941763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Содержимое 7" descr="01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625164">
            <a:off x="5003800" y="3429000"/>
            <a:ext cx="3792538" cy="3028950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423988" y="333375"/>
            <a:ext cx="6532562" cy="11509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Виховна робота з учнями школи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125538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     </a:t>
            </a:r>
            <a:r>
              <a:rPr lang="uk-UA" sz="3600" dirty="0" smtClean="0">
                <a:solidFill>
                  <a:schemeClr val="tx2">
                    <a:satMod val="200000"/>
                  </a:schemeClr>
                </a:solidFill>
              </a:rPr>
              <a:t>Результативність </a:t>
            </a:r>
            <a:r>
              <a:rPr lang="uk-UA" sz="3600" dirty="0" smtClean="0">
                <a:solidFill>
                  <a:schemeClr val="tx2">
                    <a:satMod val="200000"/>
                  </a:schemeClr>
                </a:solidFill>
              </a:rPr>
              <a:t>досвіду роботи</a:t>
            </a:r>
            <a:endParaRPr lang="uk-UA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5800" y="1052513"/>
            <a:ext cx="8207375" cy="2447925"/>
          </a:xfrm>
        </p:spPr>
        <p:txBody>
          <a:bodyPr>
            <a:normAutofit/>
          </a:bodyPr>
          <a:lstStyle/>
          <a:p>
            <a:pPr marL="53975" indent="0">
              <a:lnSpc>
                <a:spcPct val="90000"/>
              </a:lnSpc>
              <a:buFont typeface="Wingdings" pitchFamily="2" charset="2"/>
              <a:buNone/>
            </a:pPr>
            <a:r>
              <a:rPr lang="uk-UA" sz="2800" smtClean="0">
                <a:latin typeface="Corbel" pitchFamily="34" charset="0"/>
              </a:rPr>
              <a:t>      Внаслідок впровадження досвіду підвищився рівень вміння учнів характеризувати певні події та явища як прояви  добра і зла, моделювати ситуації, розв’язувати їх,передбачати наслідки своїх та чужих вчинків, розвинулися потреби гуманістичної спрямованості та творчі можливості учнів.</a:t>
            </a:r>
          </a:p>
        </p:txBody>
      </p:sp>
      <p:pic>
        <p:nvPicPr>
          <p:cNvPr id="9" name="Рисунок 8" descr="PB251616.JPG"/>
          <p:cNvPicPr>
            <a:picLocks noChangeAspect="1"/>
          </p:cNvPicPr>
          <p:nvPr/>
        </p:nvPicPr>
        <p:blipFill>
          <a:blip r:embed="rId3" cstate="print"/>
          <a:srcRect l="30099" t="24777" r="13669" b="16374"/>
          <a:stretch>
            <a:fillRect/>
          </a:stretch>
        </p:blipFill>
        <p:spPr bwMode="auto">
          <a:xfrm>
            <a:off x="827088" y="3502025"/>
            <a:ext cx="41767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PB25161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3500438"/>
            <a:ext cx="3816350" cy="2962275"/>
          </a:xfrm>
          <a:ln>
            <a:solidFill>
              <a:srgbClr val="3F6D19"/>
            </a:solidFill>
          </a:ln>
        </p:spPr>
      </p:pic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5800" y="273050"/>
            <a:ext cx="8229600" cy="116205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smtClean="0">
                <a:solidFill>
                  <a:srgbClr val="BFBFBF"/>
                </a:solidFill>
                <a:latin typeface="Consolas" pitchFamily="49" charset="0"/>
              </a:rPr>
              <a:t>Покладання квітів до пам’ятника Шевченка в Бережанах </a:t>
            </a:r>
          </a:p>
        </p:txBody>
      </p:sp>
      <p:sp>
        <p:nvSpPr>
          <p:cNvPr id="28674" name="Текст 7"/>
          <p:cNvSpPr>
            <a:spLocks noGrp="1"/>
          </p:cNvSpPr>
          <p:nvPr>
            <p:ph type="body" idx="4294967295"/>
          </p:nvPr>
        </p:nvSpPr>
        <p:spPr>
          <a:xfrm>
            <a:off x="250825" y="2276475"/>
            <a:ext cx="2952750" cy="3816350"/>
          </a:xfrm>
        </p:spPr>
        <p:txBody>
          <a:bodyPr/>
          <a:lstStyle/>
          <a:p>
            <a:pPr marL="53975" indent="0">
              <a:buFont typeface="Wingdings" pitchFamily="2" charset="2"/>
              <a:buNone/>
            </a:pPr>
            <a:r>
              <a:rPr lang="uk-UA" sz="2400" smtClean="0">
                <a:latin typeface="Corbel" pitchFamily="34" charset="0"/>
              </a:rPr>
              <a:t>Почесне право покласти квіти до пам’ятника Т.Г.Шевченка надається кращим вчителям школи –  Пришляк Н.М. та Кашарабі М.Г.</a:t>
            </a:r>
          </a:p>
        </p:txBody>
      </p:sp>
      <p:pic>
        <p:nvPicPr>
          <p:cNvPr id="9" name="Содержимое 8" descr="0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767236" y="1629246"/>
            <a:ext cx="6143600" cy="4824536"/>
          </a:xfrm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512064"/>
            <a:ext cx="7772400" cy="914400"/>
          </a:xfr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  Щиро дякую за увагу !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8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371600" y="2835275"/>
            <a:ext cx="7772400" cy="1508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mtClean="0">
                <a:latin typeface="Corbel" pitchFamily="34" charset="0"/>
              </a:rPr>
              <a:t>                                           </a:t>
            </a:r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2" cstate="print"/>
          <a:srcRect l="6757" r="5405" b="5454"/>
          <a:stretch>
            <a:fillRect/>
          </a:stretch>
        </p:blipFill>
        <p:spPr>
          <a:xfrm>
            <a:off x="1769312" y="1566317"/>
            <a:ext cx="5898024" cy="48965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700" name="TextBox 11"/>
          <p:cNvSpPr txBox="1">
            <a:spLocks noChangeArrowheads="1"/>
          </p:cNvSpPr>
          <p:nvPr/>
        </p:nvSpPr>
        <p:spPr bwMode="auto">
          <a:xfrm flipH="1">
            <a:off x="2555875" y="10485438"/>
            <a:ext cx="714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Бережани 2012</a:t>
            </a:r>
          </a:p>
        </p:txBody>
      </p:sp>
      <p:sp>
        <p:nvSpPr>
          <p:cNvPr id="29701" name="Прямоугольник 12"/>
          <p:cNvSpPr>
            <a:spLocks noChangeArrowheads="1"/>
          </p:cNvSpPr>
          <p:nvPr/>
        </p:nvSpPr>
        <p:spPr bwMode="auto">
          <a:xfrm>
            <a:off x="3492500" y="6491288"/>
            <a:ext cx="176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FFFF"/>
                </a:solidFill>
                <a:latin typeface="Corbel" pitchFamily="34" charset="0"/>
              </a:rPr>
              <a:t>Бережани -2012</a:t>
            </a:r>
            <a:endParaRPr lang="uk-UA">
              <a:latin typeface="Corbel" pitchFamily="34" charset="0"/>
            </a:endParaRP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2627313" y="724535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00113" y="765175"/>
            <a:ext cx="7772400" cy="5327650"/>
          </a:xfrm>
        </p:spPr>
        <p:txBody>
          <a:bodyPr/>
          <a:lstStyle/>
          <a:p>
            <a:pPr marL="639763" indent="-571500">
              <a:buFont typeface="Wingdings" pitchFamily="2" charset="2"/>
              <a:buNone/>
            </a:pPr>
            <a:r>
              <a:rPr lang="uk-UA" smtClean="0">
                <a:latin typeface="Corbel" pitchFamily="34" charset="0"/>
              </a:rPr>
              <a:t>1. </a:t>
            </a:r>
            <a:r>
              <a:rPr lang="uk-UA" sz="2800" smtClean="0">
                <a:latin typeface="Corbel" pitchFamily="34" charset="0"/>
              </a:rPr>
              <a:t>Прізвище,ім’я,по батькові</a:t>
            </a:r>
            <a:r>
              <a:rPr lang="uk-UA" smtClean="0">
                <a:latin typeface="Corbel" pitchFamily="34" charset="0"/>
              </a:rPr>
              <a:t> – </a:t>
            </a:r>
            <a:r>
              <a:rPr lang="uk-UA" b="1" i="1" smtClean="0">
                <a:latin typeface="Corbel" pitchFamily="34" charset="0"/>
              </a:rPr>
              <a:t>Пришляк Наталія Миронівна  </a:t>
            </a:r>
          </a:p>
          <a:p>
            <a:pPr marL="639763" indent="-571500">
              <a:buFont typeface="Wingdings" pitchFamily="2" charset="2"/>
              <a:buNone/>
            </a:pPr>
            <a:r>
              <a:rPr lang="uk-UA" smtClean="0">
                <a:latin typeface="Corbel" pitchFamily="34" charset="0"/>
              </a:rPr>
              <a:t>2. </a:t>
            </a:r>
            <a:r>
              <a:rPr lang="uk-UA" sz="2800" smtClean="0">
                <a:latin typeface="Corbel" pitchFamily="34" charset="0"/>
              </a:rPr>
              <a:t>Рік  народження</a:t>
            </a:r>
            <a:r>
              <a:rPr lang="uk-UA" smtClean="0">
                <a:latin typeface="Corbel" pitchFamily="34" charset="0"/>
              </a:rPr>
              <a:t> –  </a:t>
            </a:r>
            <a:r>
              <a:rPr lang="uk-UA" b="1" i="1" smtClean="0">
                <a:latin typeface="Corbel" pitchFamily="34" charset="0"/>
              </a:rPr>
              <a:t>1983 </a:t>
            </a:r>
            <a:r>
              <a:rPr lang="uk-UA" smtClean="0">
                <a:latin typeface="Corbel" pitchFamily="34" charset="0"/>
              </a:rPr>
              <a:t>                    </a:t>
            </a:r>
          </a:p>
          <a:p>
            <a:pPr marL="639763" indent="-571500">
              <a:buFont typeface="Wingdings" pitchFamily="2" charset="2"/>
              <a:buNone/>
            </a:pPr>
            <a:r>
              <a:rPr lang="uk-UA" smtClean="0">
                <a:latin typeface="Corbel" pitchFamily="34" charset="0"/>
              </a:rPr>
              <a:t>3.</a:t>
            </a:r>
            <a:r>
              <a:rPr lang="uk-UA" sz="2800" smtClean="0">
                <a:latin typeface="Corbel" pitchFamily="34" charset="0"/>
              </a:rPr>
              <a:t>Освіта</a:t>
            </a:r>
            <a:r>
              <a:rPr lang="uk-UA" smtClean="0">
                <a:latin typeface="Corbel" pitchFamily="34" charset="0"/>
              </a:rPr>
              <a:t> – </a:t>
            </a:r>
            <a:r>
              <a:rPr lang="uk-UA" b="1" i="1" smtClean="0">
                <a:latin typeface="Corbel" pitchFamily="34" charset="0"/>
              </a:rPr>
              <a:t>вища</a:t>
            </a:r>
          </a:p>
          <a:p>
            <a:pPr marL="639763" indent="-571500">
              <a:buFont typeface="Wingdings" pitchFamily="2" charset="2"/>
              <a:buNone/>
            </a:pPr>
            <a:r>
              <a:rPr lang="uk-UA" sz="2800" smtClean="0">
                <a:latin typeface="Corbel" pitchFamily="34" charset="0"/>
              </a:rPr>
              <a:t>4.Спеціальність за дипломом</a:t>
            </a:r>
            <a:r>
              <a:rPr lang="en-US" smtClean="0">
                <a:latin typeface="Corbel" pitchFamily="34" charset="0"/>
              </a:rPr>
              <a:t>– </a:t>
            </a:r>
            <a:r>
              <a:rPr lang="uk-UA" b="1" i="1" smtClean="0">
                <a:latin typeface="Corbel" pitchFamily="34" charset="0"/>
              </a:rPr>
              <a:t>вчитель української мови, літератури та зарубіжної літератури</a:t>
            </a:r>
            <a:r>
              <a:rPr lang="uk-UA" smtClean="0">
                <a:latin typeface="Corbel" pitchFamily="34" charset="0"/>
              </a:rPr>
              <a:t>  </a:t>
            </a:r>
          </a:p>
          <a:p>
            <a:pPr marL="639763" indent="-571500">
              <a:buFont typeface="Wingdings" pitchFamily="2" charset="2"/>
              <a:buNone/>
            </a:pPr>
            <a:r>
              <a:rPr lang="uk-UA" smtClean="0">
                <a:latin typeface="Corbel" pitchFamily="34" charset="0"/>
              </a:rPr>
              <a:t>5. </a:t>
            </a:r>
            <a:r>
              <a:rPr lang="uk-UA" sz="2800" smtClean="0">
                <a:latin typeface="Corbel" pitchFamily="34" charset="0"/>
              </a:rPr>
              <a:t>Стаж безперервної роботи</a:t>
            </a:r>
            <a:r>
              <a:rPr lang="uk-UA" smtClean="0">
                <a:latin typeface="Corbel" pitchFamily="34" charset="0"/>
              </a:rPr>
              <a:t> – </a:t>
            </a:r>
            <a:r>
              <a:rPr lang="uk-UA" b="1" i="1" smtClean="0">
                <a:latin typeface="Corbel" pitchFamily="34" charset="0"/>
              </a:rPr>
              <a:t>6.5 років</a:t>
            </a:r>
            <a:r>
              <a:rPr lang="uk-UA" smtClean="0">
                <a:latin typeface="Corbel" pitchFamily="34" charset="0"/>
              </a:rPr>
              <a:t>    </a:t>
            </a:r>
          </a:p>
          <a:p>
            <a:pPr marL="639763" indent="-571500">
              <a:buFont typeface="Wingdings" pitchFamily="2" charset="2"/>
              <a:buAutoNum type="arabicPeriod" startAt="6"/>
            </a:pPr>
            <a:r>
              <a:rPr lang="uk-UA" sz="2800" smtClean="0">
                <a:latin typeface="Corbel" pitchFamily="34" charset="0"/>
              </a:rPr>
              <a:t>Місце роботи</a:t>
            </a:r>
            <a:r>
              <a:rPr lang="uk-UA" smtClean="0">
                <a:latin typeface="Corbel" pitchFamily="34" charset="0"/>
              </a:rPr>
              <a:t> – </a:t>
            </a:r>
            <a:r>
              <a:rPr lang="uk-UA" b="1" i="1" smtClean="0">
                <a:latin typeface="Corbel" pitchFamily="34" charset="0"/>
              </a:rPr>
              <a:t>Мечищівська   ЗОШ І-ІІІ ст. (вчитель етики та світової літератури)</a:t>
            </a:r>
            <a:r>
              <a:rPr lang="uk-UA" smtClean="0">
                <a:latin typeface="Corbel" pitchFamily="34" charset="0"/>
              </a:rPr>
              <a:t> </a:t>
            </a:r>
          </a:p>
          <a:p>
            <a:pPr marL="639763" indent="-571500">
              <a:buFont typeface="Wingdings" pitchFamily="2" charset="2"/>
              <a:buAutoNum type="arabicPeriod" startAt="6"/>
            </a:pPr>
            <a:r>
              <a:rPr lang="uk-UA" sz="2800" smtClean="0">
                <a:latin typeface="Corbel" pitchFamily="34" charset="0"/>
              </a:rPr>
              <a:t>Категорія</a:t>
            </a:r>
            <a:r>
              <a:rPr lang="uk-UA" smtClean="0">
                <a:latin typeface="Corbel" pitchFamily="34" charset="0"/>
              </a:rPr>
              <a:t> – </a:t>
            </a:r>
            <a:r>
              <a:rPr lang="uk-UA" b="1" i="1" smtClean="0">
                <a:latin typeface="Corbel" pitchFamily="34" charset="0"/>
              </a:rPr>
              <a:t>ІІ.</a:t>
            </a:r>
            <a:r>
              <a:rPr lang="uk-UA" smtClean="0">
                <a:latin typeface="Corbel" pitchFamily="34" charset="0"/>
              </a:rPr>
              <a:t>                                                                                                   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843213" y="115888"/>
            <a:ext cx="3744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Анкетні дані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2813" y="2143922"/>
            <a:ext cx="7772400" cy="2725560"/>
          </a:xfrm>
          <a:solidFill>
            <a:schemeClr val="tx1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uk-UA" smtClean="0">
                <a:solidFill>
                  <a:srgbClr val="000000"/>
                </a:solidFill>
                <a:latin typeface="Corbel" pitchFamily="34" charset="0"/>
              </a:rPr>
              <a:t>Формування основ моральної культури і розвиток творчих умінь учнів шляхом використання ігрової діяльності на уроках етики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92275" y="10525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rgbClr val="C1EEFF"/>
                </a:solidFill>
              </a:rPr>
              <a:t>Проблема над якою працюю</a:t>
            </a:r>
            <a:endParaRPr lang="ru-RU" sz="2800">
              <a:solidFill>
                <a:srgbClr val="C1EE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" descr="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7200"/>
            <a:ext cx="4104456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92275" y="69215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>
                <a:solidFill>
                  <a:srgbClr val="C1EEFF"/>
                </a:solidFill>
              </a:rPr>
              <a:t>Моє педагогічне кредо</a:t>
            </a:r>
            <a:endParaRPr lang="ru-RU" sz="3600">
              <a:solidFill>
                <a:srgbClr val="C1EEFF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3438" y="2708275"/>
            <a:ext cx="4321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/>
              <a:t>Спочатку треба пробудити душу в дитині, а потім шліфувати розум!</a:t>
            </a:r>
            <a:endParaRPr lang="ru-RU" sz="3600"/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268413"/>
            <a:ext cx="3456384" cy="3028950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8436" name="Рисунок 8" descr="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363"/>
            <a:ext cx="3431059" cy="2613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048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Актуальність досвіду роботи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79838" y="1341438"/>
            <a:ext cx="511333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uk-UA"/>
              <a:t>  </a:t>
            </a:r>
            <a:r>
              <a:rPr lang="uk-UA" i="1"/>
              <a:t>Використання гри, як форми роботи на уроках етики, дає можливість не ускладнювати процес адаптації учня до середньої школи, а також зробити його психологічно комфортним для дитини. Завдяки іграм, що створюють невимушену ситуацію, в яких учні почуваються вільно,розкуто, емоційно, піднесено, вони набувають соціального досвіду.</a:t>
            </a:r>
          </a:p>
          <a:p>
            <a:pPr>
              <a:spcBef>
                <a:spcPct val="50000"/>
              </a:spcBef>
            </a:pPr>
            <a:endParaRPr lang="ru-RU" i="1"/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36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  Сутність досвіду роботи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Содержимое 4" descr="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99267" y="1196752"/>
            <a:ext cx="5268086" cy="4464496"/>
          </a:xfrm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388778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uk-UA"/>
              <a:t>   </a:t>
            </a:r>
            <a:r>
              <a:rPr lang="uk-UA" sz="2000"/>
              <a:t>На своїх уроках етики, я надаю перевагу використанню дидактичних та рольових ігор, адже  відомо,що в ігровій діяльності освітня,розвиваюча та виховна функції діють у тісному зв’язку.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uk-UA" sz="2000"/>
              <a:t>   Головною метою дидактичних ігор є створення умов для ефективної організації пізнавальної діяльності учнів.  Головна мета рольових ігор – розвивати творчі уміння та здібності школярів.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77724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satMod val="200000"/>
                  </a:schemeClr>
                </a:solidFill>
              </a:rPr>
              <a:t>Успіх проведення гри залежить від   дотримання вимог :</a:t>
            </a:r>
            <a:endParaRPr lang="uk-UA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uk-UA" smtClean="0">
                <a:latin typeface="Corbel" pitchFamily="34" charset="0"/>
              </a:rPr>
              <a:t>Ігри мають відповідати навчальній програмі</a:t>
            </a:r>
          </a:p>
          <a:p>
            <a:r>
              <a:rPr lang="uk-UA" smtClean="0">
                <a:latin typeface="Corbel" pitchFamily="34" charset="0"/>
              </a:rPr>
              <a:t>Ігрові завдання мають бути не надто простими, проте й не надто складними</a:t>
            </a:r>
          </a:p>
          <a:p>
            <a:r>
              <a:rPr lang="uk-UA" smtClean="0">
                <a:latin typeface="Corbel" pitchFamily="34" charset="0"/>
              </a:rPr>
              <a:t>Відповідність гри віковим особливостям учнів</a:t>
            </a:r>
          </a:p>
          <a:p>
            <a:r>
              <a:rPr lang="uk-UA" smtClean="0">
                <a:latin typeface="Corbel" pitchFamily="34" charset="0"/>
              </a:rPr>
              <a:t>Різноманітність ігор</a:t>
            </a:r>
          </a:p>
          <a:p>
            <a:r>
              <a:rPr lang="uk-UA" smtClean="0">
                <a:latin typeface="Corbel" pitchFamily="34" charset="0"/>
              </a:rPr>
              <a:t>Залучення до ігор учнів усього класу</a:t>
            </a: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2382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mtClean="0">
                <a:latin typeface="Consolas" pitchFamily="49" charset="0"/>
              </a:rPr>
              <a:t>Ігрова діяльність на уроках етики (5 клас)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2349500"/>
            <a:ext cx="2811463" cy="3675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i="1" smtClean="0">
                <a:latin typeface="Corbel" pitchFamily="34" charset="0"/>
              </a:rPr>
              <a:t>Урок на тему : </a:t>
            </a:r>
          </a:p>
          <a:p>
            <a:pPr>
              <a:buFont typeface="Wingdings" pitchFamily="2" charset="2"/>
              <a:buNone/>
            </a:pPr>
            <a:r>
              <a:rPr lang="uk-UA" sz="2000" smtClean="0">
                <a:latin typeface="Corbel" pitchFamily="34" charset="0"/>
              </a:rPr>
              <a:t>“ Яку  роль  відіграє у житті людини родинне коло,сімейні свята і традиції. Чому  необхідні взаємна повага, допомога і чуйність в родинному колі . ”</a:t>
            </a:r>
          </a:p>
          <a:p>
            <a:pPr>
              <a:buFont typeface="Wingdings" pitchFamily="2" charset="2"/>
              <a:buNone/>
            </a:pPr>
            <a:endParaRPr lang="uk-UA" sz="2000" smtClean="0">
              <a:latin typeface="Corbel" pitchFamily="34" charset="0"/>
            </a:endParaRPr>
          </a:p>
        </p:txBody>
      </p:sp>
      <p:sp>
        <p:nvSpPr>
          <p:cNvPr id="21507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844675"/>
            <a:ext cx="40386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smtClean="0">
                <a:latin typeface="Corbel" pitchFamily="34" charset="0"/>
              </a:rPr>
              <a:t>Учениця працює над створенням родинного дерева.</a:t>
            </a:r>
          </a:p>
        </p:txBody>
      </p:sp>
      <p:pic>
        <p:nvPicPr>
          <p:cNvPr id="7" name="Рисунок 6" descr="008.JPG"/>
          <p:cNvPicPr>
            <a:picLocks noChangeAspect="1"/>
          </p:cNvPicPr>
          <p:nvPr/>
        </p:nvPicPr>
        <p:blipFill>
          <a:blip r:embed="rId3" cstate="print"/>
          <a:srcRect r="-3622" b="4216"/>
          <a:stretch>
            <a:fillRect/>
          </a:stretch>
        </p:blipFill>
        <p:spPr>
          <a:xfrm rot="21203686">
            <a:off x="4121862" y="3010982"/>
            <a:ext cx="4658929" cy="358657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7042" b="16667"/>
          <a:stretch>
            <a:fillRect/>
          </a:stretch>
        </p:blipFill>
        <p:spPr>
          <a:xfrm>
            <a:off x="249596" y="1700808"/>
            <a:ext cx="3818348" cy="2880320"/>
          </a:xfrm>
          <a:effectLst>
            <a:softEdge rad="127000"/>
          </a:effectLst>
        </p:spPr>
      </p:pic>
      <p:pic>
        <p:nvPicPr>
          <p:cNvPr id="6" name="Рисунок 5" descr="009.JPG"/>
          <p:cNvPicPr>
            <a:picLocks noChangeAspect="1"/>
          </p:cNvPicPr>
          <p:nvPr/>
        </p:nvPicPr>
        <p:blipFill>
          <a:blip r:embed="rId4" cstate="print"/>
          <a:srcRect r="17199" b="16115"/>
          <a:stretch>
            <a:fillRect/>
          </a:stretch>
        </p:blipFill>
        <p:spPr>
          <a:xfrm rot="20977047">
            <a:off x="1029889" y="4806117"/>
            <a:ext cx="2417046" cy="18121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067175" y="2276475"/>
            <a:ext cx="47529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i="1"/>
              <a:t>Урок на тему:</a:t>
            </a:r>
          </a:p>
          <a:p>
            <a:endParaRPr lang="uk-UA" i="1"/>
          </a:p>
          <a:p>
            <a:r>
              <a:rPr lang="uk-UA" sz="2800" i="1"/>
              <a:t>“Що таке спілкувальна поведінка та мовний етикет. Що означає бути цікавим і приємним співрозмовником”</a:t>
            </a:r>
            <a:endParaRPr lang="ru-RU" sz="2800" i="1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82000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Ігрова діяльність на уроках етики (5 клас)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401</TotalTime>
  <Words>496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  Сутність досвіду роботи</vt:lpstr>
      <vt:lpstr> Успіх проведення гри залежить від   дотримання вимог :</vt:lpstr>
      <vt:lpstr>Ігрова діяльність на уроках етики (5 клас)</vt:lpstr>
      <vt:lpstr>Слайд 9</vt:lpstr>
      <vt:lpstr>Слайд 10</vt:lpstr>
      <vt:lpstr>Слайд 11</vt:lpstr>
      <vt:lpstr>Слайд 12</vt:lpstr>
      <vt:lpstr>     Результативність досвіду роботи</vt:lpstr>
      <vt:lpstr>Покладання квітів до пам’ятника Шевченка в Бережанах </vt:lpstr>
      <vt:lpstr>  Щиро дякую за увагу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</dc:title>
  <dc:creator>three</dc:creator>
  <cp:lastModifiedBy>three</cp:lastModifiedBy>
  <cp:revision>44</cp:revision>
  <dcterms:created xsi:type="dcterms:W3CDTF">2012-01-11T16:51:59Z</dcterms:created>
  <dcterms:modified xsi:type="dcterms:W3CDTF">2012-01-17T18:32:48Z</dcterms:modified>
</cp:coreProperties>
</file>