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3" r:id="rId3"/>
    <p:sldMasterId id="2147483683" r:id="rId4"/>
    <p:sldMasterId id="2147483685" r:id="rId5"/>
    <p:sldMasterId id="2147483687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99FF"/>
    <a:srgbClr val="99CCFF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4710-340D-4B1B-A89A-539F5A8A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14B1-EB3A-41F1-8BF1-0769DC6A6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56F5-F9A1-4B6A-B448-483A560CD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7D8D-6AC0-475A-B140-77BA155A3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7059-7020-4E6D-BB2B-0D5E427E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28EB-7AEA-4215-AA7B-26AAE624B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FFFF-114D-45BE-9BC0-30B309EE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4913-D8DB-4EFF-AB77-8918A8B6E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EAE6-B37A-49B6-A3D7-72904463B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9674-9496-4E35-9834-506CB8BD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B66E-ABCE-4C45-80A2-A0A0C5FBA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5360-A34C-4FEA-9DFB-3FF8D50FA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77EB-1E10-489D-BF00-FE0598306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4D08-96D3-455C-AC63-FEBE06C2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7C0F-1199-42BF-85A3-EE181BD80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D68D-582E-41F8-95AC-299DC3F8B0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82E8-A017-4406-BDB8-EE9508F69D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15B8-AFDA-4E72-9275-3A039EDBDB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5986-0B06-4B66-8B60-B0FE5612972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6A68-C26A-44C3-9140-F55DFBF0FB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5296-D5E0-466A-904D-07B7C8B31E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065A-54DD-4AFE-B6F6-2788E12EF3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2F76-DDB4-4810-B602-6BB661AF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F01A-E7EF-44B1-B234-CFF4D052C5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15FA-A096-4AD3-8F66-69A44007D79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4AA9-6958-49F3-B541-5C9CD16261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34FE-5AA3-46C2-95AF-CFBF5C81ED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96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DE54AA9-3C45-48DD-8795-5DC68928A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66D6-9D1D-4578-9CF6-7E45A11B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78AC-E8A5-4026-988A-3C8D452E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56147-E61F-4861-96EA-D5D9CA90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55C8-81A5-4822-8134-671F64544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9392-C1AB-4F64-866F-D5FA3EF67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E3AD-3780-4B64-97A1-AF0C5D112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F7C0-DF1F-4D46-8C9C-1ED9EC107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84AEE-8EE3-4362-94A0-092C792E0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BE65-0F04-454C-8398-F241D2DB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6578-B186-4F66-841A-915E3C59B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A2BB-0A51-4CD2-8F62-C15834AE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7211-E1FE-4AB8-A70A-D6791C020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DAF77-A727-4CF4-B6EB-F2BC77B3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414D-E669-489A-B62C-08AF76EF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B577-C10C-45C7-9BD6-2D7151D6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0798-C588-4BF1-83D1-9CB32397A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3A2F-E813-47FD-9C21-6F5074D94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D43D-2E32-4320-A1AD-F10188DB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C5C8E-9EA2-4CDC-B5E0-133F7775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5293-DE7C-4EB6-8AC6-EFD50002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6489-2207-4D5E-BEAB-8FD153DE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6127-B5AA-4F27-A23C-72C4DB17C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8F23-682E-46DF-8E01-5C6219A1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FE0F-B75D-47FF-84BE-D3A550529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981C-F0E3-4805-9528-E89FC524D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3798-9FFE-4DCE-99F6-10239AEE6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8536-D6C4-4F18-800A-8D6995B71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5218-6DF9-40A0-9D71-895CA01EE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05C8-1C16-4731-8A97-5A5E0E823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1BB6-CD48-446F-9EB5-A1B270C92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EC48-3E0F-4282-AE58-74FB0DE5F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4F75-9E4F-4B44-A830-9DFF0C5C8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45CF-5466-43B6-A7AF-A9507977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B613-0D37-4523-8908-E59F42DD3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9F75-3DF4-451D-B28E-C44FA823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A68C6-8432-41FC-95DE-4F7C6DD47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5ACA-844A-4ABF-BE13-B53527EFB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85FB-8ED2-4565-B7AF-7F7226DE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A68221F-B735-426B-9B1A-28F195811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263257A-624D-4435-8E21-B9BBC629D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334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4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335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grpSp>
        <p:nvGrpSpPr>
          <p:cNvPr id="1332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33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332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62044D92-A368-4D1D-83D7-21B5E2E015B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553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  <a:cs typeface="+mn-cs"/>
            </a:endParaRP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E8F73EB-8C4D-4F64-B363-54180A4F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DD22B8ED-3C6B-452D-A989-C2A6A7635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fld id="{B6EDA023-703E-4A01-AD8F-4FFD7E40B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829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jpeg"/><Relationship Id="rId7" Type="http://schemas.openxmlformats.org/officeDocument/2006/relationships/image" Target="../media/image8.jpeg"/><Relationship Id="rId12" Type="http://schemas.openxmlformats.org/officeDocument/2006/relationships/hyperlink" Target="http://borova.org/?p=1134" TargetMode="External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audio" Target="file:///N:\&#1042;&#1110;&#1076;&#1082;&#1088;&#1080;&#1090;&#1080;&#1081;%20&#1091;&#1088;&#1086;&#1082;%2023112011\ukraina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96975"/>
            <a:ext cx="8785225" cy="295592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Складнопідрядне речення, особливості будови та засоби </a:t>
            </a:r>
            <a:r>
              <a:rPr lang="uk-UA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зв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’</a:t>
            </a:r>
            <a:r>
              <a:rPr lang="uk-UA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язку</a:t>
            </a:r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між його частинами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4819" r="3085"/>
          <a:stretch>
            <a:fillRect/>
          </a:stretch>
        </p:blipFill>
        <p:spPr bwMode="auto">
          <a:xfrm>
            <a:off x="1763713" y="4652963"/>
            <a:ext cx="20939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 усному мовленні підрядна частина відокремлюється від головної паузою, а на письмі – комою. Якщо ж підрядна стоїть         у середині головної, то коми ставляться з обох боків.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2087563"/>
          </a:xfrm>
        </p:spPr>
        <p:txBody>
          <a:bodyPr/>
          <a:lstStyle/>
          <a:p>
            <a:pPr eaLnBrk="1" hangingPunct="1"/>
            <a:r>
              <a:rPr lang="uk-UA" smtClean="0"/>
              <a:t>Будову складнопідрядного речення можна зобразити за допомогою схеми: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i="1" smtClean="0"/>
              <a:t>  Люблю народ, якого силу ніхто не зломить   у віках.</a:t>
            </a:r>
          </a:p>
          <a:p>
            <a:pPr eaLnBrk="1" hangingPunct="1"/>
            <a:endParaRPr lang="ru-RU" i="1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4149725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[</a:t>
            </a:r>
            <a:r>
              <a:rPr lang="uk-UA" sz="2800"/>
              <a:t>Головна частина</a:t>
            </a:r>
            <a:r>
              <a:rPr lang="en-US" sz="2800"/>
              <a:t>]</a:t>
            </a:r>
            <a:r>
              <a:rPr lang="uk-UA" sz="2800"/>
              <a:t>,</a:t>
            </a:r>
            <a:endParaRPr lang="ru-RU" sz="28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63938" y="4005263"/>
            <a:ext cx="1873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i="1"/>
              <a:t>сполучник </a:t>
            </a:r>
          </a:p>
          <a:p>
            <a:pPr algn="ctr"/>
            <a:r>
              <a:rPr lang="uk-UA" sz="1600" i="1"/>
              <a:t>або </a:t>
            </a:r>
          </a:p>
          <a:p>
            <a:pPr algn="ctr"/>
            <a:r>
              <a:rPr lang="uk-UA" sz="1600" i="1"/>
              <a:t>сполучне слово</a:t>
            </a:r>
            <a:endParaRPr lang="ru-RU" sz="1600" i="1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35600" y="4149725"/>
            <a:ext cx="324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підрядна  частина</a:t>
            </a:r>
            <a:endParaRPr lang="ru-RU" sz="2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419475" y="4076700"/>
            <a:ext cx="43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/>
              <a:t>(</a:t>
            </a:r>
            <a:endParaRPr lang="ru-RU" sz="48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424863" y="4005263"/>
            <a:ext cx="719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800"/>
              <a:t>).</a:t>
            </a:r>
            <a:endParaRPr lang="ru-RU" sz="4800"/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3132138" y="3284538"/>
            <a:ext cx="2160587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2820"/>
              </a:avLst>
            </a:prstTxWarp>
          </a:bodyPr>
          <a:lstStyle/>
          <a:p>
            <a:pPr algn="ctr"/>
            <a:r>
              <a:rPr lang="uk-UA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питання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84438" y="5516563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[           ], (</a:t>
            </a:r>
            <a:r>
              <a:rPr lang="uk-UA" sz="3200"/>
              <a:t>якого</a:t>
            </a:r>
            <a:r>
              <a:rPr lang="en-US" sz="3600"/>
              <a:t>        ).</a:t>
            </a:r>
            <a:endParaRPr lang="ru-RU" sz="3600"/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3779838" y="5013325"/>
            <a:ext cx="1296987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4628"/>
              </a:avLst>
            </a:prstTxWarp>
          </a:bodyPr>
          <a:lstStyle/>
          <a:p>
            <a:pPr algn="ctr"/>
            <a:r>
              <a:rPr lang="uk-UA" sz="1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який?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644900"/>
            <a:ext cx="5257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373688"/>
            <a:ext cx="2879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8" grpId="0" animBg="1"/>
      <p:bldP spid="12299" grpId="0"/>
      <p:bldP spid="12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570037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Практичні завдання за темою проекту, підготовлені </a:t>
            </a:r>
            <a:br>
              <a:rPr lang="uk-UA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мовознавцями-практиками</a:t>
            </a:r>
            <a:endParaRPr lang="ru-RU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eaLnBrk="1" hangingPunct="1"/>
            <a:r>
              <a:rPr lang="uk-UA" sz="2800" b="1" u="sng" smtClean="0"/>
              <a:t>Завдання №1</a:t>
            </a:r>
            <a:r>
              <a:rPr lang="uk-UA" sz="2800" smtClean="0"/>
              <a:t>  	Вправа 105 (с. 67)</a:t>
            </a:r>
          </a:p>
          <a:p>
            <a:pPr eaLnBrk="1" hangingPunct="1">
              <a:buFontTx/>
              <a:buNone/>
            </a:pPr>
            <a:r>
              <a:rPr lang="uk-UA" sz="2800" i="1" smtClean="0"/>
              <a:t>Прочитайте речення. Проаналізуйте їх за такими критеріями: </a:t>
            </a:r>
          </a:p>
          <a:p>
            <a:pPr eaLnBrk="1" hangingPunct="1">
              <a:buFontTx/>
              <a:buNone/>
            </a:pPr>
            <a:r>
              <a:rPr lang="uk-UA" sz="2800" i="1" smtClean="0"/>
              <a:t>- кількість частин;</a:t>
            </a:r>
          </a:p>
          <a:p>
            <a:pPr eaLnBrk="1" hangingPunct="1">
              <a:buFontTx/>
              <a:buChar char="-"/>
            </a:pPr>
            <a:r>
              <a:rPr lang="uk-UA" sz="2800" i="1" smtClean="0"/>
              <a:t>яка з них головна, яка підрядна;</a:t>
            </a:r>
          </a:p>
          <a:p>
            <a:pPr eaLnBrk="1" hangingPunct="1">
              <a:buFontTx/>
              <a:buChar char="-"/>
            </a:pPr>
            <a:r>
              <a:rPr lang="uk-UA" sz="2800" i="1" smtClean="0"/>
              <a:t>місце підрядної частини стосовно головної;</a:t>
            </a:r>
          </a:p>
          <a:p>
            <a:pPr eaLnBrk="1" hangingPunct="1">
              <a:buFontTx/>
              <a:buChar char="-"/>
            </a:pPr>
            <a:r>
              <a:rPr lang="uk-UA" sz="2800" i="1" smtClean="0"/>
              <a:t>на яке питання відповідає підрядна частина;</a:t>
            </a:r>
          </a:p>
          <a:p>
            <a:pPr eaLnBrk="1" hangingPunct="1">
              <a:buFontTx/>
              <a:buChar char="-"/>
            </a:pPr>
            <a:r>
              <a:rPr lang="uk-UA" sz="2800" i="1" smtClean="0"/>
              <a:t>засоби зв</a:t>
            </a:r>
            <a:r>
              <a:rPr lang="en-US" sz="2800" i="1" smtClean="0"/>
              <a:t>’</a:t>
            </a:r>
            <a:r>
              <a:rPr lang="uk-UA" sz="2800" i="1" smtClean="0"/>
              <a:t>язку між частинами.</a:t>
            </a:r>
          </a:p>
          <a:p>
            <a:pPr eaLnBrk="1" hangingPunct="1"/>
            <a:endParaRPr 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863600"/>
          </a:xfrm>
        </p:spPr>
        <p:txBody>
          <a:bodyPr/>
          <a:lstStyle/>
          <a:p>
            <a:pPr marL="0" indent="0" eaLnBrk="1" hangingPunct="1"/>
            <a:r>
              <a:rPr lang="uk-UA" sz="2400" u="sng" smtClean="0"/>
              <a:t> </a:t>
            </a:r>
            <a:r>
              <a:rPr lang="uk-UA" sz="2400" b="1" u="sng" smtClean="0"/>
              <a:t>Завдання №2</a:t>
            </a:r>
            <a:r>
              <a:rPr lang="uk-UA" sz="2400" smtClean="0"/>
              <a:t>  	       Розподільна вправа</a:t>
            </a:r>
          </a:p>
          <a:p>
            <a:pPr marL="0" indent="0" eaLnBrk="1" hangingPunct="1">
              <a:buFontTx/>
              <a:buNone/>
            </a:pPr>
            <a:r>
              <a:rPr lang="uk-UA" sz="2000" i="1" smtClean="0"/>
              <a:t>Розподілити подані речення в 3 колонки в залежності від їх будови.</a:t>
            </a:r>
            <a:r>
              <a:rPr lang="uk-UA" sz="1800" smtClean="0"/>
              <a:t>	</a:t>
            </a:r>
            <a:endParaRPr lang="ru-RU" sz="1800" smtClean="0"/>
          </a:p>
        </p:txBody>
      </p:sp>
      <p:sp>
        <p:nvSpPr>
          <p:cNvPr id="87042" name="Line 4"/>
          <p:cNvSpPr>
            <a:spLocks noChangeShapeType="1"/>
          </p:cNvSpPr>
          <p:nvPr/>
        </p:nvSpPr>
        <p:spPr bwMode="auto">
          <a:xfrm>
            <a:off x="2916238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3" name="Line 6"/>
          <p:cNvSpPr>
            <a:spLocks noChangeShapeType="1"/>
          </p:cNvSpPr>
          <p:nvPr/>
        </p:nvSpPr>
        <p:spPr bwMode="auto">
          <a:xfrm>
            <a:off x="5651500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7044" name="Text Box 7"/>
          <p:cNvSpPr txBox="1">
            <a:spLocks noChangeArrowheads="1"/>
          </p:cNvSpPr>
          <p:nvPr/>
        </p:nvSpPr>
        <p:spPr bwMode="auto">
          <a:xfrm>
            <a:off x="539750" y="184467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      ], (       )</a:t>
            </a:r>
            <a:endParaRPr lang="ru-RU" sz="2400"/>
          </a:p>
        </p:txBody>
      </p:sp>
      <p:sp>
        <p:nvSpPr>
          <p:cNvPr id="87045" name="Text Box 9"/>
          <p:cNvSpPr txBox="1">
            <a:spLocks noChangeArrowheads="1"/>
          </p:cNvSpPr>
          <p:nvPr/>
        </p:nvSpPr>
        <p:spPr bwMode="auto">
          <a:xfrm>
            <a:off x="3276600" y="184467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(       ), [      ]</a:t>
            </a:r>
            <a:r>
              <a:rPr lang="en-US"/>
              <a:t> </a:t>
            </a:r>
            <a:endParaRPr lang="ru-RU"/>
          </a:p>
        </p:txBody>
      </p:sp>
      <p:sp>
        <p:nvSpPr>
          <p:cNvPr id="87046" name="Text Box 11"/>
          <p:cNvSpPr txBox="1">
            <a:spLocks noChangeArrowheads="1"/>
          </p:cNvSpPr>
          <p:nvPr/>
        </p:nvSpPr>
        <p:spPr bwMode="auto">
          <a:xfrm>
            <a:off x="6084888" y="1844675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[  ,  (             ),  ]</a:t>
            </a:r>
            <a:r>
              <a:rPr lang="en-US"/>
              <a:t> </a:t>
            </a:r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39750" y="2708275"/>
            <a:ext cx="7991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i="1"/>
              <a:t>Все, що рідне, хай нам буде найдорожче і святе.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i="1"/>
              <a:t>Україно! Доки жити буду, доти відкриватиму тебе.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i="1"/>
              <a:t>Не можна любити народів других, коли ти не любиш Вкраїну.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uk-UA" i="1"/>
              <a:t>Коли мечами злоба небо крає</a:t>
            </a:r>
          </a:p>
          <a:p>
            <a:pPr marL="342900" indent="-342900">
              <a:spcBef>
                <a:spcPct val="50000"/>
              </a:spcBef>
            </a:pPr>
            <a:r>
              <a:rPr lang="uk-UA" i="1"/>
              <a:t>	І крушить твою вроду вікову,</a:t>
            </a:r>
          </a:p>
          <a:p>
            <a:pPr marL="342900" indent="-342900">
              <a:spcBef>
                <a:spcPct val="50000"/>
              </a:spcBef>
            </a:pPr>
            <a:r>
              <a:rPr lang="uk-UA" i="1"/>
              <a:t>	Я тоді з іменем твоїм вмираю</a:t>
            </a:r>
          </a:p>
          <a:p>
            <a:pPr marL="342900" indent="-342900">
              <a:spcBef>
                <a:spcPct val="50000"/>
              </a:spcBef>
            </a:pPr>
            <a:r>
              <a:rPr lang="uk-UA" i="1"/>
              <a:t>	І в імені твоєму я живу. </a:t>
            </a:r>
          </a:p>
          <a:p>
            <a:pPr marL="342900" indent="-342900">
              <a:spcBef>
                <a:spcPct val="50000"/>
              </a:spcBef>
            </a:pPr>
            <a:r>
              <a:rPr lang="uk-UA" i="1"/>
              <a:t>5. А там, де сонце світить найтепліше, простяглася моя рідна земля.</a:t>
            </a:r>
          </a:p>
          <a:p>
            <a:pPr marL="342900" indent="-342900">
              <a:spcBef>
                <a:spcPct val="50000"/>
              </a:spcBef>
            </a:pPr>
            <a:r>
              <a:rPr lang="uk-UA" i="1"/>
              <a:t>6. Україна – розкішний вінок їз рути та барвінку, що над ним світять заплакані золоті зорі.</a:t>
            </a:r>
            <a:endParaRPr lang="ru-RU" i="1"/>
          </a:p>
        </p:txBody>
      </p:sp>
      <p:pic>
        <p:nvPicPr>
          <p:cNvPr id="8704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62877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628775"/>
            <a:ext cx="1079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913"/>
            <a:ext cx="7416800" cy="1152525"/>
          </a:xfrm>
        </p:spPr>
        <p:txBody>
          <a:bodyPr/>
          <a:lstStyle/>
          <a:p>
            <a:pPr marL="174625" indent="-174625" eaLnBrk="1" hangingPunct="1">
              <a:lnSpc>
                <a:spcPct val="80000"/>
              </a:lnSpc>
            </a:pPr>
            <a:r>
              <a:rPr lang="uk-UA" sz="2000" smtClean="0"/>
              <a:t> </a:t>
            </a:r>
            <a:r>
              <a:rPr lang="uk-UA" sz="2000" b="1" u="sng" smtClean="0"/>
              <a:t>Завдання №3.</a:t>
            </a:r>
            <a:r>
              <a:rPr lang="uk-UA" sz="2000" smtClean="0"/>
              <a:t>                    </a:t>
            </a:r>
            <a:r>
              <a:rPr lang="uk-UA" sz="2000" i="1" smtClean="0"/>
              <a:t>Творча вправа</a:t>
            </a:r>
          </a:p>
          <a:p>
            <a:pPr marL="174625" indent="-174625"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	</a:t>
            </a:r>
            <a:r>
              <a:rPr lang="uk-UA" sz="2400" b="1" i="1" smtClean="0">
                <a:solidFill>
                  <a:schemeClr val="accent2"/>
                </a:solidFill>
                <a:latin typeface="Monotype Corsiva" pitchFamily="66" charset="0"/>
              </a:rPr>
              <a:t>Написати міні-твір на тему </a:t>
            </a:r>
            <a:r>
              <a:rPr lang="uk-UA" sz="2800" b="1" i="1" smtClean="0">
                <a:solidFill>
                  <a:schemeClr val="accent2"/>
                </a:solidFill>
                <a:latin typeface="Monotype Corsiva" pitchFamily="66" charset="0"/>
              </a:rPr>
              <a:t>“Є на світі моя країна…” ,      </a:t>
            </a:r>
            <a:r>
              <a:rPr lang="uk-UA" sz="2400" b="1" i="1" smtClean="0">
                <a:solidFill>
                  <a:schemeClr val="accent2"/>
                </a:solidFill>
                <a:latin typeface="Monotype Corsiva" pitchFamily="66" charset="0"/>
              </a:rPr>
              <a:t>увівши 2-3 складнопідрядні речення.</a:t>
            </a:r>
            <a:r>
              <a:rPr lang="uk-UA" sz="2800" b="1" i="1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2800" b="1" i="1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5364" name="ukrai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Ukraina_po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700213"/>
            <a:ext cx="64087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Trizu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700213"/>
            <a:ext cx="64087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59" descr="faina_tyotya_1"/>
          <p:cNvPicPr>
            <a:picLocks noChangeAspect="1" noChangeArrowheads="1"/>
          </p:cNvPicPr>
          <p:nvPr/>
        </p:nvPicPr>
        <p:blipFill>
          <a:blip r:embed="rId6"/>
          <a:srcRect b="3326"/>
          <a:stretch>
            <a:fillRect/>
          </a:stretch>
        </p:blipFill>
        <p:spPr bwMode="auto">
          <a:xfrm>
            <a:off x="1285875" y="1714500"/>
            <a:ext cx="6500813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0" name="Picture 60" descr="0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1714500"/>
            <a:ext cx="65008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ANd9GcQG5j73aqFvcS_5mZEGHewdpdgR5cAsIl07XLImBbDvGBu_SDG270gRrx4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75" y="1643063"/>
            <a:ext cx="6500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 descr="08032205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75" y="1643063"/>
            <a:ext cx="64976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361881_image_lar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75" y="1643063"/>
            <a:ext cx="6500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8" descr="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75" y="1643063"/>
            <a:ext cx="6486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dsc_048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5875" y="1643063"/>
            <a:ext cx="65579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 descr="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61" descr="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58" descr="272_7220_miner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85875" y="1643063"/>
            <a:ext cx="65516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54" descr="Nem6-16-prof-i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85875" y="1643063"/>
            <a:ext cx="65674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6" descr="1067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163214m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6" descr="8290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8" descr="c6d5666346516fe6b2fe821ed111f9a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0" descr="2666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285875" y="1643063"/>
            <a:ext cx="6591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6cbcadb038_11034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85875" y="1643063"/>
            <a:ext cx="6572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0" descr="lyst_braty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85875" y="1643063"/>
            <a:ext cx="6588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2" descr="main_kiev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285875" y="1643063"/>
            <a:ext cx="65849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0" descr="map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357313" y="2000250"/>
            <a:ext cx="6496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6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2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7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8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6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9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2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9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7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3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1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7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4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1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32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24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4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37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46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3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6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77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93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09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6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2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39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54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7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7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278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/>
            <a:r>
              <a:rPr lang="uk-UA" sz="2800" smtClean="0"/>
              <a:t>Мовознавці-експерти зробили такі висновки:</a:t>
            </a:r>
          </a:p>
          <a:p>
            <a:pPr eaLnBrk="1" hangingPunct="1">
              <a:buFontTx/>
              <a:buChar char="-"/>
            </a:pPr>
            <a:r>
              <a:rPr lang="uk-UA" sz="2000" smtClean="0"/>
              <a:t>складнопідрядним називається таке складне речення, в якому одне просте речення за змістом і граматично залежить від іншого і з</a:t>
            </a:r>
            <a:r>
              <a:rPr lang="en-US" sz="2000" smtClean="0"/>
              <a:t>’</a:t>
            </a:r>
            <a:r>
              <a:rPr lang="uk-UA" sz="2000" smtClean="0"/>
              <a:t>єднується з ним за допомогою підрядного сполучника або сполучного слова; </a:t>
            </a:r>
          </a:p>
          <a:p>
            <a:pPr eaLnBrk="1" hangingPunct="1">
              <a:buFontTx/>
              <a:buChar char="-"/>
            </a:pPr>
            <a:r>
              <a:rPr lang="uk-UA" sz="2000" smtClean="0"/>
              <a:t>складнопідрядне речення складається з головного речення й одного або кількох підрядних, що пояснюють головне в цілому або один із його членів;</a:t>
            </a:r>
          </a:p>
          <a:p>
            <a:pPr eaLnBrk="1" hangingPunct="1">
              <a:buFontTx/>
              <a:buChar char="-"/>
            </a:pPr>
            <a:r>
              <a:rPr lang="uk-UA" sz="2000" smtClean="0"/>
              <a:t>прості речення в складнопідрядному втрачають не лише інтонаційну закінченість, а й смислову самостійність, і зберігають тільки будову простих речень;</a:t>
            </a:r>
          </a:p>
          <a:p>
            <a:pPr eaLnBrk="1" hangingPunct="1">
              <a:buFontTx/>
              <a:buChar char="-"/>
            </a:pPr>
            <a:r>
              <a:rPr lang="uk-UA" sz="2000" smtClean="0"/>
              <a:t>будову складнопідрядного речення можна відобразити за допомогою схеми. </a:t>
            </a:r>
            <a:endParaRPr lang="ru-RU" sz="2000" smtClean="0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616575" cy="71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028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Висновки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526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229600" cy="2663825"/>
          </a:xfrm>
        </p:spPr>
        <p:txBody>
          <a:bodyPr/>
          <a:lstStyle/>
          <a:p>
            <a:pPr marL="92075" indent="-92075" eaLnBrk="1" hangingPunct="1"/>
            <a:r>
              <a:rPr lang="uk-UA" smtClean="0"/>
              <a:t>  Речення є комунікативною одиницею.        Нова синтаксична одиниця, яка об</a:t>
            </a:r>
            <a:r>
              <a:rPr lang="en-US" smtClean="0"/>
              <a:t>’</a:t>
            </a:r>
            <a:r>
              <a:rPr lang="uk-UA" smtClean="0"/>
              <a:t>єднує в собі кілька комунікативних, що доповнюють одна одну, називається складним реченням.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708275"/>
            <a:ext cx="8805863" cy="2592388"/>
          </a:xfrm>
        </p:spPr>
        <p:txBody>
          <a:bodyPr/>
          <a:lstStyle/>
          <a:p>
            <a:pPr eaLnBrk="1" hangingPunct="1"/>
            <a:r>
              <a:rPr lang="uk-UA" sz="3600" b="1" smtClean="0">
                <a:latin typeface="Monotype Corsiva" pitchFamily="66" charset="0"/>
              </a:rPr>
              <a:t>Відбувається не просто збільшення кількості слів – маємо якісну зміну. Тепер це поєднання двох думок: одна може продовжувати іншу, пояснювати, обґрунтовувати.</a:t>
            </a:r>
            <a:endParaRPr lang="ru-RU" sz="36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/>
          <a:lstStyle/>
          <a:p>
            <a:pPr eaLnBrk="1" hangingPunct="1"/>
            <a:r>
              <a:rPr lang="uk-UA" smtClean="0">
                <a:latin typeface="Comic Sans MS" pitchFamily="66" charset="0"/>
              </a:rPr>
              <a:t>Складні речення в історії мови виникли не відразу. Вони пов</a:t>
            </a:r>
            <a:r>
              <a:rPr lang="en-US" smtClean="0">
                <a:latin typeface="Comic Sans MS" pitchFamily="66" charset="0"/>
              </a:rPr>
              <a:t>’</a:t>
            </a:r>
            <a:r>
              <a:rPr lang="uk-UA" smtClean="0">
                <a:latin typeface="Comic Sans MS" pitchFamily="66" charset="0"/>
              </a:rPr>
              <a:t>язані з історією розвитку людського мислення. Коли людина змогла в єдиному погляді охопити дві думки, тоді й з</a:t>
            </a:r>
            <a:r>
              <a:rPr lang="en-US" smtClean="0">
                <a:latin typeface="Comic Sans MS" pitchFamily="66" charset="0"/>
              </a:rPr>
              <a:t>’</a:t>
            </a:r>
            <a:r>
              <a:rPr lang="uk-UA" smtClean="0">
                <a:latin typeface="Comic Sans MS" pitchFamily="66" charset="0"/>
              </a:rPr>
              <a:t>явилися складні речення. Але не всі одночасно.</a:t>
            </a:r>
            <a:endParaRPr lang="ru-RU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3617912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Monotype Corsiva" pitchFamily="66" charset="0"/>
              </a:rPr>
              <a:t>Різні типи складних речень виникали в різні періоди. Спочатку з</a:t>
            </a:r>
            <a:r>
              <a:rPr lang="en-US" sz="3200" b="1" smtClean="0">
                <a:latin typeface="Monotype Corsiva" pitchFamily="66" charset="0"/>
              </a:rPr>
              <a:t>’</a:t>
            </a:r>
            <a:r>
              <a:rPr lang="uk-UA" sz="3200" b="1" smtClean="0">
                <a:latin typeface="Monotype Corsiva" pitchFamily="66" charset="0"/>
              </a:rPr>
              <a:t>явилися речення із сурядним зв</a:t>
            </a:r>
            <a:r>
              <a:rPr lang="en-US" sz="3200" b="1" smtClean="0">
                <a:latin typeface="Monotype Corsiva" pitchFamily="66" charset="0"/>
              </a:rPr>
              <a:t>’</a:t>
            </a:r>
            <a:r>
              <a:rPr lang="uk-UA" sz="3200" b="1" smtClean="0">
                <a:latin typeface="Monotype Corsiva" pitchFamily="66" charset="0"/>
              </a:rPr>
              <a:t>язком, при якому відбувалося нанизування однорідних незалежних речень. Згодом виникли речення з підрядним зв</a:t>
            </a:r>
            <a:r>
              <a:rPr lang="en-US" sz="3200" b="1" smtClean="0">
                <a:latin typeface="Monotype Corsiva" pitchFamily="66" charset="0"/>
              </a:rPr>
              <a:t>’</a:t>
            </a:r>
            <a:r>
              <a:rPr lang="uk-UA" sz="3200" b="1" smtClean="0">
                <a:latin typeface="Monotype Corsiva" pitchFamily="66" charset="0"/>
              </a:rPr>
              <a:t>язком, які стали новим етапом розвитку мови. </a:t>
            </a:r>
            <a:endParaRPr lang="ru-RU" sz="32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25538"/>
            <a:ext cx="7696200" cy="4038600"/>
          </a:xfrm>
        </p:spPr>
        <p:txBody>
          <a:bodyPr/>
          <a:lstStyle/>
          <a:p>
            <a:pPr marL="609600" indent="-609600" eaLnBrk="1" hangingPunct="1"/>
            <a:r>
              <a:rPr lang="uk-UA" smtClean="0"/>
              <a:t>Порівняймо: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uk-UA" sz="2400" smtClean="0"/>
          </a:p>
          <a:p>
            <a:pPr marL="609600" indent="-609600" eaLnBrk="1" hangingPunct="1">
              <a:buFontTx/>
              <a:buAutoNum type="arabicPeriod"/>
            </a:pPr>
            <a:r>
              <a:rPr lang="uk-UA" i="1" smtClean="0"/>
              <a:t>Пахне хлібом земля, </a:t>
            </a:r>
            <a:r>
              <a:rPr lang="uk-UA" i="1" smtClean="0">
                <a:solidFill>
                  <a:srgbClr val="FF0000"/>
                </a:solidFill>
              </a:rPr>
              <a:t>і</a:t>
            </a:r>
            <a:r>
              <a:rPr lang="uk-UA" i="1" smtClean="0"/>
              <a:t> вона дала мені сонце та крила.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uk-UA" i="1" smtClean="0"/>
              <a:t>Пахне хлібом земля, </a:t>
            </a:r>
            <a:r>
              <a:rPr lang="uk-UA" i="1" smtClean="0">
                <a:solidFill>
                  <a:srgbClr val="FF0000"/>
                </a:solidFill>
              </a:rPr>
              <a:t>що</a:t>
            </a:r>
            <a:r>
              <a:rPr lang="uk-UA" i="1" smtClean="0"/>
              <a:t> дала мені сонце та крила. </a:t>
            </a:r>
          </a:p>
          <a:p>
            <a:pPr marL="609600" indent="-609600" eaLnBrk="1" hangingPunct="1"/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uk-UA" smtClean="0"/>
              <a:t>Отже, складнопідрядне речення –             це складне речення, частини якого нерівноправні за змістом і з</a:t>
            </a:r>
            <a:r>
              <a:rPr lang="en-US" smtClean="0"/>
              <a:t>’</a:t>
            </a:r>
            <a:r>
              <a:rPr lang="uk-UA" smtClean="0"/>
              <a:t>єднані підрядними сполучниками або підрядними словами. </a:t>
            </a:r>
          </a:p>
          <a:p>
            <a:pPr eaLnBrk="1" hangingPunct="1"/>
            <a:endParaRPr lang="uk-UA" smtClean="0"/>
          </a:p>
          <a:p>
            <a:pPr eaLnBrk="1" hangingPunct="1">
              <a:buFont typeface="Wingdings" pitchFamily="2" charset="2"/>
              <a:buNone/>
            </a:pPr>
            <a:r>
              <a:rPr lang="uk-UA" smtClean="0"/>
              <a:t>Наприклад: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i="1" smtClean="0">
                <a:solidFill>
                  <a:srgbClr val="003399"/>
                </a:solidFill>
              </a:rPr>
              <a:t>Добре, що маємо силу рідного отчого краю.</a:t>
            </a:r>
          </a:p>
          <a:p>
            <a:pPr eaLnBrk="1" hangingPunct="1"/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96300" cy="6264275"/>
          </a:xfrm>
        </p:spPr>
        <p:txBody>
          <a:bodyPr/>
          <a:lstStyle/>
          <a:p>
            <a:pPr eaLnBrk="1" hangingPunct="1"/>
            <a:r>
              <a:rPr lang="uk-UA" sz="2800" smtClean="0"/>
              <a:t>У складнопідрядному реченні обов</a:t>
            </a:r>
            <a:r>
              <a:rPr lang="en-US" sz="2800" smtClean="0"/>
              <a:t>’</a:t>
            </a:r>
            <a:r>
              <a:rPr lang="uk-UA" sz="2800" smtClean="0"/>
              <a:t>язково є головна частина та одна або кілька підрядних.</a:t>
            </a:r>
          </a:p>
          <a:p>
            <a:pPr eaLnBrk="1" hangingPunct="1"/>
            <a:r>
              <a:rPr lang="uk-UA" sz="2800" smtClean="0"/>
              <a:t>Підрядна частина може стояти</a:t>
            </a:r>
          </a:p>
          <a:p>
            <a:pPr eaLnBrk="1" hangingPunct="1">
              <a:buFontTx/>
              <a:buNone/>
            </a:pPr>
            <a:r>
              <a:rPr lang="uk-UA" smtClean="0"/>
              <a:t>   - </a:t>
            </a:r>
            <a:r>
              <a:rPr lang="uk-UA" sz="2800" smtClean="0"/>
              <a:t>після головної ча</a:t>
            </a:r>
            <a:r>
              <a:rPr lang="ru-RU" sz="2800" smtClean="0"/>
              <a:t>с</a:t>
            </a:r>
            <a:r>
              <a:rPr lang="uk-UA" sz="2800" smtClean="0"/>
              <a:t>тини:</a:t>
            </a:r>
            <a:r>
              <a:rPr lang="uk-UA" smtClean="0"/>
              <a:t> </a:t>
            </a:r>
          </a:p>
          <a:p>
            <a:pPr eaLnBrk="1" hangingPunct="1">
              <a:buFontTx/>
              <a:buNone/>
            </a:pPr>
            <a:r>
              <a:rPr lang="uk-UA" i="1" smtClean="0"/>
              <a:t>У кожного є заповітні пороги, </a:t>
            </a:r>
            <a:r>
              <a:rPr lang="uk-UA" i="1" smtClean="0">
                <a:solidFill>
                  <a:srgbClr val="FF0000"/>
                </a:solidFill>
              </a:rPr>
              <a:t>звідки нас проводжали в життя матері.</a:t>
            </a:r>
          </a:p>
          <a:p>
            <a:pPr eaLnBrk="1" hangingPunct="1">
              <a:buFontTx/>
              <a:buChar char="-"/>
            </a:pPr>
            <a:r>
              <a:rPr lang="uk-UA" sz="2800" smtClean="0"/>
              <a:t>перед головною частиною:</a:t>
            </a:r>
          </a:p>
          <a:p>
            <a:pPr eaLnBrk="1" hangingPunct="1">
              <a:buFontTx/>
              <a:buNone/>
            </a:pPr>
            <a:r>
              <a:rPr lang="uk-UA" i="1" smtClean="0">
                <a:solidFill>
                  <a:srgbClr val="FF0000"/>
                </a:solidFill>
              </a:rPr>
              <a:t>Якщо позабудеш стежину до хати,</a:t>
            </a:r>
            <a:r>
              <a:rPr lang="uk-UA" i="1" smtClean="0"/>
              <a:t> то значить, чужинцем бездушним ти став.</a:t>
            </a:r>
          </a:p>
          <a:p>
            <a:pPr eaLnBrk="1" hangingPunct="1">
              <a:buFontTx/>
              <a:buChar char="-"/>
            </a:pPr>
            <a:r>
              <a:rPr lang="uk-UA" sz="2800" smtClean="0"/>
              <a:t>у середині головної частини:</a:t>
            </a:r>
          </a:p>
          <a:p>
            <a:pPr eaLnBrk="1" hangingPunct="1">
              <a:buFontTx/>
              <a:buNone/>
            </a:pPr>
            <a:r>
              <a:rPr lang="uk-UA" i="1" smtClean="0"/>
              <a:t>Усе, </a:t>
            </a:r>
            <a:r>
              <a:rPr lang="uk-UA" i="1" smtClean="0">
                <a:solidFill>
                  <a:srgbClr val="FF0000"/>
                </a:solidFill>
              </a:rPr>
              <a:t>що серцю треба,</a:t>
            </a:r>
            <a:r>
              <a:rPr lang="uk-UA" i="1" smtClean="0"/>
              <a:t> є в нас на землі.</a:t>
            </a: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8800"/>
                                  </p:stCondLst>
                                  <p:iterate type="lt">
                                    <p:tmPct val="78448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/>
              <a:t> Підрядна частина завжди має у своєму складі підрядний сполучник або сполучне слово, які разом із інтонацією є засобами зв</a:t>
            </a:r>
            <a:r>
              <a:rPr lang="en-US"/>
              <a:t>’</a:t>
            </a:r>
            <a:r>
              <a:rPr lang="uk-UA"/>
              <a:t>язку частин складнопідрядного речення.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/>
              <a:t>     Найчастіше вживаними є такі підрядні сполучники: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/>
              <a:t>            </a:t>
            </a:r>
            <a:r>
              <a:rPr lang="uk-UA" i="1">
                <a:effectLst>
                  <a:outerShdw blurRad="38100" dist="38100" dir="2700000" algn="tl">
                    <a:srgbClr val="FFFFFF"/>
                  </a:outerShdw>
                </a:effectLst>
              </a:rPr>
              <a:t>що, щоб, бо, як, ніби, мов, хоч.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/>
              <a:t>У ролі сполучних слів вживаються відносні займенники </a:t>
            </a:r>
            <a:r>
              <a:rPr lang="uk-UA" i="1">
                <a:effectLst>
                  <a:outerShdw blurRad="38100" dist="38100" dir="2700000" algn="tl">
                    <a:srgbClr val="FFFFFF"/>
                  </a:outerShdw>
                </a:effectLst>
              </a:rPr>
              <a:t>(хто, що, чий, який, котрий)</a:t>
            </a:r>
            <a:r>
              <a:rPr lang="uk-UA"/>
              <a:t> або прислівники </a:t>
            </a:r>
            <a:r>
              <a:rPr lang="uk-UA" i="1">
                <a:effectLst>
                  <a:outerShdw blurRad="38100" dist="38100" dir="2700000" algn="tl">
                    <a:srgbClr val="FFFFFF"/>
                  </a:outerShdw>
                </a:effectLst>
              </a:rPr>
              <a:t>(де, куди, як, звідки).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23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579</Words>
  <Application>Microsoft Office PowerPoint</Application>
  <PresentationFormat>Экран (4:3)</PresentationFormat>
  <Paragraphs>65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Calibri</vt:lpstr>
      <vt:lpstr>Comic Sans MS</vt:lpstr>
      <vt:lpstr>Garamond</vt:lpstr>
      <vt:lpstr>Wingdings</vt:lpstr>
      <vt:lpstr>Tahoma</vt:lpstr>
      <vt:lpstr>Arial Black</vt:lpstr>
      <vt:lpstr>Times New Roman</vt:lpstr>
      <vt:lpstr>Monotype Corsiva</vt:lpstr>
      <vt:lpstr>Оформление по умолчанию</vt:lpstr>
      <vt:lpstr>Пастель</vt:lpstr>
      <vt:lpstr>Край</vt:lpstr>
      <vt:lpstr>Палитра</vt:lpstr>
      <vt:lpstr>Эхо</vt:lpstr>
      <vt:lpstr>Студия</vt:lpstr>
      <vt:lpstr>Пастель</vt:lpstr>
      <vt:lpstr>Край</vt:lpstr>
      <vt:lpstr>Палитра</vt:lpstr>
      <vt:lpstr>Эхо</vt:lpstr>
      <vt:lpstr>Студия</vt:lpstr>
      <vt:lpstr>Складнопідрядне речення, особливості будови та засоби зв’язку між його частинами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Практичні завдання за темою проекту, підготовлені  мовознавцями-практиками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Складнопідрядне речення, особливості будови та засоби зв’язку між його частинами</dc:title>
  <dc:creator>Admin</dc:creator>
  <cp:lastModifiedBy>ХХХ</cp:lastModifiedBy>
  <cp:revision>30</cp:revision>
  <dcterms:created xsi:type="dcterms:W3CDTF">2011-11-09T10:04:53Z</dcterms:created>
  <dcterms:modified xsi:type="dcterms:W3CDTF">2014-12-01T08:41:31Z</dcterms:modified>
</cp:coreProperties>
</file>