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5" r:id="rId16"/>
    <p:sldId id="266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5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E5A8170-C56F-42DF-978F-ECBC38B867FB}" type="datetimeFigureOut">
              <a:rPr lang="uk-UA" smtClean="0"/>
              <a:pPr/>
              <a:t>03.02.2012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0528116-E1D5-47CA-973C-5B73D353552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age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071670" cy="2507474"/>
          </a:xfrm>
        </p:spPr>
      </p:pic>
      <p:pic>
        <p:nvPicPr>
          <p:cNvPr id="7" name="Рисунок 6" descr="image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5291" y="0"/>
            <a:ext cx="3328709" cy="2486429"/>
          </a:xfrm>
          <a:prstGeom prst="rect">
            <a:avLst/>
          </a:prstGeom>
        </p:spPr>
      </p:pic>
      <p:pic>
        <p:nvPicPr>
          <p:cNvPr id="8" name="Рисунок 7" descr="f425977--.rioukr-m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1901010"/>
            <a:ext cx="4643470" cy="4956990"/>
          </a:xfrm>
          <a:prstGeom prst="rect">
            <a:avLst/>
          </a:prstGeom>
        </p:spPr>
      </p:pic>
      <p:pic>
        <p:nvPicPr>
          <p:cNvPr id="9" name="Рисунок 8" descr="index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357430"/>
            <a:ext cx="2071670" cy="2047880"/>
          </a:xfrm>
          <a:prstGeom prst="rect">
            <a:avLst/>
          </a:prstGeom>
        </p:spPr>
      </p:pic>
      <p:pic>
        <p:nvPicPr>
          <p:cNvPr id="10" name="Рисунок 9" descr="imaтотges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5140" y="5572140"/>
            <a:ext cx="2428860" cy="1285860"/>
          </a:xfrm>
          <a:prstGeom prst="rect">
            <a:avLst/>
          </a:prstGeom>
        </p:spPr>
      </p:pic>
      <p:pic>
        <p:nvPicPr>
          <p:cNvPr id="11" name="Рисунок 10" descr="e615ada-xliborob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5140" y="2500306"/>
            <a:ext cx="2428860" cy="3062288"/>
          </a:xfrm>
          <a:prstGeom prst="rect">
            <a:avLst/>
          </a:prstGeom>
        </p:spPr>
      </p:pic>
      <p:pic>
        <p:nvPicPr>
          <p:cNvPr id="12" name="Рисунок 11" descr="imарages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357694"/>
            <a:ext cx="2071670" cy="2500306"/>
          </a:xfrm>
          <a:prstGeom prst="rect">
            <a:avLst/>
          </a:prstGeom>
        </p:spPr>
      </p:pic>
      <p:pic>
        <p:nvPicPr>
          <p:cNvPr id="13" name="Рисунок 12" descr="imagмртes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28794" y="0"/>
            <a:ext cx="3929090" cy="1928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34120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sz="7200" dirty="0" smtClean="0">
                <a:solidFill>
                  <a:schemeClr val="bg1"/>
                </a:solidFill>
              </a:rPr>
              <a:t>Домашнє завдання</a:t>
            </a:r>
            <a:br>
              <a:rPr lang="uk-UA" sz="7200" dirty="0" smtClean="0">
                <a:solidFill>
                  <a:schemeClr val="bg1"/>
                </a:solidFill>
              </a:rPr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3100" b="1" dirty="0" smtClean="0"/>
              <a:t>Підібрати цитати до характеристики головного героя.</a:t>
            </a:r>
            <a:br>
              <a:rPr lang="uk-UA" sz="3100" b="1" dirty="0" smtClean="0"/>
            </a:br>
            <a:r>
              <a:rPr lang="uk-UA" sz="3100" b="1" dirty="0" smtClean="0"/>
              <a:t/>
            </a:r>
            <a:br>
              <a:rPr lang="uk-UA" sz="3100" b="1" dirty="0" smtClean="0"/>
            </a:br>
            <a:r>
              <a:rPr lang="uk-UA" sz="3100" b="1" dirty="0" smtClean="0"/>
              <a:t>Віднайти ознаки експресіонізму у новелі «Камінний хрест»</a:t>
            </a:r>
            <a:br>
              <a:rPr lang="uk-UA" sz="3100" b="1" dirty="0" smtClean="0"/>
            </a:br>
            <a:r>
              <a:rPr lang="uk-UA" sz="3100" b="1" dirty="0" smtClean="0"/>
              <a:t/>
            </a:r>
            <a:br>
              <a:rPr lang="uk-UA" sz="3100" b="1" dirty="0" smtClean="0"/>
            </a:br>
            <a:r>
              <a:rPr lang="uk-UA" sz="3100" b="1" dirty="0" smtClean="0"/>
              <a:t>Скласти 6 тестових завдань до змісту новели </a:t>
            </a:r>
            <a:r>
              <a:rPr lang="uk-UA" sz="3100" b="1" i="1" dirty="0" smtClean="0"/>
              <a:t>(учням високого рівня навченості)</a:t>
            </a:r>
            <a:r>
              <a:rPr lang="uk-UA" sz="3100" b="1" dirty="0" smtClean="0"/>
              <a:t>.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b="1" dirty="0"/>
          </a:p>
        </p:txBody>
      </p:sp>
      <p:pic>
        <p:nvPicPr>
          <p:cNvPr id="3" name="Рисунок 2" descr="index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462" y="5786454"/>
            <a:ext cx="904904" cy="90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43955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8900" dirty="0" smtClean="0"/>
              <a:t>Тема уроку.</a:t>
            </a:r>
            <a:r>
              <a:rPr lang="uk-UA" sz="4400" dirty="0" smtClean="0"/>
              <a:t/>
            </a:r>
            <a:br>
              <a:rPr lang="uk-UA" sz="4400" dirty="0" smtClean="0"/>
            </a:br>
            <a:r>
              <a:rPr lang="uk-UA" sz="4400" dirty="0" smtClean="0">
                <a:solidFill>
                  <a:schemeClr val="bg1"/>
                </a:solidFill>
              </a:rPr>
              <a:t>В. Стефаник. Новаторство письменника. Експресіонізм у його творчості. Новела </a:t>
            </a:r>
            <a:r>
              <a:rPr lang="uk-UA" sz="4400" dirty="0" err="1" smtClean="0">
                <a:solidFill>
                  <a:schemeClr val="bg1"/>
                </a:solidFill>
              </a:rPr>
              <a:t>“Камінний</a:t>
            </a:r>
            <a:r>
              <a:rPr lang="uk-UA" sz="4400" dirty="0" smtClean="0">
                <a:solidFill>
                  <a:schemeClr val="bg1"/>
                </a:solidFill>
              </a:rPr>
              <a:t> хрест ”: психологічне розкриття теми еміграції. Історична основа твору. Сюжетно-композиційні особливості.</a:t>
            </a:r>
            <a:r>
              <a:rPr lang="uk-UA" sz="5400" dirty="0" smtClean="0">
                <a:solidFill>
                  <a:schemeClr val="bg1"/>
                </a:solidFill>
              </a:rPr>
              <a:t/>
            </a:r>
            <a:br>
              <a:rPr lang="uk-UA" sz="5400" dirty="0" smtClean="0">
                <a:solidFill>
                  <a:schemeClr val="bg1"/>
                </a:solidFill>
              </a:rPr>
            </a:b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index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586" y="5715016"/>
            <a:ext cx="881064" cy="881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58243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8000" dirty="0" smtClean="0"/>
              <a:t>Мета уроку: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3100" dirty="0" smtClean="0">
                <a:solidFill>
                  <a:schemeClr val="bg1"/>
                </a:solidFill>
              </a:rPr>
              <a:t>-  допомогти учням осягнути новаторство    	письменника, ідейно-художній зміст новели</a:t>
            </a:r>
            <a:br>
              <a:rPr lang="uk-UA" sz="3100" dirty="0" smtClean="0">
                <a:solidFill>
                  <a:schemeClr val="bg1"/>
                </a:solidFill>
              </a:rPr>
            </a:br>
            <a:r>
              <a:rPr lang="uk-UA" sz="3100" dirty="0" err="1" smtClean="0">
                <a:solidFill>
                  <a:schemeClr val="bg1"/>
                </a:solidFill>
              </a:rPr>
              <a:t>“Камінний</a:t>
            </a:r>
            <a:r>
              <a:rPr lang="uk-UA" sz="3100" dirty="0" smtClean="0">
                <a:solidFill>
                  <a:schemeClr val="bg1"/>
                </a:solidFill>
              </a:rPr>
              <a:t> </a:t>
            </a:r>
            <a:r>
              <a:rPr lang="uk-UA" sz="3100" dirty="0" err="1" smtClean="0">
                <a:solidFill>
                  <a:schemeClr val="bg1"/>
                </a:solidFill>
              </a:rPr>
              <a:t>хрест”</a:t>
            </a:r>
            <a:r>
              <a:rPr lang="uk-UA" sz="3100" dirty="0" smtClean="0">
                <a:solidFill>
                  <a:schemeClr val="bg1"/>
                </a:solidFill>
              </a:rPr>
              <a:t> ;</a:t>
            </a:r>
            <a:br>
              <a:rPr lang="uk-UA" sz="3100" dirty="0" smtClean="0">
                <a:solidFill>
                  <a:schemeClr val="bg1"/>
                </a:solidFill>
              </a:rPr>
            </a:br>
            <a:r>
              <a:rPr lang="uk-UA" sz="3100" dirty="0" smtClean="0">
                <a:solidFill>
                  <a:schemeClr val="bg1"/>
                </a:solidFill>
              </a:rPr>
              <a:t/>
            </a:r>
            <a:br>
              <a:rPr lang="uk-UA" sz="3100" dirty="0" smtClean="0">
                <a:solidFill>
                  <a:schemeClr val="bg1"/>
                </a:solidFill>
              </a:rPr>
            </a:br>
            <a:r>
              <a:rPr lang="uk-UA" sz="3100" dirty="0" smtClean="0">
                <a:solidFill>
                  <a:schemeClr val="bg1"/>
                </a:solidFill>
              </a:rPr>
              <a:t>- розвивати навички спостереження над текстом, висловлення власної думки щодо прочитаного;</a:t>
            </a:r>
            <a:br>
              <a:rPr lang="uk-UA" sz="3100" dirty="0" smtClean="0">
                <a:solidFill>
                  <a:schemeClr val="bg1"/>
                </a:solidFill>
              </a:rPr>
            </a:br>
            <a:r>
              <a:rPr lang="uk-UA" sz="3100" dirty="0" smtClean="0">
                <a:solidFill>
                  <a:schemeClr val="bg1"/>
                </a:solidFill>
              </a:rPr>
              <a:t/>
            </a:r>
            <a:br>
              <a:rPr lang="uk-UA" sz="3100" dirty="0" smtClean="0">
                <a:solidFill>
                  <a:schemeClr val="bg1"/>
                </a:solidFill>
              </a:rPr>
            </a:br>
            <a:r>
              <a:rPr lang="uk-UA" sz="3100" dirty="0" smtClean="0">
                <a:solidFill>
                  <a:schemeClr val="bg1"/>
                </a:solidFill>
              </a:rPr>
              <a:t>- виховувати здатність до співчуття, патріотизм</a:t>
            </a:r>
            <a:r>
              <a:rPr lang="uk-UA" sz="3100" dirty="0" smtClean="0"/>
              <a:t>.</a:t>
            </a:r>
            <a:br>
              <a:rPr lang="uk-UA" sz="3100" dirty="0" smtClean="0"/>
            </a:br>
            <a:r>
              <a:rPr lang="uk-UA" sz="3100" dirty="0" smtClean="0"/>
              <a:t/>
            </a:r>
            <a:br>
              <a:rPr lang="uk-UA" sz="3100" dirty="0" smtClean="0"/>
            </a:br>
            <a:endParaRPr lang="uk-UA" sz="3100" dirty="0"/>
          </a:p>
        </p:txBody>
      </p:sp>
      <p:pic>
        <p:nvPicPr>
          <p:cNvPr id="6" name="Рисунок 5" descr="index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48" y="5643578"/>
            <a:ext cx="952502" cy="952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714379"/>
          </a:xfrm>
        </p:spPr>
        <p:txBody>
          <a:bodyPr>
            <a:normAutofit fontScale="90000"/>
          </a:bodyPr>
          <a:lstStyle/>
          <a:p>
            <a:pPr algn="ctr"/>
            <a:r>
              <a:rPr lang="uk-UA" u="sng" dirty="0" smtClean="0"/>
              <a:t>Ознаки експресіонізму</a:t>
            </a:r>
            <a:endParaRPr lang="uk-UA" u="sng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85800" y="1214422"/>
            <a:ext cx="7772400" cy="5286412"/>
          </a:xfrm>
        </p:spPr>
        <p:txBody>
          <a:bodyPr>
            <a:normAutofit fontScale="92500" lnSpcReduction="20000"/>
          </a:bodyPr>
          <a:lstStyle/>
          <a:p>
            <a:pPr algn="l">
              <a:buFont typeface="Wingdings" pitchFamily="2" charset="2"/>
              <a:buChar char="v"/>
            </a:pPr>
            <a:r>
              <a:rPr lang="uk-UA" dirty="0" smtClean="0"/>
              <a:t> увага до простих характерів;</a:t>
            </a:r>
          </a:p>
          <a:p>
            <a:pPr algn="l">
              <a:buFont typeface="Wingdings" pitchFamily="2" charset="2"/>
              <a:buChar char="v"/>
            </a:pPr>
            <a:endParaRPr lang="uk-UA" dirty="0" smtClean="0"/>
          </a:p>
          <a:p>
            <a:pPr algn="l">
              <a:buFont typeface="Wingdings" pitchFamily="2" charset="2"/>
              <a:buChar char="v"/>
            </a:pPr>
            <a:r>
              <a:rPr lang="uk-UA" dirty="0" smtClean="0"/>
              <a:t> прагнення віднайти </a:t>
            </a:r>
            <a:r>
              <a:rPr lang="uk-UA" dirty="0" err="1" smtClean="0"/>
              <a:t>першовитоки</a:t>
            </a:r>
            <a:r>
              <a:rPr lang="uk-UA" dirty="0" smtClean="0"/>
              <a:t>, корені зла в людському суспільстві;</a:t>
            </a:r>
          </a:p>
          <a:p>
            <a:pPr algn="l">
              <a:buFont typeface="Wingdings" pitchFamily="2" charset="2"/>
              <a:buChar char="v"/>
            </a:pPr>
            <a:endParaRPr lang="uk-UA" dirty="0" smtClean="0"/>
          </a:p>
          <a:p>
            <a:pPr algn="l">
              <a:buFont typeface="Wingdings" pitchFamily="2" charset="2"/>
              <a:buChar char="v"/>
            </a:pPr>
            <a:r>
              <a:rPr lang="uk-UA" dirty="0" smtClean="0"/>
              <a:t> заглиблення у  проблему вини і кари;</a:t>
            </a:r>
          </a:p>
          <a:p>
            <a:pPr algn="l">
              <a:buFont typeface="Wingdings" pitchFamily="2" charset="2"/>
              <a:buChar char="v"/>
            </a:pPr>
            <a:endParaRPr lang="uk-UA" dirty="0" smtClean="0"/>
          </a:p>
          <a:p>
            <a:pPr algn="l">
              <a:buFont typeface="Wingdings" pitchFamily="2" charset="2"/>
              <a:buChar char="v"/>
            </a:pPr>
            <a:r>
              <a:rPr lang="uk-UA" dirty="0" smtClean="0"/>
              <a:t> дослідження сенсу страждання і смерті людини;</a:t>
            </a:r>
          </a:p>
          <a:p>
            <a:pPr algn="l">
              <a:buFont typeface="Wingdings" pitchFamily="2" charset="2"/>
              <a:buChar char="v"/>
            </a:pPr>
            <a:endParaRPr lang="uk-UA" dirty="0" smtClean="0"/>
          </a:p>
          <a:p>
            <a:pPr algn="l">
              <a:buFont typeface="Wingdings" pitchFamily="2" charset="2"/>
              <a:buChar char="v"/>
            </a:pPr>
            <a:r>
              <a:rPr lang="uk-UA" dirty="0" smtClean="0"/>
              <a:t> висвітлення протилежних понять прекрасне – потворне;</a:t>
            </a:r>
          </a:p>
          <a:p>
            <a:pPr algn="l">
              <a:buFont typeface="Wingdings" pitchFamily="2" charset="2"/>
              <a:buChar char="v"/>
            </a:pPr>
            <a:endParaRPr lang="uk-UA" dirty="0" smtClean="0"/>
          </a:p>
          <a:p>
            <a:pPr algn="l">
              <a:buFont typeface="Wingdings" pitchFamily="2" charset="2"/>
              <a:buChar char="v"/>
            </a:pPr>
            <a:r>
              <a:rPr lang="uk-UA" dirty="0" smtClean="0"/>
              <a:t> захоплення ідеєю всезагального взаємозв'язку усього сущого.</a:t>
            </a:r>
          </a:p>
        </p:txBody>
      </p:sp>
      <p:pic>
        <p:nvPicPr>
          <p:cNvPr id="5" name="Рисунок 4" descr="index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0060" y="5643578"/>
            <a:ext cx="1023940" cy="1023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019026"/>
          </a:xfrm>
        </p:spPr>
        <p:txBody>
          <a:bodyPr/>
          <a:lstStyle/>
          <a:p>
            <a:r>
              <a:rPr lang="uk-UA" sz="2800" b="1" dirty="0" smtClean="0">
                <a:solidFill>
                  <a:schemeClr val="tx1"/>
                </a:solidFill>
              </a:rPr>
              <a:t>Діаспора</a:t>
            </a:r>
            <a:r>
              <a:rPr lang="uk-UA" sz="2800" dirty="0" smtClean="0"/>
              <a:t> – (</a:t>
            </a:r>
            <a:r>
              <a:rPr lang="uk-UA" sz="2800" i="1" dirty="0" smtClean="0"/>
              <a:t>з </a:t>
            </a:r>
            <a:r>
              <a:rPr lang="uk-UA" sz="2800" i="1" dirty="0" err="1" smtClean="0"/>
              <a:t>грецьк</a:t>
            </a:r>
            <a:r>
              <a:rPr lang="uk-UA" sz="2800" i="1" dirty="0" smtClean="0"/>
              <a:t>. –</a:t>
            </a:r>
            <a:r>
              <a:rPr lang="uk-UA" sz="2800" b="1" i="1" dirty="0" smtClean="0"/>
              <a:t> розсіювання</a:t>
            </a:r>
            <a:r>
              <a:rPr lang="uk-UA" sz="2800" dirty="0" smtClean="0"/>
              <a:t>) – </a:t>
            </a:r>
            <a:r>
              <a:rPr lang="uk-UA" sz="2800" dirty="0" err="1" smtClean="0"/>
              <a:t>розсіювання</a:t>
            </a:r>
            <a:r>
              <a:rPr lang="uk-UA" sz="2800" dirty="0" smtClean="0"/>
              <a:t> по різних країнах народів. </a:t>
            </a:r>
            <a:br>
              <a:rPr lang="uk-UA" sz="2800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2800" b="1" dirty="0" smtClean="0">
                <a:solidFill>
                  <a:schemeClr val="tx1"/>
                </a:solidFill>
              </a:rPr>
              <a:t>Міграція</a:t>
            </a:r>
            <a:r>
              <a:rPr lang="uk-UA" sz="2800" dirty="0" smtClean="0"/>
              <a:t> – переселення народів у межах однієї країни</a:t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b="1" dirty="0" smtClean="0">
                <a:solidFill>
                  <a:schemeClr val="tx1"/>
                </a:solidFill>
              </a:rPr>
              <a:t>Імміграція</a:t>
            </a:r>
            <a:r>
              <a:rPr lang="uk-UA" sz="2800" dirty="0" smtClean="0"/>
              <a:t> – в’їзд чужоземців до будь-якої країни на постійне проживання. </a:t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b="1" dirty="0" smtClean="0">
                <a:solidFill>
                  <a:schemeClr val="tx1"/>
                </a:solidFill>
              </a:rPr>
              <a:t>Еміграція</a:t>
            </a:r>
            <a:r>
              <a:rPr lang="uk-UA" sz="2800" dirty="0" smtClean="0"/>
              <a:t> – переселення з своєї батьківщини в іншу країну, зумовлене соціально-економічними, політичними або релігійними причинами. </a:t>
            </a:r>
            <a:endParaRPr lang="uk-UA" sz="2800" dirty="0"/>
          </a:p>
        </p:txBody>
      </p:sp>
      <p:pic>
        <p:nvPicPr>
          <p:cNvPr id="5" name="Рисунок 4" descr="index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24" y="5715016"/>
            <a:ext cx="928670" cy="92867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76"/>
            <a:ext cx="9144000" cy="6830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 fontScale="90000"/>
          </a:bodyPr>
          <a:lstStyle/>
          <a:p>
            <a:r>
              <a:rPr lang="uk-UA" sz="6600" dirty="0" err="1" smtClean="0"/>
              <a:t>“Емігранти”</a:t>
            </a:r>
            <a:r>
              <a:rPr lang="uk-UA" sz="6600" dirty="0" smtClean="0"/>
              <a:t/>
            </a:r>
            <a:br>
              <a:rPr lang="uk-UA" sz="6600" dirty="0" smtClean="0"/>
            </a:br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ru-RU" sz="3600" dirty="0"/>
              <a:t>Коли </a:t>
            </a:r>
            <a:r>
              <a:rPr lang="ru-RU" sz="3600" dirty="0" err="1"/>
              <a:t>почуєш</a:t>
            </a:r>
            <a:r>
              <a:rPr lang="ru-RU" sz="3600" dirty="0"/>
              <a:t>, як в </a:t>
            </a:r>
            <a:r>
              <a:rPr lang="ru-RU" sz="3600" dirty="0" err="1"/>
              <a:t>тиші</a:t>
            </a:r>
            <a:r>
              <a:rPr lang="ru-RU" sz="3600" dirty="0"/>
              <a:t> </a:t>
            </a:r>
            <a:r>
              <a:rPr lang="ru-RU" sz="3600" dirty="0" err="1"/>
              <a:t>нічній</a:t>
            </a:r>
            <a:r>
              <a:rPr lang="ru-RU" sz="3600" dirty="0"/>
              <a:t> </a:t>
            </a:r>
            <a:br>
              <a:rPr lang="ru-RU" sz="3600" dirty="0"/>
            </a:br>
            <a:r>
              <a:rPr lang="ru-RU" sz="3600" dirty="0" err="1"/>
              <a:t>Залізним</a:t>
            </a:r>
            <a:r>
              <a:rPr lang="ru-RU" sz="3600" dirty="0"/>
              <a:t> шляхом </a:t>
            </a:r>
            <a:r>
              <a:rPr lang="ru-RU" sz="3600" dirty="0" err="1"/>
              <a:t>стугонять</a:t>
            </a:r>
            <a:r>
              <a:rPr lang="ru-RU" sz="3600" dirty="0"/>
              <a:t> </a:t>
            </a:r>
            <a:r>
              <a:rPr lang="ru-RU" sz="3600" dirty="0" err="1"/>
              <a:t>вагони</a:t>
            </a:r>
            <a:r>
              <a:rPr lang="ru-RU" sz="3600" dirty="0"/>
              <a:t>, </a:t>
            </a:r>
            <a:br>
              <a:rPr lang="ru-RU" sz="3600" dirty="0"/>
            </a:br>
            <a:r>
              <a:rPr lang="ru-RU" sz="3600" dirty="0"/>
              <a:t>А в них гуде, </a:t>
            </a:r>
            <a:r>
              <a:rPr lang="ru-RU" sz="3600" dirty="0" err="1"/>
              <a:t>шумить</a:t>
            </a:r>
            <a:r>
              <a:rPr lang="ru-RU" sz="3600" dirty="0"/>
              <a:t>, </a:t>
            </a:r>
            <a:r>
              <a:rPr lang="ru-RU" sz="3600" dirty="0" err="1"/>
              <a:t>пищить</a:t>
            </a:r>
            <a:r>
              <a:rPr lang="ru-RU" sz="3600" dirty="0"/>
              <a:t>, </a:t>
            </a:r>
            <a:r>
              <a:rPr lang="ru-RU" sz="3600" dirty="0" err="1"/>
              <a:t>мов</a:t>
            </a:r>
            <a:r>
              <a:rPr lang="ru-RU" sz="3600" dirty="0"/>
              <a:t> </a:t>
            </a:r>
            <a:r>
              <a:rPr lang="ru-RU" sz="3600" dirty="0" err="1"/>
              <a:t>рій</a:t>
            </a:r>
            <a:r>
              <a:rPr lang="ru-RU" sz="3600" dirty="0"/>
              <a:t>, </a:t>
            </a:r>
            <a:br>
              <a:rPr lang="ru-RU" sz="3600" dirty="0"/>
            </a:br>
            <a:r>
              <a:rPr lang="ru-RU" sz="3600" dirty="0"/>
              <a:t>Дитячий плач, </a:t>
            </a:r>
            <a:r>
              <a:rPr lang="ru-RU" sz="3600" dirty="0" err="1"/>
              <a:t>жіночі</a:t>
            </a:r>
            <a:r>
              <a:rPr lang="ru-RU" sz="3600" dirty="0"/>
              <a:t> </a:t>
            </a:r>
            <a:r>
              <a:rPr lang="ru-RU" sz="3600" dirty="0" err="1"/>
              <a:t>скорбні</a:t>
            </a:r>
            <a:r>
              <a:rPr lang="ru-RU" sz="3600" dirty="0"/>
              <a:t> стони, </a:t>
            </a:r>
            <a:br>
              <a:rPr lang="ru-RU" sz="3600" dirty="0"/>
            </a:br>
            <a:r>
              <a:rPr lang="ru-RU" sz="3600" dirty="0" err="1"/>
              <a:t>Важке</a:t>
            </a:r>
            <a:r>
              <a:rPr lang="ru-RU" sz="3600" dirty="0"/>
              <a:t> </a:t>
            </a:r>
            <a:r>
              <a:rPr lang="ru-RU" sz="3600" dirty="0" err="1"/>
              <a:t>зітхання</a:t>
            </a:r>
            <a:r>
              <a:rPr lang="ru-RU" sz="3600" dirty="0"/>
              <a:t> </a:t>
            </a:r>
            <a:r>
              <a:rPr lang="ru-RU" sz="3600" dirty="0" err="1"/>
              <a:t>і</a:t>
            </a:r>
            <a:r>
              <a:rPr lang="ru-RU" sz="3600" dirty="0"/>
              <a:t> </a:t>
            </a:r>
            <a:r>
              <a:rPr lang="ru-RU" sz="3600" dirty="0" err="1"/>
              <a:t>гіркий</a:t>
            </a:r>
            <a:r>
              <a:rPr lang="ru-RU" sz="3600" dirty="0"/>
              <a:t> </a:t>
            </a:r>
            <a:r>
              <a:rPr lang="ru-RU" sz="3600" dirty="0" err="1"/>
              <a:t>проклін</a:t>
            </a:r>
            <a:r>
              <a:rPr lang="ru-RU" sz="3600" dirty="0"/>
              <a:t>, </a:t>
            </a:r>
            <a:br>
              <a:rPr lang="ru-RU" sz="3600" dirty="0"/>
            </a:br>
            <a:r>
              <a:rPr lang="ru-RU" sz="3600" dirty="0" err="1"/>
              <a:t>Тужливий</a:t>
            </a:r>
            <a:r>
              <a:rPr lang="ru-RU" sz="3600" dirty="0"/>
              <a:t> </a:t>
            </a:r>
            <a:r>
              <a:rPr lang="ru-RU" sz="3600" dirty="0" err="1"/>
              <a:t>спів</a:t>
            </a:r>
            <a:r>
              <a:rPr lang="ru-RU" sz="3600" dirty="0"/>
              <a:t>, </a:t>
            </a:r>
            <a:r>
              <a:rPr lang="ru-RU" sz="3600" dirty="0" err="1"/>
              <a:t>дівочії</a:t>
            </a:r>
            <a:r>
              <a:rPr lang="ru-RU" sz="3600" dirty="0"/>
              <a:t> </a:t>
            </a:r>
            <a:r>
              <a:rPr lang="ru-RU" sz="3600" dirty="0" err="1"/>
              <a:t>дисканти</a:t>
            </a:r>
            <a:r>
              <a:rPr lang="ru-RU" sz="3600" dirty="0"/>
              <a:t>, </a:t>
            </a:r>
            <a:br>
              <a:rPr lang="ru-RU" sz="3600" dirty="0"/>
            </a:br>
            <a:r>
              <a:rPr lang="ru-RU" sz="3600" dirty="0"/>
              <a:t>То не питай: сей </a:t>
            </a:r>
            <a:r>
              <a:rPr lang="ru-RU" sz="3600" dirty="0" err="1"/>
              <a:t>поїзд</a:t>
            </a:r>
            <a:r>
              <a:rPr lang="ru-RU" sz="3600" dirty="0"/>
              <a:t> — </a:t>
            </a:r>
            <a:r>
              <a:rPr lang="ru-RU" sz="3600" dirty="0" err="1"/>
              <a:t>відки</a:t>
            </a:r>
            <a:r>
              <a:rPr lang="ru-RU" sz="3600" dirty="0"/>
              <a:t> </a:t>
            </a:r>
            <a:r>
              <a:rPr lang="ru-RU" sz="3600" dirty="0" err="1"/>
              <a:t>він</a:t>
            </a:r>
            <a:r>
              <a:rPr lang="ru-RU" sz="3600" dirty="0"/>
              <a:t>? </a:t>
            </a:r>
            <a:br>
              <a:rPr lang="ru-RU" sz="3600" dirty="0"/>
            </a:br>
            <a:r>
              <a:rPr lang="ru-RU" sz="3600" dirty="0"/>
              <a:t>Кого </a:t>
            </a:r>
            <a:r>
              <a:rPr lang="ru-RU" sz="3600" dirty="0" err="1"/>
              <a:t>везе</a:t>
            </a:r>
            <a:r>
              <a:rPr lang="ru-RU" sz="3600" dirty="0"/>
              <a:t>? </a:t>
            </a:r>
            <a:r>
              <a:rPr lang="ru-RU" sz="3600" dirty="0" err="1"/>
              <a:t>Куди</a:t>
            </a:r>
            <a:r>
              <a:rPr lang="ru-RU" sz="3600" dirty="0"/>
              <a:t>? Кому </a:t>
            </a:r>
            <a:r>
              <a:rPr lang="ru-RU" sz="3600" dirty="0" err="1"/>
              <a:t>вздогін</a:t>
            </a:r>
            <a:r>
              <a:rPr lang="ru-RU" sz="3600" dirty="0" smtClean="0"/>
              <a:t>?</a:t>
            </a:r>
            <a:br>
              <a:rPr lang="ru-RU" sz="3600" dirty="0" smtClean="0"/>
            </a:br>
            <a:r>
              <a:rPr lang="uk-UA" sz="3600" dirty="0"/>
              <a:t/>
            </a:r>
            <a:br>
              <a:rPr lang="uk-UA" sz="3600" dirty="0"/>
            </a:br>
            <a:r>
              <a:rPr lang="ru-RU" sz="3600" dirty="0"/>
              <a:t>Се — </a:t>
            </a:r>
            <a:r>
              <a:rPr lang="ru-RU" sz="3600" dirty="0" err="1"/>
              <a:t>емігранти</a:t>
            </a:r>
            <a:r>
              <a:rPr lang="ru-RU" sz="3600" dirty="0"/>
              <a:t>.</a:t>
            </a:r>
            <a:r>
              <a:rPr lang="uk-UA" sz="3600" dirty="0"/>
              <a:t/>
            </a:r>
            <a:br>
              <a:rPr lang="uk-UA" sz="3600" dirty="0"/>
            </a:br>
            <a:endParaRPr lang="uk-UA" sz="3600" dirty="0"/>
          </a:p>
        </p:txBody>
      </p:sp>
      <p:pic>
        <p:nvPicPr>
          <p:cNvPr id="3" name="Рисунок 2" descr="index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900" y="5857892"/>
            <a:ext cx="857256" cy="85725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600" dirty="0" smtClean="0"/>
              <a:t>Коли </a:t>
            </a:r>
            <a:r>
              <a:rPr lang="ru-RU" sz="3600" dirty="0" err="1"/>
              <a:t>побачиш</a:t>
            </a:r>
            <a:r>
              <a:rPr lang="ru-RU" sz="3600" dirty="0"/>
              <a:t> — на </a:t>
            </a:r>
            <a:r>
              <a:rPr lang="ru-RU" sz="3600" dirty="0" err="1"/>
              <a:t>пероні</a:t>
            </a:r>
            <a:r>
              <a:rPr lang="ru-RU" sz="3600" dirty="0"/>
              <a:t> </a:t>
            </a:r>
            <a:r>
              <a:rPr lang="ru-RU" sz="3600" dirty="0" err="1"/>
              <a:t>десь</a:t>
            </a:r>
            <a:r>
              <a:rPr lang="ru-RU" sz="3600" dirty="0"/>
              <a:t> </a:t>
            </a:r>
            <a:br>
              <a:rPr lang="ru-RU" sz="3600" dirty="0"/>
            </a:br>
            <a:r>
              <a:rPr lang="ru-RU" sz="3600" dirty="0"/>
              <a:t>Людей, </a:t>
            </a:r>
            <a:r>
              <a:rPr lang="ru-RU" sz="3600" dirty="0" err="1"/>
              <a:t>мов</a:t>
            </a:r>
            <a:r>
              <a:rPr lang="ru-RU" sz="3600" dirty="0"/>
              <a:t> </a:t>
            </a:r>
            <a:r>
              <a:rPr lang="ru-RU" sz="3600" dirty="0" err="1"/>
              <a:t>оселедців</a:t>
            </a:r>
            <a:r>
              <a:rPr lang="ru-RU" sz="3600" dirty="0"/>
              <a:t> тих, набито, </a:t>
            </a:r>
            <a:br>
              <a:rPr lang="ru-RU" sz="3600" dirty="0"/>
            </a:br>
            <a:r>
              <a:rPr lang="ru-RU" sz="3600" dirty="0" err="1"/>
              <a:t>Жінок</a:t>
            </a:r>
            <a:r>
              <a:rPr lang="ru-RU" sz="3600" dirty="0"/>
              <a:t>, </a:t>
            </a:r>
            <a:r>
              <a:rPr lang="ru-RU" sz="3600" dirty="0" err="1"/>
              <a:t>худих</a:t>
            </a:r>
            <a:r>
              <a:rPr lang="ru-RU" sz="3600" dirty="0"/>
              <a:t>, </a:t>
            </a:r>
            <a:r>
              <a:rPr lang="ru-RU" sz="3600" dirty="0" err="1"/>
              <a:t>блідих</a:t>
            </a:r>
            <a:r>
              <a:rPr lang="ru-RU" sz="3600" dirty="0"/>
              <a:t>, аж </a:t>
            </a:r>
            <a:r>
              <a:rPr lang="ru-RU" sz="3600" dirty="0" err="1"/>
              <a:t>серце</a:t>
            </a:r>
            <a:r>
              <a:rPr lang="ru-RU" sz="3600" dirty="0"/>
              <a:t> </a:t>
            </a:r>
            <a:r>
              <a:rPr lang="ru-RU" sz="3600" dirty="0" err="1"/>
              <a:t>рвесь</a:t>
            </a:r>
            <a:r>
              <a:rPr lang="ru-RU" sz="3600" dirty="0"/>
              <a:t>, </a:t>
            </a:r>
            <a:br>
              <a:rPr lang="ru-RU" sz="3600" dirty="0"/>
            </a:br>
            <a:r>
              <a:rPr lang="ru-RU" sz="3600" dirty="0" err="1"/>
              <a:t>Зів'ялих</a:t>
            </a:r>
            <a:r>
              <a:rPr lang="ru-RU" sz="3600" dirty="0"/>
              <a:t>, </a:t>
            </a:r>
            <a:r>
              <a:rPr lang="ru-RU" sz="3600" dirty="0" err="1"/>
              <a:t>мов</a:t>
            </a:r>
            <a:r>
              <a:rPr lang="ru-RU" sz="3600" dirty="0"/>
              <a:t> </a:t>
            </a:r>
            <a:r>
              <a:rPr lang="ru-RU" sz="3600" dirty="0" err="1"/>
              <a:t>побите</a:t>
            </a:r>
            <a:r>
              <a:rPr lang="ru-RU" sz="3600" dirty="0"/>
              <a:t> градом жито, </a:t>
            </a:r>
            <a:br>
              <a:rPr lang="ru-RU" sz="3600" dirty="0"/>
            </a:br>
            <a:r>
              <a:rPr lang="ru-RU" sz="3600" dirty="0"/>
              <a:t>Мужчин </a:t>
            </a:r>
            <a:r>
              <a:rPr lang="ru-RU" sz="3600" dirty="0" err="1"/>
              <a:t>понурих</a:t>
            </a:r>
            <a:r>
              <a:rPr lang="ru-RU" sz="3600" dirty="0"/>
              <a:t> </a:t>
            </a:r>
            <a:r>
              <a:rPr lang="ru-RU" sz="3600" dirty="0" err="1"/>
              <a:t>і</a:t>
            </a:r>
            <a:r>
              <a:rPr lang="ru-RU" sz="3600" dirty="0"/>
              <a:t> </a:t>
            </a:r>
            <a:r>
              <a:rPr lang="ru-RU" sz="3600" dirty="0" err="1"/>
              <a:t>дітей</a:t>
            </a:r>
            <a:r>
              <a:rPr lang="ru-RU" sz="3600" dirty="0"/>
              <a:t> </a:t>
            </a:r>
            <a:r>
              <a:rPr lang="ru-RU" sz="3600" dirty="0" err="1"/>
              <a:t>дрібних</a:t>
            </a:r>
            <a:r>
              <a:rPr lang="ru-RU" sz="3600" dirty="0"/>
              <a:t>, </a:t>
            </a:r>
            <a:br>
              <a:rPr lang="ru-RU" sz="3600" dirty="0"/>
            </a:br>
            <a:r>
              <a:rPr lang="ru-RU" sz="3600" dirty="0"/>
              <a:t>І купою </a:t>
            </a:r>
            <a:r>
              <a:rPr lang="ru-RU" sz="3600" dirty="0" err="1"/>
              <a:t>брудні</a:t>
            </a:r>
            <a:r>
              <a:rPr lang="ru-RU" sz="3600" dirty="0"/>
              <a:t>, </a:t>
            </a:r>
            <a:r>
              <a:rPr lang="ru-RU" sz="3600" dirty="0" err="1"/>
              <a:t>старії</a:t>
            </a:r>
            <a:r>
              <a:rPr lang="ru-RU" sz="3600" dirty="0"/>
              <a:t> </a:t>
            </a:r>
            <a:r>
              <a:rPr lang="ru-RU" sz="3600" dirty="0" err="1"/>
              <a:t>фанти</a:t>
            </a:r>
            <a:r>
              <a:rPr lang="ru-RU" sz="3600" dirty="0"/>
              <a:t>, </a:t>
            </a:r>
            <a:br>
              <a:rPr lang="ru-RU" sz="3600" dirty="0"/>
            </a:br>
            <a:r>
              <a:rPr lang="ru-RU" sz="3600" dirty="0" err="1"/>
              <a:t>Навалені</a:t>
            </a:r>
            <a:r>
              <a:rPr lang="ru-RU" sz="3600" dirty="0"/>
              <a:t> </a:t>
            </a:r>
            <a:r>
              <a:rPr lang="ru-RU" sz="3600" dirty="0" err="1"/>
              <a:t>під</a:t>
            </a:r>
            <a:r>
              <a:rPr lang="ru-RU" sz="3600" dirty="0"/>
              <a:t> ними </a:t>
            </a:r>
            <a:r>
              <a:rPr lang="ru-RU" sz="3600" dirty="0" err="1"/>
              <a:t>і</a:t>
            </a:r>
            <a:r>
              <a:rPr lang="ru-RU" sz="3600" dirty="0"/>
              <a:t> при них, </a:t>
            </a:r>
            <a:br>
              <a:rPr lang="ru-RU" sz="3600" dirty="0"/>
            </a:br>
            <a:r>
              <a:rPr lang="ru-RU" sz="3600" u="sng" dirty="0"/>
              <a:t>На </a:t>
            </a:r>
            <a:r>
              <a:rPr lang="ru-RU" sz="3600" u="sng" dirty="0" err="1"/>
              <a:t>лицях</a:t>
            </a:r>
            <a:r>
              <a:rPr lang="ru-RU" sz="3600" u="sng" dirty="0"/>
              <a:t> </a:t>
            </a:r>
            <a:r>
              <a:rPr lang="ru-RU" sz="3600" u="sng" dirty="0" err="1"/>
              <a:t>слід</a:t>
            </a:r>
            <a:r>
              <a:rPr lang="ru-RU" sz="3600" u="sng" dirty="0"/>
              <a:t> </a:t>
            </a:r>
            <a:r>
              <a:rPr lang="ru-RU" sz="3600" u="sng" dirty="0" err="1"/>
              <a:t>терпінь</a:t>
            </a:r>
            <a:r>
              <a:rPr lang="ru-RU" sz="3600" u="sng" dirty="0"/>
              <a:t>, </a:t>
            </a:r>
            <a:r>
              <a:rPr lang="ru-RU" sz="3600" u="sng" dirty="0" err="1"/>
              <a:t>надій</a:t>
            </a:r>
            <a:r>
              <a:rPr lang="ru-RU" sz="3600" u="sng" dirty="0"/>
              <a:t> </a:t>
            </a:r>
            <a:r>
              <a:rPr lang="ru-RU" sz="3600" u="sng" dirty="0" err="1"/>
              <a:t>марних</a:t>
            </a:r>
            <a:r>
              <a:rPr lang="ru-RU" sz="3600" u="sng" dirty="0" smtClean="0"/>
              <a:t>,</a:t>
            </a:r>
            <a:br>
              <a:rPr lang="ru-RU" sz="3600" u="sng" dirty="0" smtClean="0"/>
            </a:br>
            <a:r>
              <a:rPr lang="uk-UA" sz="3600" u="sng" dirty="0"/>
              <a:t/>
            </a:r>
            <a:br>
              <a:rPr lang="uk-UA" sz="3600" u="sng" dirty="0"/>
            </a:br>
            <a:r>
              <a:rPr lang="ru-RU" sz="3600" u="sng" dirty="0"/>
              <a:t>Се — </a:t>
            </a:r>
            <a:r>
              <a:rPr lang="ru-RU" sz="3600" u="sng" dirty="0" err="1"/>
              <a:t>емігранти</a:t>
            </a:r>
            <a:r>
              <a:rPr lang="ru-RU" sz="3600" u="sng" dirty="0" smtClean="0"/>
              <a:t>.</a:t>
            </a:r>
            <a:r>
              <a:rPr lang="ru-RU" sz="3100" u="sng" dirty="0" smtClean="0"/>
              <a:t/>
            </a:r>
            <a:br>
              <a:rPr lang="ru-RU" sz="3100" u="sng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                           </a:t>
            </a:r>
            <a:r>
              <a:rPr lang="uk-UA" sz="2400" i="1" dirty="0" smtClean="0"/>
              <a:t>Іван Франко </a:t>
            </a:r>
            <a:r>
              <a:rPr lang="uk-UA" sz="2400" i="1" dirty="0" err="1" smtClean="0"/>
              <a:t>“Емігранти”</a:t>
            </a:r>
            <a:r>
              <a:rPr lang="uk-UA" sz="2400" i="1" dirty="0" smtClean="0"/>
              <a:t> з циклу</a:t>
            </a:r>
            <a:br>
              <a:rPr lang="uk-UA" sz="2400" i="1" dirty="0" smtClean="0"/>
            </a:br>
            <a:r>
              <a:rPr lang="uk-UA" sz="2400" i="1" dirty="0" smtClean="0"/>
              <a:t>                                                                                       </a:t>
            </a:r>
            <a:r>
              <a:rPr lang="uk-UA" sz="2400" i="1" dirty="0" err="1" smtClean="0"/>
              <a:t>“До</a:t>
            </a:r>
            <a:r>
              <a:rPr lang="uk-UA" sz="2400" i="1" dirty="0" smtClean="0"/>
              <a:t> </a:t>
            </a:r>
            <a:r>
              <a:rPr lang="uk-UA" sz="2400" i="1" dirty="0" err="1" smtClean="0"/>
              <a:t>Бразилії”</a:t>
            </a:r>
            <a:r>
              <a:rPr lang="uk-UA" i="1" dirty="0" smtClean="0"/>
              <a:t/>
            </a:r>
            <a:br>
              <a:rPr lang="uk-UA" i="1" dirty="0" smtClean="0"/>
            </a:br>
            <a:endParaRPr lang="uk-UA" i="1" dirty="0"/>
          </a:p>
        </p:txBody>
      </p:sp>
      <p:pic>
        <p:nvPicPr>
          <p:cNvPr id="4" name="Рисунок 3" descr="index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68" y="5786422"/>
            <a:ext cx="857288" cy="85728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/>
          <a:lstStyle/>
          <a:p>
            <a:r>
              <a:rPr lang="uk-UA" sz="6000" b="1" dirty="0" smtClean="0">
                <a:solidFill>
                  <a:schemeClr val="bg1"/>
                </a:solidFill>
              </a:rPr>
              <a:t>Метод Сократа</a:t>
            </a:r>
            <a:br>
              <a:rPr lang="uk-UA" sz="6000" b="1" dirty="0" smtClean="0">
                <a:solidFill>
                  <a:schemeClr val="bg1"/>
                </a:solidFill>
              </a:rPr>
            </a:br>
            <a:r>
              <a:rPr lang="uk-UA" sz="6000" b="1" dirty="0" err="1" smtClean="0">
                <a:solidFill>
                  <a:schemeClr val="bg1"/>
                </a:solidFill>
              </a:rPr>
              <a:t>“Пласт”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6000" i="1" dirty="0" smtClean="0"/>
              <a:t>Я думаю…</a:t>
            </a:r>
            <a:br>
              <a:rPr lang="uk-UA" sz="6000" i="1" dirty="0" smtClean="0"/>
            </a:br>
            <a:r>
              <a:rPr lang="uk-UA" sz="6000" i="1" dirty="0" smtClean="0"/>
              <a:t>Тому що… </a:t>
            </a:r>
            <a:br>
              <a:rPr lang="uk-UA" sz="6000" i="1" dirty="0" smtClean="0"/>
            </a:br>
            <a:r>
              <a:rPr lang="uk-UA" sz="6000" i="1" dirty="0" smtClean="0"/>
              <a:t>Наприклад…</a:t>
            </a:r>
            <a:br>
              <a:rPr lang="uk-UA" sz="6000" i="1" dirty="0" smtClean="0"/>
            </a:br>
            <a:r>
              <a:rPr lang="uk-UA" sz="6000" i="1" dirty="0" smtClean="0"/>
              <a:t>Отже…</a:t>
            </a:r>
            <a:endParaRPr lang="uk-UA" sz="6000" i="1" dirty="0"/>
          </a:p>
        </p:txBody>
      </p:sp>
      <p:pic>
        <p:nvPicPr>
          <p:cNvPr id="5" name="Рисунок 4" descr="index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24" y="5786454"/>
            <a:ext cx="904872" cy="904872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4F4F4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4F4F4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4F4F4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4F4F4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4F4F4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4F4F4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92</TotalTime>
  <Words>77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Апекс</vt:lpstr>
      <vt:lpstr>Поток</vt:lpstr>
      <vt:lpstr>Литейная</vt:lpstr>
      <vt:lpstr>Открытая</vt:lpstr>
      <vt:lpstr>Яркая</vt:lpstr>
      <vt:lpstr>Тема Office</vt:lpstr>
      <vt:lpstr>Бумажная</vt:lpstr>
      <vt:lpstr>Слайд 1</vt:lpstr>
      <vt:lpstr>    Тема уроку. В. Стефаник. Новаторство письменника. Експресіонізм у його творчості. Новела “Камінний хрест ”: психологічне розкриття теми еміграції. Історична основа твору. Сюжетно-композиційні особливості. </vt:lpstr>
      <vt:lpstr>Мета уроку:  -  допомогти учням осягнути новаторство     письменника, ідейно-художній зміст новели “Камінний хрест” ;  - розвивати навички спостереження над текстом, висловлення власної думки щодо прочитаного;  - виховувати здатність до співчуття, патріотизм.  </vt:lpstr>
      <vt:lpstr>Ознаки експресіонізму</vt:lpstr>
      <vt:lpstr>Діаспора – (з грецьк. – розсіювання) – розсіювання по різних країнах народів.   Міграція – переселення народів у межах однієї країни  Імміграція – в’їзд чужоземців до будь-якої країни на постійне проживання.   Еміграція – переселення з своєї батьківщини в іншу країну, зумовлене соціально-економічними, політичними або релігійними причинами. </vt:lpstr>
      <vt:lpstr>Слайд 6</vt:lpstr>
      <vt:lpstr>“Емігранти”  Коли почуєш, як в тиші нічній  Залізним шляхом стугонять вагони,  А в них гуде, шумить, пищить, мов рій,  Дитячий плач, жіночі скорбні стони,  Важке зітхання і гіркий проклін,  Тужливий спів, дівочії дисканти,  То не питай: сей поїзд — відки він?  Кого везе? Куди? Кому вздогін?  Се — емігранти. </vt:lpstr>
      <vt:lpstr>  Коли побачиш — на пероні десь  Людей, мов оселедців тих, набито,  Жінок, худих, блідих, аж серце рвесь,  Зів'ялих, мов побите градом жито,  Мужчин понурих і дітей дрібних,  І купою брудні, старії фанти,  Навалені під ними і при них,  На лицях слід терпінь, надій марних,  Се — емігранти.                             Іван Франко “Емігранти” з циклу                                                                                        “До Бразилії” </vt:lpstr>
      <vt:lpstr>Метод Сократа “Пласт” Я думаю… Тому що…  Наприклад… Отже…</vt:lpstr>
      <vt:lpstr>Домашнє завдання  Підібрати цитати до характеристики головного героя.  Віднайти ознаки експресіонізму у новелі «Камінний хрест»  Скласти 6 тестових завдань до змісту новели (учням високого рівня навченості).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2012-02-02T15:05:24Z</dcterms:created>
  <dcterms:modified xsi:type="dcterms:W3CDTF">2012-02-03T11:40:00Z</dcterms:modified>
</cp:coreProperties>
</file>