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61" r:id="rId15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39933"/>
    <a:srgbClr val="99FF33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8CF72-F64D-4672-96AF-49C199919DF3}" type="datetimeFigureOut">
              <a:rPr lang="uk-UA"/>
              <a:pPr>
                <a:defRPr/>
              </a:pPr>
              <a:t>29.11.2014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CF448-D25E-42C9-9E88-217567DF159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448AF-B2B6-473C-B755-97E95A8B86FC}" type="datetimeFigureOut">
              <a:rPr lang="uk-UA"/>
              <a:pPr>
                <a:defRPr/>
              </a:pPr>
              <a:t>29.11.2014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B607C-C600-4ECC-9E14-5579D09897D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9C4EA-256D-4606-A0AE-083433C49E38}" type="datetimeFigureOut">
              <a:rPr lang="uk-UA"/>
              <a:pPr>
                <a:defRPr/>
              </a:pPr>
              <a:t>29.11.2014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3A349-A4CD-4452-BE7D-875907D22E4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642B-381B-4406-9B98-C6224087F86A}" type="datetimeFigureOut">
              <a:rPr lang="uk-UA"/>
              <a:pPr>
                <a:defRPr/>
              </a:pPr>
              <a:t>29.11.2014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30FB2-33F6-477D-B5C0-DA6BD813B10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3A8C3-A99F-40BB-9273-DB83B1D49996}" type="datetimeFigureOut">
              <a:rPr lang="uk-UA"/>
              <a:pPr>
                <a:defRPr/>
              </a:pPr>
              <a:t>29.11.2014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789CE-4CEF-499B-8DC5-D6B42E574C3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9A8C5-4E74-42F8-BF2E-A22F5E3623DC}" type="datetimeFigureOut">
              <a:rPr lang="uk-UA"/>
              <a:pPr>
                <a:defRPr/>
              </a:pPr>
              <a:t>29.11.2014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04407-BAE3-4E20-85DA-03757E20DB5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67C3-B9D3-4200-B9B8-72FC5839E231}" type="datetimeFigureOut">
              <a:rPr lang="uk-UA"/>
              <a:pPr>
                <a:defRPr/>
              </a:pPr>
              <a:t>29.11.2014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EC3FD-3CB5-4F5A-9F27-171694F58FA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81171-6DB0-4647-81DE-492D48E8BF8D}" type="datetimeFigureOut">
              <a:rPr lang="uk-UA"/>
              <a:pPr>
                <a:defRPr/>
              </a:pPr>
              <a:t>29.11.2014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06482-7349-46B6-BBBB-57F206872C2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E27FB-4C3D-4BD6-81F1-FE3DC06566F3}" type="datetimeFigureOut">
              <a:rPr lang="uk-UA"/>
              <a:pPr>
                <a:defRPr/>
              </a:pPr>
              <a:t>29.11.2014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805EB-1DD3-4ADD-9E5A-80D5B677DF7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7FE7E-C3E7-415D-B7E3-17034BA1D611}" type="datetimeFigureOut">
              <a:rPr lang="uk-UA"/>
              <a:pPr>
                <a:defRPr/>
              </a:pPr>
              <a:t>29.11.2014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7763-6881-492B-8544-CFECE7D59CC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6943C-B989-4D98-B869-E4CDC58C4515}" type="datetimeFigureOut">
              <a:rPr lang="uk-UA"/>
              <a:pPr>
                <a:defRPr/>
              </a:pPr>
              <a:t>29.11.2014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7276E-C61B-419F-885C-811EE7AE996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14BDFC-671A-4E71-8AF4-9576ED90D0B1}" type="datetimeFigureOut">
              <a:rPr lang="uk-UA"/>
              <a:pPr>
                <a:defRPr/>
              </a:pPr>
              <a:t>29.11.2014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B155F-820F-4144-802E-C721460902B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k.wikipedia.org/wiki/%D0%A4%D0%B0%D0%B9%D0%BB:GuentherZ_2010-07-03_0028_Wien08_Skodagasse9_Gedenktafel_P._Kulisch_I.Puluj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67dd6e70cbb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3" cstate="print"/>
          <a:srcRect l="6325" t="1900" r="2337" b="4979"/>
          <a:stretch>
            <a:fillRect/>
          </a:stretch>
        </p:blipFill>
        <p:spPr>
          <a:xfrm>
            <a:off x="0" y="0"/>
            <a:ext cx="3312368" cy="4508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87675" y="0"/>
            <a:ext cx="58324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Благословенна най буде година, </a:t>
            </a:r>
          </a:p>
          <a:p>
            <a:pPr algn="ctr"/>
            <a:r>
              <a:rPr lang="uk-UA" sz="3600" b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І тая хата, і село,</a:t>
            </a:r>
          </a:p>
          <a:p>
            <a:pPr algn="ctr"/>
            <a:r>
              <a:rPr lang="uk-UA" sz="3600" b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Що Україні принесло</a:t>
            </a:r>
          </a:p>
          <a:p>
            <a:pPr algn="ctr"/>
            <a:r>
              <a:rPr lang="uk-UA" sz="3600" b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З великих найбільшого сина…</a:t>
            </a:r>
          </a:p>
          <a:p>
            <a:pPr algn="r"/>
            <a:r>
              <a:rPr lang="uk-UA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Б. Лепкий</a:t>
            </a:r>
          </a:p>
          <a:p>
            <a:pPr algn="r"/>
            <a:r>
              <a:rPr lang="uk-UA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“ Краківські вісті ” 10 березня 1940р. )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339975" y="4365625"/>
            <a:ext cx="4535488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339975" y="4365625"/>
            <a:ext cx="3600450" cy="1079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339975" y="4365625"/>
            <a:ext cx="2663825" cy="1943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319" name="TextBox 18"/>
          <p:cNvSpPr txBox="1">
            <a:spLocks noChangeArrowheads="1"/>
          </p:cNvSpPr>
          <p:nvPr/>
        </p:nvSpPr>
        <p:spPr bwMode="auto">
          <a:xfrm rot="-2524872">
            <a:off x="4610100" y="5191125"/>
            <a:ext cx="3455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solidFill>
                  <a:schemeClr val="bg1"/>
                </a:solidFill>
                <a:latin typeface="Comic Sans MS" pitchFamily="66" charset="0"/>
              </a:rPr>
              <a:t>ГУСЯТИНЩИНА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322954">
            <a:off x="3576638" y="4211638"/>
            <a:ext cx="2879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chemeClr val="bg1"/>
                </a:solidFill>
                <a:latin typeface="Comic Sans MS" pitchFamily="66" charset="0"/>
              </a:rPr>
              <a:t>історичний зв'язок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931685">
            <a:off x="3784600" y="4791075"/>
            <a:ext cx="2695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chemeClr val="bg1"/>
                </a:solidFill>
                <a:latin typeface="Comic Sans MS" pitchFamily="66" charset="0"/>
              </a:rPr>
              <a:t>мистецькі джерела </a:t>
            </a:r>
            <a:r>
              <a:rPr lang="uk-UA">
                <a:latin typeface="Calibri" pitchFamily="34" charset="0"/>
              </a:rPr>
              <a:t>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2192068">
            <a:off x="2759075" y="5308600"/>
            <a:ext cx="3025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chemeClr val="bg1"/>
                </a:solidFill>
                <a:latin typeface="Comic Sans MS" pitchFamily="66" charset="0"/>
              </a:rPr>
              <a:t>гене</a:t>
            </a:r>
            <a:r>
              <a:rPr lang="uk-UA" sz="2000" b="1">
                <a:solidFill>
                  <a:schemeClr val="bg1"/>
                </a:solidFill>
              </a:rPr>
              <a:t>о</a:t>
            </a:r>
            <a:r>
              <a:rPr lang="uk-UA" sz="2000" b="1">
                <a:solidFill>
                  <a:schemeClr val="bg1"/>
                </a:solidFill>
                <a:latin typeface="Comic Sans MS" pitchFamily="66" charset="0"/>
              </a:rPr>
              <a:t>логічні корені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5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79388" y="260350"/>
            <a:ext cx="87137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latin typeface="Monotype Corsiva" pitchFamily="66" charset="0"/>
              </a:rPr>
              <a:t>Цікавим є той факт, що найактивніше (а це 5 пам'ятників із 10) були встановлені у 90-ті роки</a:t>
            </a:r>
          </a:p>
        </p:txBody>
      </p:sp>
      <p:pic>
        <p:nvPicPr>
          <p:cNvPr id="22533" name="Рисунок 4" descr="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187166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6" descr="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341438"/>
            <a:ext cx="1871663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7" descr="0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1339850"/>
            <a:ext cx="183673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8" descr="0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3860800"/>
            <a:ext cx="2016125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9" descr="03 Пам’ятник поету, письменнику, художнику Шевченку Тарасу Г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1638" y="4005263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1763713" y="1773238"/>
            <a:ext cx="1584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Monotype Corsiva" pitchFamily="66" charset="0"/>
              </a:rPr>
              <a:t>1990 р.</a:t>
            </a:r>
          </a:p>
          <a:p>
            <a:pPr algn="ctr"/>
            <a:r>
              <a:rPr lang="uk-UA" b="1">
                <a:latin typeface="Monotype Corsiva" pitchFamily="66" charset="0"/>
              </a:rPr>
              <a:t>Робота самодіяльних майстрів</a:t>
            </a:r>
          </a:p>
        </p:txBody>
      </p:sp>
      <p:sp>
        <p:nvSpPr>
          <p:cNvPr id="22539" name="TextBox 12"/>
          <p:cNvSpPr txBox="1">
            <a:spLocks noChangeArrowheads="1"/>
          </p:cNvSpPr>
          <p:nvPr/>
        </p:nvSpPr>
        <p:spPr bwMode="auto">
          <a:xfrm>
            <a:off x="4716463" y="1628775"/>
            <a:ext cx="1943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Monotype Corsiva" pitchFamily="66" charset="0"/>
              </a:rPr>
              <a:t>1992 р.</a:t>
            </a:r>
          </a:p>
          <a:p>
            <a:pPr algn="ctr"/>
            <a:r>
              <a:rPr lang="uk-UA" b="1">
                <a:latin typeface="Monotype Corsiva" pitchFamily="66" charset="0"/>
              </a:rPr>
              <a:t>Скульльптор І.Мулярчук</a:t>
            </a:r>
          </a:p>
          <a:p>
            <a:pPr algn="ctr"/>
            <a:r>
              <a:rPr lang="uk-UA" b="1">
                <a:latin typeface="Monotype Corsiva" pitchFamily="66" charset="0"/>
              </a:rPr>
              <a:t>(м. Тернопіль)</a:t>
            </a:r>
          </a:p>
        </p:txBody>
      </p:sp>
      <p:sp>
        <p:nvSpPr>
          <p:cNvPr id="22540" name="TextBox 13"/>
          <p:cNvSpPr txBox="1">
            <a:spLocks noChangeArrowheads="1"/>
          </p:cNvSpPr>
          <p:nvPr/>
        </p:nvSpPr>
        <p:spPr bwMode="auto">
          <a:xfrm>
            <a:off x="7056438" y="3860800"/>
            <a:ext cx="20875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Monotype Corsiva" pitchFamily="66" charset="0"/>
              </a:rPr>
              <a:t>1992 р. Скульптор Б.Рудий (м.Тернопіль)</a:t>
            </a:r>
          </a:p>
        </p:txBody>
      </p:sp>
      <p:sp>
        <p:nvSpPr>
          <p:cNvPr id="22541" name="TextBox 14"/>
          <p:cNvSpPr txBox="1">
            <a:spLocks noChangeArrowheads="1"/>
          </p:cNvSpPr>
          <p:nvPr/>
        </p:nvSpPr>
        <p:spPr bwMode="auto">
          <a:xfrm>
            <a:off x="0" y="3357563"/>
            <a:ext cx="1763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solidFill>
                  <a:schemeClr val="bg1"/>
                </a:solidFill>
                <a:latin typeface="Calibri" pitchFamily="34" charset="0"/>
              </a:rPr>
              <a:t>м.Копичинці</a:t>
            </a:r>
          </a:p>
        </p:txBody>
      </p:sp>
      <p:sp>
        <p:nvSpPr>
          <p:cNvPr id="22542" name="TextBox 15"/>
          <p:cNvSpPr txBox="1">
            <a:spLocks noChangeArrowheads="1"/>
          </p:cNvSpPr>
          <p:nvPr/>
        </p:nvSpPr>
        <p:spPr bwMode="auto">
          <a:xfrm>
            <a:off x="3492500" y="3500438"/>
            <a:ext cx="1366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solidFill>
                  <a:schemeClr val="bg1"/>
                </a:solidFill>
                <a:latin typeface="Calibri" pitchFamily="34" charset="0"/>
              </a:rPr>
              <a:t>с. Яблунів</a:t>
            </a:r>
          </a:p>
        </p:txBody>
      </p:sp>
      <p:sp>
        <p:nvSpPr>
          <p:cNvPr id="22543" name="TextBox 16"/>
          <p:cNvSpPr txBox="1">
            <a:spLocks noChangeArrowheads="1"/>
          </p:cNvSpPr>
          <p:nvPr/>
        </p:nvSpPr>
        <p:spPr bwMode="auto">
          <a:xfrm>
            <a:off x="6732588" y="3429000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solidFill>
                  <a:schemeClr val="bg1"/>
                </a:solidFill>
                <a:latin typeface="Calibri" pitchFamily="34" charset="0"/>
              </a:rPr>
              <a:t>с.Глібів</a:t>
            </a:r>
          </a:p>
        </p:txBody>
      </p:sp>
      <p:sp>
        <p:nvSpPr>
          <p:cNvPr id="22544" name="TextBox 17"/>
          <p:cNvSpPr txBox="1">
            <a:spLocks noChangeArrowheads="1"/>
          </p:cNvSpPr>
          <p:nvPr/>
        </p:nvSpPr>
        <p:spPr bwMode="auto">
          <a:xfrm>
            <a:off x="971550" y="5942013"/>
            <a:ext cx="25558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Monotype Corsiva" pitchFamily="66" charset="0"/>
              </a:rPr>
              <a:t>1992р. Робота самодіяльних майстрів</a:t>
            </a:r>
          </a:p>
        </p:txBody>
      </p:sp>
      <p:sp>
        <p:nvSpPr>
          <p:cNvPr id="22545" name="TextBox 18"/>
          <p:cNvSpPr txBox="1">
            <a:spLocks noChangeArrowheads="1"/>
          </p:cNvSpPr>
          <p:nvPr/>
        </p:nvSpPr>
        <p:spPr bwMode="auto">
          <a:xfrm>
            <a:off x="4572000" y="5805488"/>
            <a:ext cx="2087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solidFill>
                  <a:schemeClr val="bg1"/>
                </a:solidFill>
                <a:latin typeface="Calibri" pitchFamily="34" charset="0"/>
              </a:rPr>
              <a:t>смт.Гусятин</a:t>
            </a:r>
          </a:p>
        </p:txBody>
      </p:sp>
      <p:sp>
        <p:nvSpPr>
          <p:cNvPr id="22546" name="TextBox 19"/>
          <p:cNvSpPr txBox="1">
            <a:spLocks noChangeArrowheads="1"/>
          </p:cNvSpPr>
          <p:nvPr/>
        </p:nvSpPr>
        <p:spPr bwMode="auto">
          <a:xfrm>
            <a:off x="4211638" y="6211888"/>
            <a:ext cx="280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Monotype Corsiva" pitchFamily="66" charset="0"/>
              </a:rPr>
              <a:t>1993р. Скульптор М.Обезюк (м.Київ)</a:t>
            </a:r>
          </a:p>
        </p:txBody>
      </p:sp>
      <p:sp>
        <p:nvSpPr>
          <p:cNvPr id="22531" name="TextBox 21"/>
          <p:cNvSpPr txBox="1">
            <a:spLocks noChangeArrowheads="1"/>
          </p:cNvSpPr>
          <p:nvPr/>
        </p:nvSpPr>
        <p:spPr bwMode="auto">
          <a:xfrm>
            <a:off x="5940425" y="5876925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5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0" y="0"/>
            <a:ext cx="8367713" cy="6858000"/>
            <a:chOff x="251520" y="0"/>
            <a:chExt cx="8367520" cy="6858000"/>
          </a:xfrm>
        </p:grpSpPr>
        <p:pic>
          <p:nvPicPr>
            <p:cNvPr id="23555" name="Рисунок 3" descr="05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520" y="908720"/>
              <a:ext cx="2625756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6" name="Рисунок 4" descr="P1040135.JPG"/>
            <p:cNvPicPr>
              <a:picLocks noChangeAspect="1"/>
            </p:cNvPicPr>
            <p:nvPr/>
          </p:nvPicPr>
          <p:blipFill>
            <a:blip r:embed="rId3" cstate="print"/>
            <a:srcRect l="16206" r="30058"/>
            <a:stretch>
              <a:fillRect/>
            </a:stretch>
          </p:blipFill>
          <p:spPr bwMode="auto">
            <a:xfrm>
              <a:off x="3059832" y="2669607"/>
              <a:ext cx="3000910" cy="418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7" name="Рисунок 5" descr="03.JPG"/>
            <p:cNvPicPr>
              <a:picLocks noChangeAspect="1"/>
            </p:cNvPicPr>
            <p:nvPr/>
          </p:nvPicPr>
          <p:blipFill>
            <a:blip r:embed="rId4"/>
            <a:srcRect r="5002" b="11293"/>
            <a:stretch>
              <a:fillRect/>
            </a:stretch>
          </p:blipFill>
          <p:spPr bwMode="auto">
            <a:xfrm rot="-5400000">
              <a:off x="5588620" y="1404268"/>
              <a:ext cx="3597976" cy="2462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8" name="TextBox 6"/>
            <p:cNvSpPr txBox="1">
              <a:spLocks noChangeArrowheads="1"/>
            </p:cNvSpPr>
            <p:nvPr/>
          </p:nvSpPr>
          <p:spPr bwMode="auto">
            <a:xfrm>
              <a:off x="467415" y="0"/>
              <a:ext cx="7776984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3600" b="1">
                  <a:latin typeface="Monotype Corsiva" pitchFamily="66" charset="0"/>
                </a:rPr>
                <a:t>Роботи самодіяльних майстрів</a:t>
              </a:r>
            </a:p>
          </p:txBody>
        </p:sp>
        <p:sp>
          <p:nvSpPr>
            <p:cNvPr id="23559" name="TextBox 7"/>
            <p:cNvSpPr txBox="1">
              <a:spLocks noChangeArrowheads="1"/>
            </p:cNvSpPr>
            <p:nvPr/>
          </p:nvSpPr>
          <p:spPr bwMode="auto">
            <a:xfrm>
              <a:off x="467415" y="4437063"/>
              <a:ext cx="2160538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2400" b="1">
                  <a:latin typeface="Monotype Corsiva" pitchFamily="66" charset="0"/>
                </a:rPr>
                <a:t>смт. Гримайлів</a:t>
              </a:r>
            </a:p>
            <a:p>
              <a:pPr algn="ctr"/>
              <a:r>
                <a:rPr lang="uk-UA" sz="2400" b="1">
                  <a:latin typeface="Monotype Corsiva" pitchFamily="66" charset="0"/>
                </a:rPr>
                <a:t>1956р.</a:t>
              </a:r>
            </a:p>
          </p:txBody>
        </p:sp>
        <p:sp>
          <p:nvSpPr>
            <p:cNvPr id="23560" name="TextBox 8"/>
            <p:cNvSpPr txBox="1">
              <a:spLocks noChangeArrowheads="1"/>
            </p:cNvSpPr>
            <p:nvPr/>
          </p:nvSpPr>
          <p:spPr bwMode="auto">
            <a:xfrm>
              <a:off x="3275638" y="1628775"/>
              <a:ext cx="2231974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2800" b="1">
                  <a:latin typeface="Monotype Corsiva" pitchFamily="66" charset="0"/>
                </a:rPr>
                <a:t>с. Лежанівка</a:t>
              </a:r>
            </a:p>
            <a:p>
              <a:pPr algn="ctr"/>
              <a:r>
                <a:rPr lang="uk-UA" sz="2800" b="1">
                  <a:latin typeface="Monotype Corsiva" pitchFamily="66" charset="0"/>
                </a:rPr>
                <a:t>1963р.</a:t>
              </a:r>
            </a:p>
          </p:txBody>
        </p:sp>
        <p:sp>
          <p:nvSpPr>
            <p:cNvPr id="23561" name="TextBox 9"/>
            <p:cNvSpPr txBox="1">
              <a:spLocks noChangeArrowheads="1"/>
            </p:cNvSpPr>
            <p:nvPr/>
          </p:nvSpPr>
          <p:spPr bwMode="auto">
            <a:xfrm>
              <a:off x="6444215" y="4508500"/>
              <a:ext cx="2016079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2800" b="1">
                  <a:latin typeface="Monotype Corsiva" pitchFamily="66" charset="0"/>
                </a:rPr>
                <a:t>м. Хоростків</a:t>
              </a:r>
            </a:p>
            <a:p>
              <a:pPr algn="ctr"/>
              <a:r>
                <a:rPr lang="uk-UA" sz="2800" b="1">
                  <a:latin typeface="Monotype Corsiva" pitchFamily="66" charset="0"/>
                </a:rPr>
                <a:t>1964р.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5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Рисунок 10" descr="29.11.10 06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9313" y="5184775"/>
            <a:ext cx="1908175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3"/>
          <p:cNvSpPr txBox="1">
            <a:spLocks noChangeArrowheads="1"/>
          </p:cNvSpPr>
          <p:nvPr/>
        </p:nvSpPr>
        <p:spPr bwMode="auto">
          <a:xfrm>
            <a:off x="503238" y="0"/>
            <a:ext cx="828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latin typeface="Monotype Corsiva" pitchFamily="66" charset="0"/>
              </a:rPr>
              <a:t>Музейна Шевченкіана Гусятинщини</a:t>
            </a:r>
          </a:p>
        </p:txBody>
      </p:sp>
      <p:sp>
        <p:nvSpPr>
          <p:cNvPr id="24582" name="TextBox 4"/>
          <p:cNvSpPr txBox="1">
            <a:spLocks noChangeArrowheads="1"/>
          </p:cNvSpPr>
          <p:nvPr/>
        </p:nvSpPr>
        <p:spPr bwMode="auto">
          <a:xfrm>
            <a:off x="179388" y="792163"/>
            <a:ext cx="8964612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omic Sans MS" pitchFamily="66" charset="0"/>
              </a:rPr>
              <a:t>У Гусятинському краєзнавчому музеї зібрана досить велика колекція експонатів (біля 40) пов'язаних з іменем Тараса Шевченка</a:t>
            </a:r>
          </a:p>
          <a:p>
            <a:pPr algn="ctr"/>
            <a:endParaRPr lang="uk-UA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 рідкісні поштові марки(1960-ті роки);</a:t>
            </a:r>
          </a:p>
          <a:p>
            <a:pPr>
              <a:buFont typeface="Wingdings" pitchFamily="2" charset="2"/>
              <a:buChar char="Ø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 портрети Тараса Шевченка вирізьблені на дереві;</a:t>
            </a:r>
          </a:p>
          <a:p>
            <a:pPr>
              <a:buFont typeface="Wingdings" pitchFamily="2" charset="2"/>
              <a:buChar char="Ø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 фотоальбоми;</a:t>
            </a:r>
          </a:p>
          <a:p>
            <a:pPr>
              <a:buFont typeface="Wingdings" pitchFamily="2" charset="2"/>
              <a:buChar char="Ø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 книги (видання 40-60-тих років);</a:t>
            </a:r>
          </a:p>
          <a:p>
            <a:pPr>
              <a:buFont typeface="Wingdings" pitchFamily="2" charset="2"/>
              <a:buChar char="Ø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 путівники.</a:t>
            </a:r>
          </a:p>
          <a:p>
            <a:pPr>
              <a:buFont typeface="Wingdings" pitchFamily="2" charset="2"/>
              <a:buChar char="Ø"/>
            </a:pPr>
            <a:endParaRPr lang="uk-UA" sz="1400">
              <a:latin typeface="Calibri" pitchFamily="34" charset="0"/>
            </a:endParaRPr>
          </a:p>
          <a:p>
            <a:pPr algn="ctr"/>
            <a:endParaRPr lang="uk-UA">
              <a:latin typeface="Calibri" pitchFamily="34" charset="0"/>
            </a:endParaRPr>
          </a:p>
        </p:txBody>
      </p:sp>
      <p:pic>
        <p:nvPicPr>
          <p:cNvPr id="24583" name="Рисунок 5" descr="шевченко виставка2 0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8238" y="1439863"/>
            <a:ext cx="165258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6" descr="шевченко виставка 00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6213" y="1439863"/>
            <a:ext cx="21717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ушники 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0794" y="3168344"/>
            <a:ext cx="2521122" cy="189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86" name="TextBox 8"/>
          <p:cNvSpPr txBox="1">
            <a:spLocks noChangeArrowheads="1"/>
          </p:cNvSpPr>
          <p:nvPr/>
        </p:nvSpPr>
        <p:spPr bwMode="auto">
          <a:xfrm>
            <a:off x="3238500" y="3240088"/>
            <a:ext cx="41052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Monotype Corsiva" pitchFamily="66" charset="0"/>
              </a:rPr>
              <a:t>Найдавніший експонат музейної колекції – вишитий рушник 1846р. Подарунок сім</a:t>
            </a:r>
            <a:r>
              <a:rPr lang="en-US">
                <a:latin typeface="Monotype Corsiva" pitchFamily="66" charset="0"/>
              </a:rPr>
              <a:t>’</a:t>
            </a:r>
            <a:r>
              <a:rPr lang="uk-UA">
                <a:latin typeface="Monotype Corsiva" pitchFamily="66" charset="0"/>
              </a:rPr>
              <a:t>ї Гладій з с. Перемилів (у радянські часи він прикрашав портрет Тараса Шевченка, який висів на стіні у старенькій хаті Гладіїв).</a:t>
            </a:r>
          </a:p>
        </p:txBody>
      </p:sp>
      <p:pic>
        <p:nvPicPr>
          <p:cNvPr id="24587" name="Рисунок 9" descr="29.11.10 00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5229225"/>
            <a:ext cx="20510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TextBox 12"/>
          <p:cNvSpPr txBox="1">
            <a:spLocks noChangeArrowheads="1"/>
          </p:cNvSpPr>
          <p:nvPr/>
        </p:nvSpPr>
        <p:spPr bwMode="auto">
          <a:xfrm>
            <a:off x="430213" y="5256213"/>
            <a:ext cx="47529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omic Sans MS" pitchFamily="66" charset="0"/>
              </a:rPr>
              <a:t>Директор Гусятинського краєзнавчого музею О.Гофман є активним учасником міжнародних конференцій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5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179388" y="188913"/>
            <a:ext cx="8424862" cy="4179887"/>
            <a:chOff x="179512" y="188640"/>
            <a:chExt cx="8424936" cy="4180320"/>
          </a:xfrm>
        </p:grpSpPr>
        <p:sp>
          <p:nvSpPr>
            <p:cNvPr id="25610" name="TextBox 3"/>
            <p:cNvSpPr txBox="1">
              <a:spLocks noChangeArrowheads="1"/>
            </p:cNvSpPr>
            <p:nvPr/>
          </p:nvSpPr>
          <p:spPr bwMode="auto">
            <a:xfrm>
              <a:off x="395536" y="188640"/>
              <a:ext cx="820891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4000" b="1">
                  <a:latin typeface="Monotype Corsiva" pitchFamily="66" charset="0"/>
                </a:rPr>
                <a:t>Нащадки Шевченкового роду</a:t>
              </a:r>
            </a:p>
          </p:txBody>
        </p:sp>
        <p:pic>
          <p:nvPicPr>
            <p:cNvPr id="25611" name="Рисунок 4" descr="Шкробот-лікарня 00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512" y="1052736"/>
              <a:ext cx="4389120" cy="33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3203575" y="908050"/>
            <a:ext cx="5616575" cy="5949950"/>
            <a:chOff x="3203848" y="908720"/>
            <a:chExt cx="5616624" cy="5949280"/>
          </a:xfrm>
        </p:grpSpPr>
        <p:sp>
          <p:nvSpPr>
            <p:cNvPr id="8" name="Горизонтальный свиток 7"/>
            <p:cNvSpPr/>
            <p:nvPr/>
          </p:nvSpPr>
          <p:spPr>
            <a:xfrm>
              <a:off x="3203848" y="3716692"/>
              <a:ext cx="4500602" cy="3141308"/>
            </a:xfrm>
            <a:prstGeom prst="horizontalScroll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grpSp>
          <p:nvGrpSpPr>
            <p:cNvPr id="25606" name="Группа 11"/>
            <p:cNvGrpSpPr>
              <a:grpSpLocks/>
            </p:cNvGrpSpPr>
            <p:nvPr/>
          </p:nvGrpSpPr>
          <p:grpSpPr bwMode="auto">
            <a:xfrm>
              <a:off x="3635896" y="908720"/>
              <a:ext cx="5184576" cy="5343693"/>
              <a:chOff x="3635896" y="908720"/>
              <a:chExt cx="5184576" cy="5343693"/>
            </a:xfrm>
          </p:grpSpPr>
          <p:sp>
            <p:nvSpPr>
              <p:cNvPr id="7" name="Горизонтальный свиток 6"/>
              <p:cNvSpPr/>
              <p:nvPr/>
            </p:nvSpPr>
            <p:spPr>
              <a:xfrm>
                <a:off x="4643724" y="908720"/>
                <a:ext cx="4176748" cy="3023847"/>
              </a:xfrm>
              <a:prstGeom prst="horizontalScroll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sp>
            <p:nvSpPr>
              <p:cNvPr id="25608" name="TextBox 5"/>
              <p:cNvSpPr txBox="1">
                <a:spLocks noChangeArrowheads="1"/>
              </p:cNvSpPr>
              <p:nvPr/>
            </p:nvSpPr>
            <p:spPr bwMode="auto">
              <a:xfrm>
                <a:off x="4932834" y="1485001"/>
                <a:ext cx="3887638" cy="201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uk-UA">
                    <a:latin typeface="Monotype Corsiva" pitchFamily="66" charset="0"/>
                  </a:rPr>
                  <a:t>На Тернопільщині живуть двоє нащадків з гілки Шевченкового роду – Лідія Деркач і Володимир Шкробот. Лідія Іванівна – цінований в державі юрист (нащадок Тарасового молодшого брата Йосипа по маминій лінії,. </a:t>
                </a:r>
              </a:p>
              <a:p>
                <a:pPr algn="ctr"/>
                <a:r>
                  <a:rPr lang="uk-UA">
                    <a:latin typeface="Monotype Corsiva" pitchFamily="66" charset="0"/>
                  </a:rPr>
                  <a:t>Її дівоче прізвище – Шевченко.</a:t>
                </a:r>
              </a:p>
            </p:txBody>
          </p:sp>
          <p:sp>
            <p:nvSpPr>
              <p:cNvPr id="25609" name="TextBox 8"/>
              <p:cNvSpPr txBox="1">
                <a:spLocks noChangeArrowheads="1"/>
              </p:cNvSpPr>
              <p:nvPr/>
            </p:nvSpPr>
            <p:spPr bwMode="auto">
              <a:xfrm>
                <a:off x="3635896" y="4221088"/>
                <a:ext cx="3888432" cy="2031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uk-UA">
                    <a:latin typeface="Monotype Corsiva" pitchFamily="66" charset="0"/>
                  </a:rPr>
                  <a:t>Володимир Васильович Шкробот – визнаний майстер лікарської справи (із трьох поколінь Шкроботів – сім медиків), походить (також по материній лінії) з роду Красицьких: Антон Красицький був чоловіком Катерини Шевченко, а за одно і швагром Тараса.</a:t>
                </a:r>
              </a:p>
            </p:txBody>
          </p:sp>
        </p:grp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4365625"/>
            <a:ext cx="33131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omic Sans MS" pitchFamily="66" charset="0"/>
              </a:rPr>
              <a:t>Василь Тимофійович Шкробот приїхав головлікарем в Гусятин у 1946 році. За 13 років керована ним лікарня виросла в одну з кращих у республіці. Про це свідчать документи.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5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_2019.jpg"/>
          <p:cNvPicPr>
            <a:picLocks noChangeAspect="1"/>
          </p:cNvPicPr>
          <p:nvPr/>
        </p:nvPicPr>
        <p:blipFill>
          <a:blip r:embed="rId2" cstate="print"/>
          <a:srcRect r="32706"/>
          <a:stretch>
            <a:fillRect/>
          </a:stretch>
        </p:blipFill>
        <p:spPr>
          <a:xfrm>
            <a:off x="6226842" y="3789040"/>
            <a:ext cx="2917158" cy="30689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DSCN08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905672"/>
            <a:ext cx="3264765" cy="29523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IMG_2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836712"/>
            <a:ext cx="3240360" cy="3048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P31004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0688"/>
            <a:ext cx="3059832" cy="30243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P3120495.JPG"/>
          <p:cNvPicPr>
            <a:picLocks noChangeAspect="1"/>
          </p:cNvPicPr>
          <p:nvPr/>
        </p:nvPicPr>
        <p:blipFill>
          <a:blip r:embed="rId6" cstate="print"/>
          <a:srcRect r="5008"/>
          <a:stretch>
            <a:fillRect/>
          </a:stretch>
        </p:blipFill>
        <p:spPr>
          <a:xfrm>
            <a:off x="5704062" y="786929"/>
            <a:ext cx="3384375" cy="33123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867568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 b="1" i="1">
                <a:latin typeface="Monotype Corsiva" pitchFamily="66" charset="0"/>
              </a:rPr>
              <a:t>Дорогою на Європейську</a:t>
            </a:r>
            <a:r>
              <a:rPr lang="uk-UA" sz="4400" b="1" i="1"/>
              <a:t> Говерлу щасливого життя</a:t>
            </a:r>
          </a:p>
        </p:txBody>
      </p:sp>
      <p:pic>
        <p:nvPicPr>
          <p:cNvPr id="8" name="Рисунок 7" descr="IMG_20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121696"/>
            <a:ext cx="2924381" cy="273630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 descr="DSCN0886.jpg"/>
          <p:cNvPicPr>
            <a:picLocks noChangeAspect="1"/>
          </p:cNvPicPr>
          <p:nvPr/>
        </p:nvPicPr>
        <p:blipFill>
          <a:blip r:embed="rId8" cstate="print"/>
          <a:srcRect t="16162" r="20008" b="19239"/>
          <a:stretch>
            <a:fillRect/>
          </a:stretch>
        </p:blipFill>
        <p:spPr>
          <a:xfrm>
            <a:off x="2411760" y="3429000"/>
            <a:ext cx="2555776" cy="229860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67dd6e70cbb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309608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2016224" cy="2468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 cstate="print"/>
          <a:srcRect l="5530" b="11089"/>
          <a:stretch>
            <a:fillRect/>
          </a:stretch>
        </p:blipFill>
        <p:spPr>
          <a:xfrm>
            <a:off x="2195736" y="-243408"/>
            <a:ext cx="1872208" cy="2819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kupchik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4005064"/>
            <a:ext cx="1876139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Makogon_D_Y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4353036"/>
            <a:ext cx="1872208" cy="2504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Денис Січинський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86923" y="1484784"/>
            <a:ext cx="2057077" cy="2582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317043178_4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4149081"/>
            <a:ext cx="1814976" cy="2708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71745_32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4048" y="0"/>
            <a:ext cx="1904927" cy="2420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92275" y="2133600"/>
            <a:ext cx="583247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400" b="1">
                <a:solidFill>
                  <a:schemeClr val="bg1"/>
                </a:solidFill>
                <a:latin typeface="Monotype Corsiva" pitchFamily="66" charset="0"/>
              </a:rPr>
              <a:t>Золота Шевченкіана Гусятинщини</a:t>
            </a:r>
          </a:p>
        </p:txBody>
      </p:sp>
      <p:sp>
        <p:nvSpPr>
          <p:cNvPr id="14346" name="TextBox 12"/>
          <p:cNvSpPr txBox="1">
            <a:spLocks noChangeArrowheads="1"/>
          </p:cNvSpPr>
          <p:nvPr/>
        </p:nvSpPr>
        <p:spPr bwMode="auto">
          <a:xfrm>
            <a:off x="2339975" y="2133600"/>
            <a:ext cx="172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chemeClr val="bg1"/>
                </a:solidFill>
                <a:latin typeface="Calibri" pitchFamily="34" charset="0"/>
              </a:rPr>
              <a:t>Д. Лукіянович</a:t>
            </a:r>
          </a:p>
        </p:txBody>
      </p:sp>
      <p:sp>
        <p:nvSpPr>
          <p:cNvPr id="14347" name="TextBox 13"/>
          <p:cNvSpPr txBox="1">
            <a:spLocks noChangeArrowheads="1"/>
          </p:cNvSpPr>
          <p:nvPr/>
        </p:nvSpPr>
        <p:spPr bwMode="auto">
          <a:xfrm>
            <a:off x="323850" y="3284538"/>
            <a:ext cx="1368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solidFill>
                  <a:schemeClr val="bg1"/>
                </a:solidFill>
                <a:latin typeface="Calibri" pitchFamily="34" charset="0"/>
              </a:rPr>
              <a:t>І. Пулюй</a:t>
            </a:r>
          </a:p>
        </p:txBody>
      </p:sp>
      <p:sp>
        <p:nvSpPr>
          <p:cNvPr id="14348" name="TextBox 14"/>
          <p:cNvSpPr txBox="1">
            <a:spLocks noChangeArrowheads="1"/>
          </p:cNvSpPr>
          <p:nvPr/>
        </p:nvSpPr>
        <p:spPr bwMode="auto">
          <a:xfrm>
            <a:off x="1403350" y="6021388"/>
            <a:ext cx="1223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chemeClr val="bg1"/>
                </a:solidFill>
                <a:latin typeface="Calibri" pitchFamily="34" charset="0"/>
              </a:rPr>
              <a:t>Б. Лепкий</a:t>
            </a:r>
          </a:p>
        </p:txBody>
      </p:sp>
      <p:sp>
        <p:nvSpPr>
          <p:cNvPr id="14349" name="TextBox 15"/>
          <p:cNvSpPr txBox="1">
            <a:spLocks noChangeArrowheads="1"/>
          </p:cNvSpPr>
          <p:nvPr/>
        </p:nvSpPr>
        <p:spPr bwMode="auto">
          <a:xfrm>
            <a:off x="5364163" y="2205038"/>
            <a:ext cx="1439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chemeClr val="bg1"/>
                </a:solidFill>
                <a:latin typeface="Calibri" pitchFamily="34" charset="0"/>
              </a:rPr>
              <a:t>І. Бандурка</a:t>
            </a:r>
          </a:p>
        </p:txBody>
      </p:sp>
      <p:sp>
        <p:nvSpPr>
          <p:cNvPr id="14350" name="TextBox 16"/>
          <p:cNvSpPr txBox="1">
            <a:spLocks noChangeArrowheads="1"/>
          </p:cNvSpPr>
          <p:nvPr/>
        </p:nvSpPr>
        <p:spPr bwMode="auto">
          <a:xfrm>
            <a:off x="7235825" y="3573463"/>
            <a:ext cx="1692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chemeClr val="bg1"/>
                </a:solidFill>
                <a:latin typeface="Calibri" pitchFamily="34" charset="0"/>
              </a:rPr>
              <a:t>Д. Січинський</a:t>
            </a:r>
          </a:p>
        </p:txBody>
      </p:sp>
      <p:sp>
        <p:nvSpPr>
          <p:cNvPr id="14351" name="TextBox 17"/>
          <p:cNvSpPr txBox="1">
            <a:spLocks noChangeArrowheads="1"/>
          </p:cNvSpPr>
          <p:nvPr/>
        </p:nvSpPr>
        <p:spPr bwMode="auto">
          <a:xfrm>
            <a:off x="4067175" y="6453188"/>
            <a:ext cx="1512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chemeClr val="bg1"/>
                </a:solidFill>
                <a:latin typeface="Calibri" pitchFamily="34" charset="0"/>
              </a:rPr>
              <a:t>Д. Макогон</a:t>
            </a:r>
          </a:p>
        </p:txBody>
      </p:sp>
      <p:sp>
        <p:nvSpPr>
          <p:cNvPr id="14352" name="TextBox 18"/>
          <p:cNvSpPr txBox="1">
            <a:spLocks noChangeArrowheads="1"/>
          </p:cNvSpPr>
          <p:nvPr/>
        </p:nvSpPr>
        <p:spPr bwMode="auto">
          <a:xfrm>
            <a:off x="6877050" y="6237288"/>
            <a:ext cx="226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chemeClr val="bg1"/>
                </a:solidFill>
                <a:latin typeface="Calibri" pitchFamily="34" charset="0"/>
              </a:rPr>
              <a:t>В. Бардачевський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Хата Лепк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26463"/>
            <a:ext cx="4211960" cy="313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kupchik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4482" y="21906"/>
            <a:ext cx="2002860" cy="26906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51050" y="0"/>
            <a:ext cx="7092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400">
                <a:latin typeface="Monotype Corsiva" pitchFamily="66" charset="0"/>
              </a:rPr>
              <a:t>Богдан Лепкий</a:t>
            </a:r>
          </a:p>
          <a:p>
            <a:r>
              <a:rPr lang="uk-UA" i="1">
                <a:latin typeface="Calibri" pitchFamily="34" charset="0"/>
              </a:rPr>
              <a:t>( 1872</a:t>
            </a:r>
            <a:r>
              <a:rPr lang="uk-UA" i="1"/>
              <a:t>-</a:t>
            </a:r>
            <a:r>
              <a:rPr lang="uk-UA" sz="1600" i="1"/>
              <a:t>1941</a:t>
            </a:r>
            <a:r>
              <a:rPr lang="uk-UA" i="1">
                <a:latin typeface="Calibri" pitchFamily="34" charset="0"/>
              </a:rPr>
              <a:t>, с. Крогулець, Гусятинський р-н, Тернопільська обл.)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24075" y="1125538"/>
            <a:ext cx="6696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Monotype Corsiva" pitchFamily="66" charset="0"/>
              </a:rPr>
              <a:t>Видатний діяч української культури, відомий поет-лірик, прозаїк-белетрист, автор емігрантського гімну</a:t>
            </a:r>
          </a:p>
        </p:txBody>
      </p:sp>
      <p:sp>
        <p:nvSpPr>
          <p:cNvPr id="15366" name="TextBox 12"/>
          <p:cNvSpPr txBox="1">
            <a:spLocks noChangeArrowheads="1"/>
          </p:cNvSpPr>
          <p:nvPr/>
        </p:nvSpPr>
        <p:spPr bwMode="auto">
          <a:xfrm>
            <a:off x="1476375" y="1989138"/>
            <a:ext cx="766762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Comic Sans MS" pitchFamily="66" charset="0"/>
              </a:rPr>
              <a:t>Один із найбільших на Західній Україні шевченкознавців</a:t>
            </a:r>
          </a:p>
          <a:p>
            <a:endParaRPr lang="uk-UA" sz="2000" b="1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1600">
                <a:latin typeface="Times New Roman" pitchFamily="18" charset="0"/>
                <a:cs typeface="Times New Roman" pitchFamily="18" charset="0"/>
              </a:rPr>
              <a:t>1902 р. – під псевдонімом Ярослав Марченко видав сценічний пролог  “На Тарасовій могилі ”;</a:t>
            </a:r>
          </a:p>
          <a:p>
            <a:pPr>
              <a:buFont typeface="Wingdings" pitchFamily="2" charset="2"/>
              <a:buChar char="Ø"/>
            </a:pPr>
            <a:r>
              <a:rPr lang="uk-UA" sz="1600">
                <a:latin typeface="Times New Roman" pitchFamily="18" charset="0"/>
                <a:cs typeface="Times New Roman" pitchFamily="18" charset="0"/>
              </a:rPr>
              <a:t> 1918 р. – видав брошуру про Кобзаря та його творчість;</a:t>
            </a:r>
          </a:p>
          <a:p>
            <a:pPr>
              <a:buFont typeface="Wingdings" pitchFamily="2" charset="2"/>
              <a:buChar char="Ø"/>
            </a:pPr>
            <a:r>
              <a:rPr lang="uk-UA" sz="1600">
                <a:latin typeface="Times New Roman" pitchFamily="18" charset="0"/>
                <a:cs typeface="Times New Roman" pitchFamily="18" charset="0"/>
              </a:rPr>
              <a:t> 1919-1920 рр. – підготував до друку зібрання творів Т. Шевченка у п'яти томах;</a:t>
            </a:r>
          </a:p>
          <a:p>
            <a:pPr>
              <a:buFont typeface="Wingdings" pitchFamily="2" charset="2"/>
              <a:buChar char="Ø"/>
            </a:pPr>
            <a:r>
              <a:rPr lang="uk-UA" sz="1600">
                <a:latin typeface="Times New Roman" pitchFamily="18" charset="0"/>
                <a:cs typeface="Times New Roman" pitchFamily="18" charset="0"/>
              </a:rPr>
              <a:t> перекладав вірші Тараса Шевченка польською мовою;</a:t>
            </a:r>
          </a:p>
          <a:p>
            <a:pPr>
              <a:buFont typeface="Wingdings" pitchFamily="2" charset="2"/>
              <a:buChar char="Ø"/>
            </a:pPr>
            <a:r>
              <a:rPr lang="uk-UA" sz="1600">
                <a:latin typeface="Times New Roman" pitchFamily="18" charset="0"/>
                <a:cs typeface="Times New Roman" pitchFamily="18" charset="0"/>
              </a:rPr>
              <a:t> намалював декілька варіантів портретів Тараса Шевченка (збереглися в краківському архіві).</a:t>
            </a:r>
          </a:p>
          <a:p>
            <a:endParaRPr lang="uk-UA" sz="2000">
              <a:latin typeface="Comic Sans MS" pitchFamily="66" charset="0"/>
            </a:endParaRPr>
          </a:p>
        </p:txBody>
      </p:sp>
      <p:sp>
        <p:nvSpPr>
          <p:cNvPr id="15367" name="TextBox 13"/>
          <p:cNvSpPr txBox="1">
            <a:spLocks noChangeArrowheads="1"/>
          </p:cNvSpPr>
          <p:nvPr/>
        </p:nvSpPr>
        <p:spPr bwMode="auto">
          <a:xfrm>
            <a:off x="179388" y="4005263"/>
            <a:ext cx="5329237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uk-UA" b="1">
              <a:latin typeface="Comic Sans MS" pitchFamily="66" charset="0"/>
            </a:endParaRPr>
          </a:p>
          <a:p>
            <a:pPr algn="ctr"/>
            <a:endParaRPr lang="uk-UA" b="1">
              <a:latin typeface="Comic Sans MS" pitchFamily="66" charset="0"/>
            </a:endParaRPr>
          </a:p>
          <a:p>
            <a:pPr algn="ctr"/>
            <a:r>
              <a:rPr lang="uk-UA" b="1">
                <a:latin typeface="Comic Sans MS" pitchFamily="66" charset="0"/>
              </a:rPr>
              <a:t>Два суттєвих штрихи</a:t>
            </a:r>
            <a:r>
              <a:rPr lang="uk-UA">
                <a:latin typeface="Calibri" pitchFamily="34" charset="0"/>
              </a:rPr>
              <a:t>:</a:t>
            </a:r>
          </a:p>
          <a:p>
            <a:pPr algn="ctr"/>
            <a:endParaRPr lang="uk-UA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000">
                <a:latin typeface="Calibri" pitchFamily="34" charset="0"/>
              </a:rPr>
              <a:t> </a:t>
            </a:r>
            <a:r>
              <a:rPr lang="uk-UA" sz="1600">
                <a:latin typeface="Times New Roman" pitchFamily="18" charset="0"/>
                <a:cs typeface="Times New Roman" pitchFamily="18" charset="0"/>
              </a:rPr>
              <a:t>у березні 1914 року серед почесних гостей на шевченківському вечорі у Кракові були В. І. Ленін і         Б. С. Лепкий;</a:t>
            </a:r>
          </a:p>
          <a:p>
            <a:pPr>
              <a:buFont typeface="Wingdings" pitchFamily="2" charset="2"/>
              <a:buChar char="Ø"/>
            </a:pPr>
            <a:r>
              <a:rPr lang="uk-UA" sz="1600">
                <a:latin typeface="Times New Roman" pitchFamily="18" charset="0"/>
                <a:cs typeface="Times New Roman" pitchFamily="18" charset="0"/>
              </a:rPr>
              <a:t> 7 липня 1917 року Богдан Лепкий виступив на концерті у Відні на честь Тараса Шевченка. Тоді ця промова вийшла окремою брошурою під назвою “ Прийди до нас ”.</a:t>
            </a:r>
            <a:endParaRPr lang="uk-UA" sz="2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5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нис Січинсь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87824" cy="38621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87675" y="260350"/>
            <a:ext cx="59769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400">
                <a:latin typeface="Monotype Corsiva" pitchFamily="66" charset="0"/>
              </a:rPr>
              <a:t>Денис Січинський</a:t>
            </a:r>
          </a:p>
          <a:p>
            <a:pPr algn="ctr"/>
            <a:r>
              <a:rPr lang="uk-UA" i="1">
                <a:latin typeface="Calibri" pitchFamily="34" charset="0"/>
                <a:cs typeface="Times New Roman" pitchFamily="18" charset="0"/>
              </a:rPr>
              <a:t>( </a:t>
            </a:r>
            <a:r>
              <a:rPr lang="uk-UA" i="1">
                <a:latin typeface="Cambria" pitchFamily="18" charset="0"/>
                <a:cs typeface="Times New Roman" pitchFamily="18" charset="0"/>
              </a:rPr>
              <a:t>1865-1909 </a:t>
            </a:r>
            <a:r>
              <a:rPr lang="uk-UA" i="1">
                <a:latin typeface="Calibri" pitchFamily="34" charset="0"/>
                <a:cs typeface="Times New Roman" pitchFamily="18" charset="0"/>
              </a:rPr>
              <a:t>, с. Клювинці, Гусятинський р-н,  </a:t>
            </a:r>
          </a:p>
          <a:p>
            <a:pPr algn="ctr"/>
            <a:r>
              <a:rPr lang="uk-UA" i="1">
                <a:latin typeface="Calibri" pitchFamily="34" charset="0"/>
                <a:cs typeface="Times New Roman" pitchFamily="18" charset="0"/>
              </a:rPr>
              <a:t>Тернопілька обл.)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2987675" y="1628775"/>
            <a:ext cx="59055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Monotype Corsiva" pitchFamily="66" charset="0"/>
              </a:rPr>
              <a:t>Український композитор, хоровий диригент, перший професор музики у Галичині, музично-громадський діяч, педагог. Автор музики до пісні “ Мир вам, браття, всі приносим ” на вірші о. І. Гулашевича, який у 1848 році Головна Руська Рада прийняла за гімн галичан-русинів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979613" y="3644900"/>
            <a:ext cx="691356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>
                <a:latin typeface="Calibri" pitchFamily="34" charset="0"/>
              </a:rPr>
              <a:t> Ж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анр сольової пісні займає найважливіше місце у творчості Січинського. Початком у цьому жанрі було звернення до історичної тематики. Ще у 1888 році виникла пісня “ У гаю, гаю ” на текст з “Гайдамаків” Тараса Шевченка.</a:t>
            </a:r>
          </a:p>
          <a:p>
            <a:pPr>
              <a:buFont typeface="Wingdings" pitchFamily="2" charset="2"/>
              <a:buChar char="Ø"/>
            </a:pPr>
            <a:endParaRPr lang="uk-UA">
              <a:latin typeface="Calibri" pitchFamily="34" charset="0"/>
            </a:endParaRP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0" y="4941888"/>
            <a:ext cx="89646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>
                <a:latin typeface="Calibri" pitchFamily="34" charset="0"/>
              </a:rPr>
              <a:t> Н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айбільш цінним є внесок Січинського у вокальний жанр. Почавши від хорових обробок народних пісень, композитор поступово переходить до написання цілої низки хорових мініатюр на тексти Т. Г. Шевченка ( найоригінальніша кантата “ Лічу в неволі ” (1902р.)).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AD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AD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5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1745_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987823" cy="359695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43213" y="0"/>
            <a:ext cx="6049962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6600">
                <a:latin typeface="Monotype Corsiva" pitchFamily="66" charset="0"/>
              </a:rPr>
              <a:t>Іван Бандурка</a:t>
            </a:r>
          </a:p>
          <a:p>
            <a:pPr algn="ctr"/>
            <a:r>
              <a:rPr lang="uk-UA" i="1">
                <a:latin typeface="Calibri" pitchFamily="34" charset="0"/>
              </a:rPr>
              <a:t> 1954, с. Яблунів, Гусятинський р-н, Тернопільська обл.</a:t>
            </a:r>
          </a:p>
          <a:p>
            <a:endParaRPr lang="uk-UA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3132138" y="1700213"/>
            <a:ext cx="57610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i="1">
                <a:latin typeface="Monotype Corsiva" pitchFamily="66" charset="0"/>
              </a:rPr>
              <a:t>Український публіцист, літератор, педагог, громадський діяч, член НСЖУ (1995р.)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2771775" y="2708275"/>
            <a:ext cx="63722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mic Sans MS" pitchFamily="66" charset="0"/>
                <a:cs typeface="Times New Roman" pitchFamily="18" charset="0"/>
              </a:rPr>
              <a:t>У публіцистичному нарисі “ Тарас Шевченко й козацтво ” досліджує факти з життя й боротьби нашого земляка Северина Наливайка у творчості Т. Г. Шевченка.</a:t>
            </a: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323850" y="3789363"/>
            <a:ext cx="72009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  Вперше Тарас Шевченко звертається до образу Северина Наливайка в поемі “ Тарасова ніч ” ( вперше опублікована у “ Кобзарі ” 1840 р.);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    Потім образ Наливайка зустрічаємо у:</a:t>
            </a:r>
          </a:p>
          <a:p>
            <a:pPr>
              <a:buFont typeface="Wingdings" pitchFamily="2" charset="2"/>
              <a:buChar char="Ш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 поемі “ Гайдамаки ” 1841р.;</a:t>
            </a:r>
          </a:p>
          <a:p>
            <a:pPr>
              <a:buFont typeface="Wingdings" pitchFamily="2" charset="2"/>
              <a:buChar char="Ø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 трагедії “ Никита Гайдай ”;</a:t>
            </a:r>
          </a:p>
          <a:p>
            <a:pPr>
              <a:buFont typeface="Wingdings" pitchFamily="2" charset="2"/>
              <a:buChar char="Ø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 драмі “ Назар Стодоля ”;</a:t>
            </a:r>
          </a:p>
          <a:p>
            <a:pPr>
              <a:buFont typeface="Wingdings" pitchFamily="2" charset="2"/>
              <a:buChar char="Ø"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 поезії “ У неділеньку, у святую ” (де Кобзар </a:t>
            </a:r>
          </a:p>
          <a:p>
            <a:pPr>
              <a:buFont typeface="Wingdings" pitchFamily="2" charset="2"/>
              <a:buNone/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змалював картину обрання Наливайка гетьманом)</a:t>
            </a:r>
          </a:p>
          <a:p>
            <a:pPr>
              <a:buFont typeface="Wingdings" pitchFamily="2" charset="2"/>
              <a:buChar char="Ø"/>
            </a:pPr>
            <a:endParaRPr lang="uk-UA">
              <a:latin typeface="Calibri" pitchFamily="34" charset="0"/>
            </a:endParaRPr>
          </a:p>
        </p:txBody>
      </p:sp>
      <p:pic>
        <p:nvPicPr>
          <p:cNvPr id="17415" name="Picture 7" descr="pamnalivayk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400550"/>
            <a:ext cx="345598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5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8313" y="0"/>
            <a:ext cx="820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latin typeface="Monotype Corsiva" pitchFamily="66" charset="0"/>
              </a:rPr>
              <a:t>Свої рядки в Шевченкіану Гусятинщини вписали: </a:t>
            </a: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rcRect l="4447" b="11060"/>
          <a:stretch>
            <a:fillRect/>
          </a:stretch>
        </p:blipFill>
        <p:spPr>
          <a:xfrm>
            <a:off x="-38223" y="861667"/>
            <a:ext cx="1898406" cy="244822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443" name="TextBox 7"/>
          <p:cNvSpPr txBox="1">
            <a:spLocks noChangeArrowheads="1"/>
          </p:cNvSpPr>
          <p:nvPr/>
        </p:nvSpPr>
        <p:spPr bwMode="auto">
          <a:xfrm>
            <a:off x="1619250" y="862013"/>
            <a:ext cx="75247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i="1">
                <a:latin typeface="Calibri" pitchFamily="34" charset="0"/>
              </a:rPr>
              <a:t>Денис Лукіянович </a:t>
            </a:r>
            <a:r>
              <a:rPr lang="uk-UA" sz="2300" i="1">
                <a:latin typeface="Arial Unicode MS" pitchFamily="34" charset="-128"/>
              </a:rPr>
              <a:t>(1873-1965, с.Городниця,</a:t>
            </a:r>
            <a:r>
              <a:rPr lang="uk-UA" sz="2300" i="1"/>
              <a:t> </a:t>
            </a:r>
            <a:r>
              <a:rPr lang="uk-UA" sz="2300" i="1">
                <a:latin typeface="Arial Unicode MS" pitchFamily="34" charset="-128"/>
              </a:rPr>
              <a:t>Гусятинський р-н,Тернопільська обл.) -  український письменник, літературознавець, педагог. Автор літературно-критичних праць про життя і творчість Тараса Шевченка</a:t>
            </a:r>
          </a:p>
          <a:p>
            <a:pPr algn="ctr"/>
            <a:endParaRPr lang="uk-UA" i="1">
              <a:latin typeface="Arial Unicode MS" pitchFamily="34" charset="-128"/>
            </a:endParaRPr>
          </a:p>
        </p:txBody>
      </p:sp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4211638" y="3429000"/>
            <a:ext cx="4727575" cy="3429000"/>
            <a:chOff x="3131840" y="2564904"/>
            <a:chExt cx="5735245" cy="4293096"/>
          </a:xfrm>
        </p:grpSpPr>
        <p:pic>
          <p:nvPicPr>
            <p:cNvPr id="18438" name="Рисунок 10" descr="0017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1840" y="3894460"/>
              <a:ext cx="2024276" cy="2963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39" name="Группа 13"/>
            <p:cNvGrpSpPr>
              <a:grpSpLocks/>
            </p:cNvGrpSpPr>
            <p:nvPr/>
          </p:nvGrpSpPr>
          <p:grpSpPr bwMode="auto">
            <a:xfrm>
              <a:off x="4572000" y="2564904"/>
              <a:ext cx="4295085" cy="4079377"/>
              <a:chOff x="4572000" y="2564904"/>
              <a:chExt cx="4295085" cy="4079377"/>
            </a:xfrm>
          </p:grpSpPr>
          <p:pic>
            <p:nvPicPr>
              <p:cNvPr id="18440" name="Рисунок 9" descr="0005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72000" y="2564904"/>
                <a:ext cx="1850355" cy="2708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1" name="Рисунок 8" descr="0003.jp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28184" y="2780928"/>
                <a:ext cx="2638901" cy="3863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8437" name="TextBox 11"/>
          <p:cNvSpPr txBox="1">
            <a:spLocks noChangeArrowheads="1"/>
          </p:cNvSpPr>
          <p:nvPr/>
        </p:nvSpPr>
        <p:spPr bwMode="auto">
          <a:xfrm>
            <a:off x="250825" y="3716338"/>
            <a:ext cx="29527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latin typeface="Monotype Corsiva" pitchFamily="66" charset="0"/>
              </a:rPr>
              <a:t>“ Просвітні листки ” накладом Товариства</a:t>
            </a:r>
          </a:p>
          <a:p>
            <a:pPr algn="ctr"/>
            <a:r>
              <a:rPr lang="uk-UA" sz="2400">
                <a:latin typeface="Monotype Corsiva" pitchFamily="66" charset="0"/>
              </a:rPr>
              <a:t> “ Просвіта ” з друкарні Наукового товариства імені Тараса Шевченка 1914р.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1974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1974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8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5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-23813" y="165100"/>
            <a:ext cx="9167813" cy="5313363"/>
            <a:chOff x="-24384" y="164592"/>
            <a:chExt cx="9168384" cy="5315712"/>
          </a:xfrm>
        </p:grpSpPr>
        <p:pic>
          <p:nvPicPr>
            <p:cNvPr id="1026" name="Picture 2" descr="200px-GuentherZ_2010-07-03_0028_Wien08_Skodagasse9_Gedenktafel_P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3780" t="11010" r="5501" b="6419"/>
            <a:stretch>
              <a:fillRect/>
            </a:stretch>
          </p:blipFill>
          <p:spPr bwMode="auto">
            <a:xfrm>
              <a:off x="6156176" y="1988840"/>
              <a:ext cx="2765107" cy="17281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19463" name="Группа 8"/>
            <p:cNvGrpSpPr>
              <a:grpSpLocks/>
            </p:cNvGrpSpPr>
            <p:nvPr/>
          </p:nvGrpSpPr>
          <p:grpSpPr bwMode="auto">
            <a:xfrm>
              <a:off x="-24384" y="164592"/>
              <a:ext cx="9168384" cy="3681984"/>
              <a:chOff x="-24384" y="164592"/>
              <a:chExt cx="9168384" cy="3681984"/>
            </a:xfrm>
          </p:grpSpPr>
          <p:pic>
            <p:nvPicPr>
              <p:cNvPr id="5" name="Рисунок 4" descr="1309608622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9511" y="188640"/>
                <a:ext cx="1954003" cy="2520280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19465" name="TextBox 6"/>
              <p:cNvSpPr txBox="1">
                <a:spLocks noChangeArrowheads="1"/>
              </p:cNvSpPr>
              <p:nvPr/>
            </p:nvSpPr>
            <p:spPr bwMode="auto">
              <a:xfrm>
                <a:off x="2195608" y="188640"/>
                <a:ext cx="6948392" cy="1799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uk-UA" sz="3200">
                    <a:latin typeface="Calibri" pitchFamily="34" charset="0"/>
                  </a:rPr>
                  <a:t>Іван Пулюй </a:t>
                </a:r>
                <a:r>
                  <a:rPr lang="uk-UA" sz="2000">
                    <a:latin typeface="Monotype Corsiva" pitchFamily="66" charset="0"/>
                  </a:rPr>
                  <a:t>(1845-1918, смт. Гримайлів, Гусятинський р-н, Тернопільська обл.) – український фізик та електронік, винахідник, організатор науки, громадський діяч, перекладач; відомий своїм внеском у просуванні української культури. Був дійсним членом Наукового товариства імені Тараса Григоровича Шевченка</a:t>
                </a:r>
              </a:p>
            </p:txBody>
          </p:sp>
        </p:grpSp>
      </p:grp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701675" y="3333750"/>
            <a:ext cx="8191500" cy="4078288"/>
            <a:chOff x="700405" y="3333686"/>
            <a:chExt cx="8192075" cy="4079749"/>
          </a:xfrm>
        </p:grpSpPr>
        <p:pic>
          <p:nvPicPr>
            <p:cNvPr id="4" name="Рисунок 3" descr="Makogon_D_Ya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9592" y="3356992"/>
              <a:ext cx="2016224" cy="2853215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9461" name="TextBox 7"/>
            <p:cNvSpPr txBox="1">
              <a:spLocks noChangeArrowheads="1"/>
            </p:cNvSpPr>
            <p:nvPr/>
          </p:nvSpPr>
          <p:spPr bwMode="auto">
            <a:xfrm>
              <a:off x="2987023" y="3788707"/>
              <a:ext cx="5905457" cy="1980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800" b="1">
                  <a:latin typeface="Calibri" pitchFamily="34" charset="0"/>
                </a:rPr>
                <a:t>Дмитро Макогон </a:t>
              </a:r>
              <a:r>
                <a:rPr lang="uk-UA" sz="2400">
                  <a:latin typeface="Monotype Corsiva" pitchFamily="66" charset="0"/>
                </a:rPr>
                <a:t>(1881-1961, м. Хоростків, Гусятинський р-н,  Тернопільська обл.) – український письменник, культурно-освітній діяч. Батько Ірини Вільде.</a:t>
              </a:r>
              <a:r>
                <a:rPr lang="en-US" sz="2400">
                  <a:latin typeface="Monotype Corsiva" pitchFamily="66" charset="0"/>
                </a:rPr>
                <a:t> </a:t>
              </a:r>
              <a:r>
                <a:rPr lang="uk-UA" sz="2400">
                  <a:latin typeface="Monotype Corsiva" pitchFamily="66" charset="0"/>
                </a:rPr>
                <a:t>Зберігач і популяризатор творчості Т. Г. Шевченка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5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0" y="254000"/>
            <a:ext cx="8905875" cy="6604000"/>
            <a:chOff x="-12192" y="237744"/>
            <a:chExt cx="8904672" cy="6603425"/>
          </a:xfrm>
        </p:grpSpPr>
        <p:grpSp>
          <p:nvGrpSpPr>
            <p:cNvPr id="20483" name="Группа 10"/>
            <p:cNvGrpSpPr>
              <a:grpSpLocks/>
            </p:cNvGrpSpPr>
            <p:nvPr/>
          </p:nvGrpSpPr>
          <p:grpSpPr bwMode="auto">
            <a:xfrm>
              <a:off x="-12192" y="237744"/>
              <a:ext cx="8904672" cy="4224160"/>
              <a:chOff x="-12192" y="237744"/>
              <a:chExt cx="8904672" cy="4224160"/>
            </a:xfrm>
          </p:grpSpPr>
          <p:pic>
            <p:nvPicPr>
              <p:cNvPr id="4" name="Рисунок 3" descr="1317043178_45.jpg"/>
              <p:cNvPicPr>
                <a:picLocks noChangeAspect="1"/>
              </p:cNvPicPr>
              <p:nvPr/>
            </p:nvPicPr>
            <p:blipFill>
              <a:blip r:embed="rId2" cstate="print"/>
              <a:srcRect l="10873"/>
              <a:stretch>
                <a:fillRect/>
              </a:stretch>
            </p:blipFill>
            <p:spPr>
              <a:xfrm>
                <a:off x="179512" y="260648"/>
                <a:ext cx="2088232" cy="2982103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20488" name="TextBox 4"/>
              <p:cNvSpPr txBox="1">
                <a:spLocks noChangeArrowheads="1"/>
              </p:cNvSpPr>
              <p:nvPr/>
            </p:nvSpPr>
            <p:spPr bwMode="auto">
              <a:xfrm>
                <a:off x="2484608" y="259968"/>
                <a:ext cx="5976130" cy="2404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uk-UA" sz="3200" b="1">
                    <a:latin typeface="Times New Roman" pitchFamily="18" charset="0"/>
                    <a:cs typeface="Times New Roman" pitchFamily="18" charset="0"/>
                  </a:rPr>
                  <a:t>Василь Бардачевський </a:t>
                </a:r>
                <a:r>
                  <a:rPr lang="uk-UA" sz="2400">
                    <a:latin typeface="Monotype Corsiva" pitchFamily="66" charset="0"/>
                  </a:rPr>
                  <a:t>(1950, </a:t>
                </a:r>
              </a:p>
              <a:p>
                <a:r>
                  <a:rPr lang="uk-UA" sz="2400">
                    <a:latin typeface="Monotype Corsiva" pitchFamily="66" charset="0"/>
                  </a:rPr>
                  <a:t>с. Товсте, Гусятинський р-н, Тернопільська обл.) – народний майстер України, член національної спілки майстрів народного мистецтва України з 1990 року.</a:t>
                </a:r>
              </a:p>
            </p:txBody>
          </p:sp>
          <p:grpSp>
            <p:nvGrpSpPr>
              <p:cNvPr id="20489" name="Группа 7"/>
              <p:cNvGrpSpPr>
                <a:grpSpLocks/>
              </p:cNvGrpSpPr>
              <p:nvPr/>
            </p:nvGrpSpPr>
            <p:grpSpPr bwMode="auto">
              <a:xfrm>
                <a:off x="2916350" y="2204486"/>
                <a:ext cx="5976130" cy="2160399"/>
                <a:chOff x="2916350" y="2708542"/>
                <a:chExt cx="5976130" cy="2160399"/>
              </a:xfrm>
            </p:grpSpPr>
            <p:sp>
              <p:nvSpPr>
                <p:cNvPr id="6" name="Горизонтальный свиток 5"/>
                <p:cNvSpPr/>
                <p:nvPr/>
              </p:nvSpPr>
              <p:spPr>
                <a:xfrm>
                  <a:off x="2916350" y="2708542"/>
                  <a:ext cx="5904703" cy="2160399"/>
                </a:xfrm>
                <a:prstGeom prst="horizontalScroll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k-UA"/>
                </a:p>
              </p:txBody>
            </p:sp>
            <p:sp>
              <p:nvSpPr>
                <p:cNvPr id="20491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3131706" y="3140651"/>
                  <a:ext cx="5760774" cy="1615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uk-UA" sz="2000">
                      <a:latin typeface="Monotype Corsiva" pitchFamily="66" charset="0"/>
                    </a:rPr>
                    <a:t>Справжніх умільців гончарного ремесла, на жаль, залишилося мало. На Тернопільщині досить відомі лише двоє – Іван Бойко з Гончарівки Монастириського р-ну та Василь Бардачевський.</a:t>
                  </a:r>
                </a:p>
              </p:txBody>
            </p:sp>
          </p:grpSp>
        </p:grpSp>
        <p:grpSp>
          <p:nvGrpSpPr>
            <p:cNvPr id="20484" name="Группа 11"/>
            <p:cNvGrpSpPr>
              <a:grpSpLocks/>
            </p:cNvGrpSpPr>
            <p:nvPr/>
          </p:nvGrpSpPr>
          <p:grpSpPr bwMode="auto">
            <a:xfrm>
              <a:off x="390144" y="4498848"/>
              <a:ext cx="8502336" cy="2342321"/>
              <a:chOff x="390144" y="4498848"/>
              <a:chExt cx="8502336" cy="2342321"/>
            </a:xfrm>
          </p:grpSpPr>
          <p:pic>
            <p:nvPicPr>
              <p:cNvPr id="9" name="Рисунок 8" descr="2007.JPG"/>
              <p:cNvPicPr>
                <a:picLocks noChangeAspect="1"/>
              </p:cNvPicPr>
              <p:nvPr/>
            </p:nvPicPr>
            <p:blipFill>
              <a:blip r:embed="rId3" cstate="print"/>
              <a:srcRect l="12247" t="3266" r="6923"/>
              <a:stretch>
                <a:fillRect/>
              </a:stretch>
            </p:blipFill>
            <p:spPr>
              <a:xfrm>
                <a:off x="395536" y="4504100"/>
                <a:ext cx="2381857" cy="213787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0486" name="TextBox 9"/>
              <p:cNvSpPr txBox="1">
                <a:spLocks noChangeArrowheads="1"/>
              </p:cNvSpPr>
              <p:nvPr/>
            </p:nvSpPr>
            <p:spPr bwMode="auto">
              <a:xfrm>
                <a:off x="2843870" y="4797192"/>
                <a:ext cx="6048610" cy="20439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uk-UA" sz="2000">
                    <a:latin typeface="Comic Sans MS" pitchFamily="66" charset="0"/>
                  </a:rPr>
                  <a:t>Тарілка декоративна керамічна з барельєфом погруддя Т.Г.Шевченка. Робота Є.А.Куцярського – вчителя Василя Бардачевського із с.Товсте  Гусятинського р-ну. 1981р.</a:t>
                </a:r>
              </a:p>
              <a:p>
                <a:pPr algn="ctr"/>
                <a:r>
                  <a:rPr lang="uk-UA" sz="1600" i="1">
                    <a:latin typeface="Cambria" pitchFamily="18" charset="0"/>
                  </a:rPr>
                  <a:t>Декоративно- вжитковий посуд Василя Бардачевського зберігається у Гусятинському, Тернопільському краєзнавчих музеях, музеї Т. Г. Шевченка у Палермо (Канада)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5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ертикальный свиток 9"/>
          <p:cNvSpPr/>
          <p:nvPr/>
        </p:nvSpPr>
        <p:spPr>
          <a:xfrm>
            <a:off x="4140200" y="3473450"/>
            <a:ext cx="5003800" cy="3384550"/>
          </a:xfrm>
          <a:prstGeom prst="vertic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21508" name="Рисунок 6" descr="IMG_545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4437063"/>
            <a:ext cx="23399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611188" y="360363"/>
            <a:ext cx="8064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latin typeface="Monotype Corsiva" pitchFamily="66" charset="0"/>
              </a:rPr>
              <a:t>І нині у вінку всенародної шани Великому Кобзареві є внесок гусятинців. На території району встановлено 10 пам'ятників та один пам'ятний знак</a:t>
            </a:r>
          </a:p>
        </p:txBody>
      </p:sp>
      <p:sp>
        <p:nvSpPr>
          <p:cNvPr id="21510" name="TextBox 4"/>
          <p:cNvSpPr txBox="1">
            <a:spLocks noChangeArrowheads="1"/>
          </p:cNvSpPr>
          <p:nvPr/>
        </p:nvSpPr>
        <p:spPr bwMode="auto">
          <a:xfrm>
            <a:off x="323850" y="1773238"/>
            <a:ext cx="8135938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latin typeface="Monotype Corsiva" pitchFamily="66" charset="0"/>
              </a:rPr>
              <a:t>Що цікаво? </a:t>
            </a:r>
            <a:r>
              <a:rPr lang="uk-UA" sz="2400">
                <a:latin typeface="Monotype Corsiva" pitchFamily="66" charset="0"/>
              </a:rPr>
              <a:t>Вперше на Гусятинщині було встановлено мармурову меморіальну дошку на кінотеатрі у м. Копичинці до </a:t>
            </a:r>
          </a:p>
          <a:p>
            <a:pPr algn="ctr"/>
            <a:r>
              <a:rPr lang="uk-UA" sz="2400">
                <a:latin typeface="Monotype Corsiva" pitchFamily="66" charset="0"/>
              </a:rPr>
              <a:t>100-річчя з дня народження Тараса Шевченка </a:t>
            </a:r>
          </a:p>
          <a:p>
            <a:pPr algn="ctr"/>
            <a:endParaRPr lang="uk-UA" sz="2400">
              <a:latin typeface="Monotype Corsiva" pitchFamily="66" charset="0"/>
            </a:endParaRPr>
          </a:p>
        </p:txBody>
      </p:sp>
      <p:pic>
        <p:nvPicPr>
          <p:cNvPr id="21511" name="Рисунок 5" descr="IMG_545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429000"/>
            <a:ext cx="219551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323850" y="5229225"/>
            <a:ext cx="2592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>
                <a:latin typeface="Calibri" pitchFamily="34" charset="0"/>
              </a:rPr>
              <a:t>08.03.1914р.</a:t>
            </a: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4716463" y="4076700"/>
            <a:ext cx="388778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omic Sans MS" pitchFamily="66" charset="0"/>
              </a:rPr>
              <a:t>А перший пам'ятник (погруддя Кобзаря) у 1951 році, спільною силою самодіяльних майстрів, було встановлено у с. Теклівка </a:t>
            </a:r>
          </a:p>
          <a:p>
            <a:pPr algn="ctr"/>
            <a:r>
              <a:rPr lang="uk-UA">
                <a:latin typeface="Comic Sans MS" pitchFamily="66" charset="0"/>
              </a:rPr>
              <a:t>(одному з найменших та найвіддаленіших сіл району)</a:t>
            </a:r>
          </a:p>
          <a:p>
            <a:pPr algn="ctr"/>
            <a:endParaRPr lang="uk-UA">
              <a:latin typeface="Comic Sans MS" pitchFamily="66" charset="0"/>
            </a:endParaRPr>
          </a:p>
          <a:p>
            <a:pPr algn="ctr"/>
            <a:r>
              <a:rPr lang="uk-UA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1118</Words>
  <Application>Microsoft Office PowerPoint</Application>
  <PresentationFormat>Экран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ХХХ</dc:creator>
  <cp:lastModifiedBy>User</cp:lastModifiedBy>
  <cp:revision>35</cp:revision>
  <dcterms:created xsi:type="dcterms:W3CDTF">2014-02-22T13:15:03Z</dcterms:created>
  <dcterms:modified xsi:type="dcterms:W3CDTF">2014-11-29T09:09:54Z</dcterms:modified>
</cp:coreProperties>
</file>