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56" r:id="rId4"/>
    <p:sldId id="273" r:id="rId5"/>
    <p:sldId id="257" r:id="rId6"/>
    <p:sldId id="274" r:id="rId7"/>
    <p:sldId id="258" r:id="rId8"/>
    <p:sldId id="275" r:id="rId9"/>
    <p:sldId id="276" r:id="rId10"/>
    <p:sldId id="259" r:id="rId11"/>
    <p:sldId id="277" r:id="rId12"/>
    <p:sldId id="280" r:id="rId13"/>
    <p:sldId id="262" r:id="rId14"/>
    <p:sldId id="278" r:id="rId15"/>
    <p:sldId id="282" r:id="rId16"/>
    <p:sldId id="261" r:id="rId17"/>
    <p:sldId id="279" r:id="rId18"/>
    <p:sldId id="263" r:id="rId19"/>
    <p:sldId id="281" r:id="rId20"/>
    <p:sldId id="260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24C8-2DF0-4DE8-BC56-798931FE72DF}" type="datetimeFigureOut">
              <a:rPr lang="uk-UA" smtClean="0"/>
              <a:pPr/>
              <a:t>29.11.2014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79D2-8DEC-40BE-BEFC-FA5D304A840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24C8-2DF0-4DE8-BC56-798931FE72DF}" type="datetimeFigureOut">
              <a:rPr lang="uk-UA" smtClean="0"/>
              <a:pPr/>
              <a:t>29.11.2014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79D2-8DEC-40BE-BEFC-FA5D304A840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24C8-2DF0-4DE8-BC56-798931FE72DF}" type="datetimeFigureOut">
              <a:rPr lang="uk-UA" smtClean="0"/>
              <a:pPr/>
              <a:t>29.11.2014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79D2-8DEC-40BE-BEFC-FA5D304A840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24C8-2DF0-4DE8-BC56-798931FE72DF}" type="datetimeFigureOut">
              <a:rPr lang="uk-UA" smtClean="0"/>
              <a:pPr/>
              <a:t>29.11.2014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79D2-8DEC-40BE-BEFC-FA5D304A840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24C8-2DF0-4DE8-BC56-798931FE72DF}" type="datetimeFigureOut">
              <a:rPr lang="uk-UA" smtClean="0"/>
              <a:pPr/>
              <a:t>29.11.2014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79D2-8DEC-40BE-BEFC-FA5D304A840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24C8-2DF0-4DE8-BC56-798931FE72DF}" type="datetimeFigureOut">
              <a:rPr lang="uk-UA" smtClean="0"/>
              <a:pPr/>
              <a:t>29.11.2014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79D2-8DEC-40BE-BEFC-FA5D304A840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24C8-2DF0-4DE8-BC56-798931FE72DF}" type="datetimeFigureOut">
              <a:rPr lang="uk-UA" smtClean="0"/>
              <a:pPr/>
              <a:t>29.11.2014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79D2-8DEC-40BE-BEFC-FA5D304A840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24C8-2DF0-4DE8-BC56-798931FE72DF}" type="datetimeFigureOut">
              <a:rPr lang="uk-UA" smtClean="0"/>
              <a:pPr/>
              <a:t>29.11.2014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79D2-8DEC-40BE-BEFC-FA5D304A840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24C8-2DF0-4DE8-BC56-798931FE72DF}" type="datetimeFigureOut">
              <a:rPr lang="uk-UA" smtClean="0"/>
              <a:pPr/>
              <a:t>29.11.2014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79D2-8DEC-40BE-BEFC-FA5D304A840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24C8-2DF0-4DE8-BC56-798931FE72DF}" type="datetimeFigureOut">
              <a:rPr lang="uk-UA" smtClean="0"/>
              <a:pPr/>
              <a:t>29.11.2014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79D2-8DEC-40BE-BEFC-FA5D304A840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24C8-2DF0-4DE8-BC56-798931FE72DF}" type="datetimeFigureOut">
              <a:rPr lang="uk-UA" smtClean="0"/>
              <a:pPr/>
              <a:t>29.11.2014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79D2-8DEC-40BE-BEFC-FA5D304A840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E24C8-2DF0-4DE8-BC56-798931FE72DF}" type="datetimeFigureOut">
              <a:rPr lang="uk-UA" smtClean="0"/>
              <a:pPr/>
              <a:t>29.11.2014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E79D2-8DEC-40BE-BEFC-FA5D304A8400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xi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9602" cy="6858000"/>
          </a:xfrm>
          <a:prstGeom prst="rect">
            <a:avLst/>
          </a:prstGeom>
        </p:spPr>
      </p:pic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0" y="404664"/>
            <a:ext cx="7644501" cy="2656219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uk-UA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Тарас Шевченко</a:t>
            </a:r>
          </a:p>
          <a:p>
            <a:pPr algn="ctr" rtl="0"/>
            <a:r>
              <a:rPr lang="uk-UA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і </a:t>
            </a:r>
            <a:r>
              <a:rPr lang="uk-UA" sz="3600" kern="10" spc="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Тернопілля</a:t>
            </a:r>
            <a:endParaRPr lang="uk-UA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4221088"/>
            <a:ext cx="6444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i="1" dirty="0" smtClean="0">
                <a:solidFill>
                  <a:schemeClr val="bg1">
                    <a:lumMod val="95000"/>
                  </a:schemeClr>
                </a:solidFill>
              </a:rPr>
              <a:t>(відкрий для себе невідомого Шевченка)</a:t>
            </a:r>
            <a:endParaRPr lang="uk-UA" sz="4000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ndex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43386"/>
            <a:ext cx="9144000" cy="6901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72244" r="4022" b="1387"/>
          <a:stretch>
            <a:fillRect/>
          </a:stretch>
        </p:blipFill>
        <p:spPr bwMode="auto">
          <a:xfrm>
            <a:off x="-3175" y="344488"/>
            <a:ext cx="50482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t="4022" r="1387" b="72244"/>
          <a:stretch>
            <a:fillRect/>
          </a:stretch>
        </p:blipFill>
        <p:spPr bwMode="auto">
          <a:xfrm>
            <a:off x="0" y="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 t="3998" r="1364" b="72229"/>
          <a:stretch>
            <a:fillRect/>
          </a:stretch>
        </p:blipFill>
        <p:spPr bwMode="auto">
          <a:xfrm>
            <a:off x="-3175" y="6502400"/>
            <a:ext cx="9144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 l="4022" t="1387" r="72244"/>
          <a:stretch>
            <a:fillRect/>
          </a:stretch>
        </p:blipFill>
        <p:spPr bwMode="auto">
          <a:xfrm>
            <a:off x="8709025" y="355600"/>
            <a:ext cx="4318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68313" y="332657"/>
            <a:ext cx="8256587" cy="6192687"/>
            <a:chOff x="422" y="1117"/>
            <a:chExt cx="6145" cy="2048"/>
          </a:xfrm>
        </p:grpSpPr>
        <p:pic>
          <p:nvPicPr>
            <p:cNvPr id="10" name="Picture 12" descr="teksura-152"/>
            <p:cNvPicPr>
              <a:picLocks noChangeAspect="1" noChangeArrowheads="1"/>
            </p:cNvPicPr>
            <p:nvPr/>
          </p:nvPicPr>
          <p:blipFill>
            <a:blip r:embed="rId5" cstate="print">
              <a:lum contrast="-30000"/>
            </a:blip>
            <a:srcRect/>
            <a:stretch>
              <a:fillRect/>
            </a:stretch>
          </p:blipFill>
          <p:spPr bwMode="auto">
            <a:xfrm>
              <a:off x="422" y="1117"/>
              <a:ext cx="2048" cy="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3" descr="teksura-152"/>
            <p:cNvPicPr>
              <a:picLocks noChangeAspect="1" noChangeArrowheads="1"/>
            </p:cNvPicPr>
            <p:nvPr/>
          </p:nvPicPr>
          <p:blipFill>
            <a:blip r:embed="rId5" cstate="print">
              <a:lum contrast="-30000"/>
            </a:blip>
            <a:srcRect/>
            <a:stretch>
              <a:fillRect/>
            </a:stretch>
          </p:blipFill>
          <p:spPr bwMode="auto">
            <a:xfrm>
              <a:off x="2472" y="1117"/>
              <a:ext cx="2048" cy="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4" descr="teksura-152"/>
            <p:cNvPicPr>
              <a:picLocks noChangeAspect="1" noChangeArrowheads="1"/>
            </p:cNvPicPr>
            <p:nvPr/>
          </p:nvPicPr>
          <p:blipFill>
            <a:blip r:embed="rId5" cstate="print">
              <a:lum contrast="-30000"/>
            </a:blip>
            <a:srcRect/>
            <a:stretch>
              <a:fillRect/>
            </a:stretch>
          </p:blipFill>
          <p:spPr bwMode="auto">
            <a:xfrm>
              <a:off x="4519" y="1117"/>
              <a:ext cx="2048" cy="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755576" y="404664"/>
            <a:ext cx="7762056" cy="780951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uk-UA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Присвята   Шевченкові</a:t>
            </a:r>
            <a:endParaRPr lang="uk-UA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251520" y="764704"/>
            <a:ext cx="8892480" cy="5904656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Слово Тараса </a:t>
            </a:r>
            <a:r>
              <a:rPr lang="ru-RU" b="1" dirty="0" err="1" smtClean="0">
                <a:solidFill>
                  <a:schemeClr val="tx1"/>
                </a:solidFill>
              </a:rPr>
              <a:t>Шевченка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вперше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заясніло</a:t>
            </a:r>
            <a:r>
              <a:rPr lang="ru-RU" b="1" dirty="0" smtClean="0">
                <a:solidFill>
                  <a:schemeClr val="tx1"/>
                </a:solidFill>
              </a:rPr>
              <a:t> на </a:t>
            </a:r>
            <a:r>
              <a:rPr lang="ru-RU" b="1" dirty="0" err="1" smtClean="0">
                <a:solidFill>
                  <a:schemeClr val="tx1"/>
                </a:solidFill>
              </a:rPr>
              <a:t>землі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галицькій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</a:rPr>
              <a:t>вже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на</a:t>
            </a:r>
            <a:r>
              <a:rPr lang="ru-RU" b="1" dirty="0" smtClean="0">
                <a:solidFill>
                  <a:schemeClr val="tx1"/>
                </a:solidFill>
              </a:rPr>
              <a:t> початку 40-их </a:t>
            </a:r>
            <a:r>
              <a:rPr lang="ru-RU" b="1" dirty="0" err="1" smtClean="0">
                <a:solidFill>
                  <a:schemeClr val="tx1"/>
                </a:solidFill>
              </a:rPr>
              <a:t>років</a:t>
            </a:r>
            <a:r>
              <a:rPr lang="ru-RU" b="1" dirty="0" smtClean="0">
                <a:solidFill>
                  <a:schemeClr val="tx1"/>
                </a:solidFill>
              </a:rPr>
              <a:t> XIX </a:t>
            </a:r>
            <a:r>
              <a:rPr lang="ru-RU" b="1" dirty="0" err="1" smtClean="0">
                <a:solidFill>
                  <a:schemeClr val="tx1"/>
                </a:solidFill>
              </a:rPr>
              <a:t>сторіччя</a:t>
            </a:r>
            <a:r>
              <a:rPr lang="ru-RU" b="1" dirty="0" smtClean="0">
                <a:solidFill>
                  <a:schemeClr val="tx1"/>
                </a:solidFill>
              </a:rPr>
              <a:t>.  У </a:t>
            </a:r>
            <a:r>
              <a:rPr lang="ru-RU" b="1" dirty="0" err="1" smtClean="0">
                <a:solidFill>
                  <a:schemeClr val="tx1"/>
                </a:solidFill>
              </a:rPr>
              <a:t>наступні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десятиліття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зберігачами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і</a:t>
            </a:r>
            <a:r>
              <a:rPr lang="ru-RU" b="1" dirty="0" smtClean="0">
                <a:solidFill>
                  <a:schemeClr val="tx1"/>
                </a:solidFill>
              </a:rPr>
              <a:t> популяризаторами </a:t>
            </a:r>
            <a:r>
              <a:rPr lang="ru-RU" b="1" dirty="0" err="1" smtClean="0">
                <a:solidFill>
                  <a:schemeClr val="tx1"/>
                </a:solidFill>
              </a:rPr>
              <a:t>творчості</a:t>
            </a:r>
            <a:r>
              <a:rPr lang="ru-RU" b="1" dirty="0" smtClean="0">
                <a:solidFill>
                  <a:schemeClr val="tx1"/>
                </a:solidFill>
              </a:rPr>
              <a:t>  славного Тараса </a:t>
            </a:r>
            <a:r>
              <a:rPr lang="ru-RU" b="1" dirty="0" err="1" smtClean="0">
                <a:solidFill>
                  <a:schemeClr val="tx1"/>
                </a:solidFill>
              </a:rPr>
              <a:t>були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уродженці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Тернопілля</a:t>
            </a:r>
            <a:r>
              <a:rPr lang="ru-RU" b="1" dirty="0" smtClean="0">
                <a:solidFill>
                  <a:schemeClr val="tx1"/>
                </a:solidFill>
              </a:rPr>
              <a:t> - </a:t>
            </a:r>
            <a:r>
              <a:rPr lang="uk-UA" b="1" dirty="0" smtClean="0">
                <a:solidFill>
                  <a:schemeClr val="tx1"/>
                </a:solidFill>
              </a:rPr>
              <a:t>видатний вчений-електротехнік, наш краянин Іван Пулюй, вчителі Тернопільської гімназії Петро Головацький та Клим </a:t>
            </a:r>
            <a:r>
              <a:rPr lang="uk-UA" b="1" dirty="0" err="1" smtClean="0">
                <a:solidFill>
                  <a:schemeClr val="tx1"/>
                </a:solidFill>
              </a:rPr>
              <a:t>Мерунович</a:t>
            </a:r>
            <a:r>
              <a:rPr lang="uk-UA" b="1" dirty="0" smtClean="0">
                <a:solidFill>
                  <a:schemeClr val="tx1"/>
                </a:solidFill>
              </a:rPr>
              <a:t>, </a:t>
            </a:r>
            <a:r>
              <a:rPr lang="uk-UA" b="1" dirty="0" err="1" smtClean="0">
                <a:solidFill>
                  <a:schemeClr val="tx1"/>
                </a:solidFill>
              </a:rPr>
              <a:t>очільники</a:t>
            </a:r>
            <a:r>
              <a:rPr lang="uk-UA" b="1" dirty="0" smtClean="0">
                <a:solidFill>
                  <a:schemeClr val="tx1"/>
                </a:solidFill>
              </a:rPr>
              <a:t> НТШ у Львові, майбутні академіки НАН України Володимир Гнатюк з </a:t>
            </a:r>
            <a:r>
              <a:rPr lang="uk-UA" b="1" dirty="0" err="1" smtClean="0">
                <a:solidFill>
                  <a:schemeClr val="tx1"/>
                </a:solidFill>
              </a:rPr>
              <a:t>Велеснева</a:t>
            </a:r>
            <a:r>
              <a:rPr lang="uk-UA" b="1" dirty="0" smtClean="0">
                <a:solidFill>
                  <a:schemeClr val="tx1"/>
                </a:solidFill>
              </a:rPr>
              <a:t>, що в </a:t>
            </a:r>
            <a:r>
              <a:rPr lang="uk-UA" b="1" dirty="0" err="1" smtClean="0">
                <a:solidFill>
                  <a:schemeClr val="tx1"/>
                </a:solidFill>
              </a:rPr>
              <a:t>Монастириському</a:t>
            </a:r>
            <a:r>
              <a:rPr lang="uk-UA" b="1" dirty="0" smtClean="0">
                <a:solidFill>
                  <a:schemeClr val="tx1"/>
                </a:solidFill>
              </a:rPr>
              <a:t> районі, та Кирило </a:t>
            </a:r>
            <a:r>
              <a:rPr lang="uk-UA" b="1" dirty="0" err="1" smtClean="0">
                <a:solidFill>
                  <a:schemeClr val="tx1"/>
                </a:solidFill>
              </a:rPr>
              <a:t>Студинський</a:t>
            </a:r>
            <a:r>
              <a:rPr lang="uk-UA" b="1" dirty="0" smtClean="0">
                <a:solidFill>
                  <a:schemeClr val="tx1"/>
                </a:solidFill>
              </a:rPr>
              <a:t> з </a:t>
            </a:r>
            <a:r>
              <a:rPr lang="uk-UA" b="1" dirty="0" err="1" smtClean="0">
                <a:solidFill>
                  <a:schemeClr val="tx1"/>
                </a:solidFill>
              </a:rPr>
              <a:t>притернопільської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b="1" dirty="0" err="1" smtClean="0">
                <a:solidFill>
                  <a:schemeClr val="tx1"/>
                </a:solidFill>
              </a:rPr>
              <a:t>Кип’ячки</a:t>
            </a:r>
            <a:r>
              <a:rPr lang="uk-UA" b="1" dirty="0" smtClean="0">
                <a:solidFill>
                  <a:schemeClr val="tx1"/>
                </a:solidFill>
              </a:rPr>
              <a:t>, а також багатолітній редактор газети «Буковина» Осип Маковей (який проживав і помер у </a:t>
            </a:r>
            <a:r>
              <a:rPr lang="uk-UA" b="1" dirty="0" err="1" smtClean="0">
                <a:solidFill>
                  <a:schemeClr val="tx1"/>
                </a:solidFill>
              </a:rPr>
              <a:t>Заліщиках</a:t>
            </a:r>
            <a:r>
              <a:rPr lang="uk-UA" b="1" dirty="0" smtClean="0">
                <a:solidFill>
                  <a:schemeClr val="tx1"/>
                </a:solidFill>
              </a:rPr>
              <a:t>), відомий славіст з </a:t>
            </a:r>
            <a:r>
              <a:rPr lang="uk-UA" b="1" dirty="0" err="1" smtClean="0">
                <a:solidFill>
                  <a:schemeClr val="tx1"/>
                </a:solidFill>
              </a:rPr>
              <a:t>Бережанщини</a:t>
            </a:r>
            <a:r>
              <a:rPr lang="uk-UA" b="1" dirty="0" smtClean="0">
                <a:solidFill>
                  <a:schemeClr val="tx1"/>
                </a:solidFill>
              </a:rPr>
              <a:t> Мар’ян </a:t>
            </a:r>
            <a:r>
              <a:rPr lang="uk-UA" b="1" dirty="0" err="1" smtClean="0">
                <a:solidFill>
                  <a:schemeClr val="tx1"/>
                </a:solidFill>
              </a:rPr>
              <a:t>Якубець</a:t>
            </a:r>
            <a:r>
              <a:rPr lang="uk-UA" b="1" dirty="0" smtClean="0">
                <a:solidFill>
                  <a:schemeClr val="tx1"/>
                </a:solidFill>
              </a:rPr>
              <a:t>, педагог Дмитро </a:t>
            </a:r>
            <a:r>
              <a:rPr lang="uk-UA" b="1" dirty="0" err="1" smtClean="0">
                <a:solidFill>
                  <a:schemeClr val="tx1"/>
                </a:solidFill>
              </a:rPr>
              <a:t>Макогон</a:t>
            </a:r>
            <a:r>
              <a:rPr lang="uk-UA" b="1" dirty="0" smtClean="0">
                <a:solidFill>
                  <a:schemeClr val="tx1"/>
                </a:solidFill>
              </a:rPr>
              <a:t> (батько Ірини Вільде, походив з </a:t>
            </a:r>
            <a:r>
              <a:rPr lang="uk-UA" b="1" dirty="0" err="1" smtClean="0">
                <a:solidFill>
                  <a:schemeClr val="tx1"/>
                </a:solidFill>
              </a:rPr>
              <a:t>Хоросткова</a:t>
            </a:r>
            <a:r>
              <a:rPr lang="uk-UA" b="1" dirty="0" smtClean="0">
                <a:solidFill>
                  <a:schemeClr val="tx1"/>
                </a:solidFill>
              </a:rPr>
              <a:t>), історик галицького театру Степан </a:t>
            </a:r>
            <a:r>
              <a:rPr lang="uk-UA" b="1" dirty="0" err="1" smtClean="0">
                <a:solidFill>
                  <a:schemeClr val="tx1"/>
                </a:solidFill>
              </a:rPr>
              <a:t>Чарнецький</a:t>
            </a:r>
            <a:r>
              <a:rPr lang="uk-UA" b="1" dirty="0" smtClean="0">
                <a:solidFill>
                  <a:schemeClr val="tx1"/>
                </a:solidFill>
              </a:rPr>
              <a:t> зі </a:t>
            </a:r>
            <a:r>
              <a:rPr lang="uk-UA" b="1" dirty="0" err="1" smtClean="0">
                <a:solidFill>
                  <a:schemeClr val="tx1"/>
                </a:solidFill>
              </a:rPr>
              <a:t>Шманьківців</a:t>
            </a:r>
            <a:r>
              <a:rPr lang="uk-UA" b="1" dirty="0" smtClean="0">
                <a:solidFill>
                  <a:schemeClr val="tx1"/>
                </a:solidFill>
              </a:rPr>
              <a:t> (</a:t>
            </a:r>
            <a:r>
              <a:rPr lang="uk-UA" b="1" dirty="0" err="1" smtClean="0">
                <a:solidFill>
                  <a:schemeClr val="tx1"/>
                </a:solidFill>
              </a:rPr>
              <a:t>Чортківський</a:t>
            </a:r>
            <a:r>
              <a:rPr lang="uk-UA" b="1" dirty="0" smtClean="0">
                <a:solidFill>
                  <a:schemeClr val="tx1"/>
                </a:solidFill>
              </a:rPr>
              <a:t> район), автор слів славнозвісної пісні «А ми тую червону калину...»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43608" y="155679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На Тернопільщині звіддавна не було такого літератора, який би не вважав за честь написати присвяту Шевченкові.</a:t>
            </a:r>
            <a:endParaRPr lang="uk-U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72244" r="4022" b="1387"/>
          <a:stretch>
            <a:fillRect/>
          </a:stretch>
        </p:blipFill>
        <p:spPr bwMode="auto">
          <a:xfrm>
            <a:off x="-3175" y="344488"/>
            <a:ext cx="50482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t="4022" r="1387" b="72244"/>
          <a:stretch>
            <a:fillRect/>
          </a:stretch>
        </p:blipFill>
        <p:spPr bwMode="auto">
          <a:xfrm>
            <a:off x="0" y="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 t="3998" r="1364" b="72229"/>
          <a:stretch>
            <a:fillRect/>
          </a:stretch>
        </p:blipFill>
        <p:spPr bwMode="auto">
          <a:xfrm>
            <a:off x="-3175" y="6502400"/>
            <a:ext cx="9144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 l="4022" t="1387" r="72244"/>
          <a:stretch>
            <a:fillRect/>
          </a:stretch>
        </p:blipFill>
        <p:spPr bwMode="auto">
          <a:xfrm>
            <a:off x="8709025" y="355600"/>
            <a:ext cx="4318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68313" y="332657"/>
            <a:ext cx="8256587" cy="6192687"/>
            <a:chOff x="422" y="1117"/>
            <a:chExt cx="6145" cy="2048"/>
          </a:xfrm>
        </p:grpSpPr>
        <p:pic>
          <p:nvPicPr>
            <p:cNvPr id="10" name="Picture 12" descr="teksura-152"/>
            <p:cNvPicPr>
              <a:picLocks noChangeAspect="1" noChangeArrowheads="1"/>
            </p:cNvPicPr>
            <p:nvPr/>
          </p:nvPicPr>
          <p:blipFill>
            <a:blip r:embed="rId5" cstate="print">
              <a:lum contrast="-30000"/>
            </a:blip>
            <a:srcRect/>
            <a:stretch>
              <a:fillRect/>
            </a:stretch>
          </p:blipFill>
          <p:spPr bwMode="auto">
            <a:xfrm>
              <a:off x="422" y="1117"/>
              <a:ext cx="2048" cy="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3" descr="teksura-152"/>
            <p:cNvPicPr>
              <a:picLocks noChangeAspect="1" noChangeArrowheads="1"/>
            </p:cNvPicPr>
            <p:nvPr/>
          </p:nvPicPr>
          <p:blipFill>
            <a:blip r:embed="rId5" cstate="print">
              <a:lum contrast="-30000"/>
            </a:blip>
            <a:srcRect/>
            <a:stretch>
              <a:fillRect/>
            </a:stretch>
          </p:blipFill>
          <p:spPr bwMode="auto">
            <a:xfrm>
              <a:off x="2472" y="1117"/>
              <a:ext cx="2048" cy="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4" descr="teksura-152"/>
            <p:cNvPicPr>
              <a:picLocks noChangeAspect="1" noChangeArrowheads="1"/>
            </p:cNvPicPr>
            <p:nvPr/>
          </p:nvPicPr>
          <p:blipFill>
            <a:blip r:embed="rId5" cstate="print">
              <a:lum contrast="-30000"/>
            </a:blip>
            <a:srcRect/>
            <a:stretch>
              <a:fillRect/>
            </a:stretch>
          </p:blipFill>
          <p:spPr bwMode="auto">
            <a:xfrm>
              <a:off x="4519" y="1117"/>
              <a:ext cx="2048" cy="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Вертикальный свиток 12"/>
          <p:cNvSpPr/>
          <p:nvPr/>
        </p:nvSpPr>
        <p:spPr>
          <a:xfrm>
            <a:off x="899592" y="620688"/>
            <a:ext cx="7632848" cy="5400600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360000" algn="just"/>
            <a:r>
              <a:rPr lang="uk-UA" b="1" dirty="0" smtClean="0"/>
              <a:t>Відома поетка з Денисова, що у </a:t>
            </a:r>
            <a:r>
              <a:rPr lang="uk-UA" b="1" dirty="0" err="1" smtClean="0"/>
              <a:t>Козівському</a:t>
            </a:r>
            <a:r>
              <a:rPr lang="uk-UA" b="1" dirty="0" smtClean="0"/>
              <a:t> районі, Іванна </a:t>
            </a:r>
            <a:r>
              <a:rPr lang="uk-UA" b="1" dirty="0" err="1" smtClean="0"/>
              <a:t>Блажкевич</a:t>
            </a:r>
            <a:r>
              <a:rPr lang="uk-UA" b="1" dirty="0" smtClean="0"/>
              <a:t> ще в 1911 році написала перший вірш про славного Кобзаря, який називався «Піввіку уже в могилі». Доброї слави зажили написані пізніше й п’єси (сценічні картинки) «Тарас Шевченко у дяка» та «Діло в честь Тараса». </a:t>
            </a:r>
          </a:p>
          <a:p>
            <a:pPr indent="360000" algn="just"/>
            <a:r>
              <a:rPr lang="uk-UA" b="1" dirty="0" smtClean="0"/>
              <a:t>Кілька віршів присвятив Шевченкові і наш краянин Богдан Лепкий. Мабуть, найкращим з них є «Благословенна най буде година», що з’явився друком у «Краківських вістях» 10 березня 1940 року. </a:t>
            </a:r>
          </a:p>
          <a:p>
            <a:pPr indent="360000" algn="ctr"/>
            <a:r>
              <a:rPr lang="uk-UA" b="1" i="1" dirty="0" smtClean="0">
                <a:solidFill>
                  <a:srgbClr val="FF0000"/>
                </a:solidFill>
              </a:rPr>
              <a:t>Благословенна най буде година, </a:t>
            </a:r>
            <a:endParaRPr lang="uk-UA" b="1" dirty="0" smtClean="0">
              <a:solidFill>
                <a:srgbClr val="FF0000"/>
              </a:solidFill>
            </a:endParaRPr>
          </a:p>
          <a:p>
            <a:pPr algn="ctr"/>
            <a:r>
              <a:rPr lang="uk-UA" b="1" i="1" dirty="0" smtClean="0">
                <a:solidFill>
                  <a:srgbClr val="FF0000"/>
                </a:solidFill>
              </a:rPr>
              <a:t>І </a:t>
            </a:r>
            <a:r>
              <a:rPr lang="uk-UA" b="1" i="1" dirty="0" err="1" smtClean="0">
                <a:solidFill>
                  <a:srgbClr val="FF0000"/>
                </a:solidFill>
              </a:rPr>
              <a:t>тая</a:t>
            </a:r>
            <a:r>
              <a:rPr lang="uk-UA" b="1" i="1" dirty="0" smtClean="0">
                <a:solidFill>
                  <a:srgbClr val="FF0000"/>
                </a:solidFill>
              </a:rPr>
              <a:t> хата, і село, </a:t>
            </a:r>
            <a:endParaRPr lang="uk-UA" b="1" dirty="0" smtClean="0">
              <a:solidFill>
                <a:srgbClr val="FF0000"/>
              </a:solidFill>
            </a:endParaRPr>
          </a:p>
          <a:p>
            <a:pPr algn="ctr"/>
            <a:r>
              <a:rPr lang="uk-UA" b="1" i="1" dirty="0" smtClean="0">
                <a:solidFill>
                  <a:srgbClr val="FF0000"/>
                </a:solidFill>
              </a:rPr>
              <a:t>Що Україні принесло </a:t>
            </a:r>
            <a:endParaRPr lang="uk-UA" b="1" dirty="0" smtClean="0">
              <a:solidFill>
                <a:srgbClr val="FF0000"/>
              </a:solidFill>
            </a:endParaRPr>
          </a:p>
          <a:p>
            <a:pPr algn="ctr"/>
            <a:r>
              <a:rPr lang="uk-UA" b="1" i="1" dirty="0" smtClean="0">
                <a:solidFill>
                  <a:srgbClr val="FF0000"/>
                </a:solidFill>
              </a:rPr>
              <a:t>З великих найбільшого сина... </a:t>
            </a:r>
            <a:endParaRPr lang="uk-U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tiny-illyuzii-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72244" r="4022" b="1387"/>
          <a:stretch>
            <a:fillRect/>
          </a:stretch>
        </p:blipFill>
        <p:spPr bwMode="auto">
          <a:xfrm>
            <a:off x="-3175" y="344488"/>
            <a:ext cx="50482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t="4022" r="1387" b="72244"/>
          <a:stretch>
            <a:fillRect/>
          </a:stretch>
        </p:blipFill>
        <p:spPr bwMode="auto">
          <a:xfrm>
            <a:off x="0" y="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 t="3998" r="1364" b="72229"/>
          <a:stretch>
            <a:fillRect/>
          </a:stretch>
        </p:blipFill>
        <p:spPr bwMode="auto">
          <a:xfrm>
            <a:off x="-3175" y="6502400"/>
            <a:ext cx="9144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 l="4022" t="1387" r="72244"/>
          <a:stretch>
            <a:fillRect/>
          </a:stretch>
        </p:blipFill>
        <p:spPr bwMode="auto">
          <a:xfrm>
            <a:off x="8709025" y="355600"/>
            <a:ext cx="4318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68313" y="332657"/>
            <a:ext cx="8256587" cy="6192687"/>
            <a:chOff x="422" y="1117"/>
            <a:chExt cx="6145" cy="2048"/>
          </a:xfrm>
        </p:grpSpPr>
        <p:pic>
          <p:nvPicPr>
            <p:cNvPr id="10" name="Picture 12" descr="teksura-152"/>
            <p:cNvPicPr>
              <a:picLocks noChangeAspect="1" noChangeArrowheads="1"/>
            </p:cNvPicPr>
            <p:nvPr/>
          </p:nvPicPr>
          <p:blipFill>
            <a:blip r:embed="rId5" cstate="print">
              <a:lum contrast="-30000"/>
            </a:blip>
            <a:srcRect/>
            <a:stretch>
              <a:fillRect/>
            </a:stretch>
          </p:blipFill>
          <p:spPr bwMode="auto">
            <a:xfrm>
              <a:off x="422" y="1117"/>
              <a:ext cx="2048" cy="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3" descr="teksura-152"/>
            <p:cNvPicPr>
              <a:picLocks noChangeAspect="1" noChangeArrowheads="1"/>
            </p:cNvPicPr>
            <p:nvPr/>
          </p:nvPicPr>
          <p:blipFill>
            <a:blip r:embed="rId5" cstate="print">
              <a:lum contrast="-30000"/>
            </a:blip>
            <a:srcRect/>
            <a:stretch>
              <a:fillRect/>
            </a:stretch>
          </p:blipFill>
          <p:spPr bwMode="auto">
            <a:xfrm>
              <a:off x="2472" y="1117"/>
              <a:ext cx="2048" cy="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4" descr="teksura-152"/>
            <p:cNvPicPr>
              <a:picLocks noChangeAspect="1" noChangeArrowheads="1"/>
            </p:cNvPicPr>
            <p:nvPr/>
          </p:nvPicPr>
          <p:blipFill>
            <a:blip r:embed="rId5" cstate="print">
              <a:lum contrast="-30000"/>
            </a:blip>
            <a:srcRect/>
            <a:stretch>
              <a:fillRect/>
            </a:stretch>
          </p:blipFill>
          <p:spPr bwMode="auto">
            <a:xfrm>
              <a:off x="4519" y="1117"/>
              <a:ext cx="2048" cy="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979488" y="784225"/>
            <a:ext cx="7624960" cy="630238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uk-UA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Arial Black"/>
              </a:rPr>
              <a:t>Шевченківські лауреати</a:t>
            </a:r>
            <a:endParaRPr lang="uk-UA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/>
              <a:latin typeface="Arial Black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683568" y="1340768"/>
            <a:ext cx="7848872" cy="511256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У галузі літератури та мистецтв щорічно присвоюється Шевченківська премія — одна з найпрестижніших державних відзнак України. </a:t>
            </a:r>
            <a:r>
              <a:rPr lang="uk-UA" b="1" dirty="0" err="1" smtClean="0"/>
              <a:t>‘Гордістю</a:t>
            </a:r>
            <a:r>
              <a:rPr lang="uk-UA" b="1" dirty="0" smtClean="0"/>
              <a:t> Тернопільщини є 11 лауреатів — вихідців з нашого краю. У різні роки лауреатами Державної, а тепер Національної премії України імені Тараса </a:t>
            </a:r>
            <a:r>
              <a:rPr lang="uk-UA" b="1" dirty="0" err="1" smtClean="0"/>
              <a:t>Шевчейка</a:t>
            </a:r>
            <a:r>
              <a:rPr lang="uk-UA" b="1" dirty="0" smtClean="0"/>
              <a:t> ставали: художниця з Бережан Олена </a:t>
            </a:r>
            <a:r>
              <a:rPr lang="uk-UA" b="1" dirty="0" err="1" smtClean="0"/>
              <a:t>Кульчицька</a:t>
            </a:r>
            <a:r>
              <a:rPr lang="uk-UA" b="1" dirty="0" smtClean="0"/>
              <a:t> (1967), скульптор із села </a:t>
            </a:r>
            <a:r>
              <a:rPr lang="uk-UA" b="1" dirty="0" err="1" smtClean="0"/>
              <a:t>Староміщина</a:t>
            </a:r>
            <a:r>
              <a:rPr lang="uk-UA" b="1" dirty="0" smtClean="0"/>
              <a:t> </a:t>
            </a:r>
            <a:r>
              <a:rPr lang="uk-UA" b="1" dirty="0" err="1" smtClean="0"/>
              <a:t>Підволочиського</a:t>
            </a:r>
            <a:r>
              <a:rPr lang="uk-UA" b="1" dirty="0" smtClean="0"/>
              <a:t> району Ярослав Мотика (1972), художник-декоратор з села Зелений Гай </a:t>
            </a:r>
            <a:r>
              <a:rPr lang="uk-UA" b="1" dirty="0" err="1" smtClean="0"/>
              <a:t>Заліщицького</a:t>
            </a:r>
            <a:r>
              <a:rPr lang="uk-UA" b="1" dirty="0" smtClean="0"/>
              <a:t> району Володимир Шевчук (1982), хоровий диригент з села Великі Загайці </a:t>
            </a:r>
            <a:r>
              <a:rPr lang="uk-UA" b="1" dirty="0" err="1" smtClean="0"/>
              <a:t>Шумського</a:t>
            </a:r>
            <a:r>
              <a:rPr lang="uk-UA" b="1" dirty="0" smtClean="0"/>
              <a:t> району Андрій Кушніренко (1984), поет з Острівця Теребовлянського району Роман Лубківський (1992), поет-політв’язень з </a:t>
            </a:r>
            <a:r>
              <a:rPr lang="uk-UA" b="1" dirty="0" err="1" smtClean="0"/>
              <a:t>Росохача</a:t>
            </a:r>
            <a:r>
              <a:rPr lang="uk-UA" b="1" dirty="0" smtClean="0"/>
              <a:t> </a:t>
            </a:r>
            <a:r>
              <a:rPr lang="uk-UA" b="1" dirty="0" err="1" smtClean="0"/>
              <a:t>Чортківського</a:t>
            </a:r>
            <a:r>
              <a:rPr lang="uk-UA" b="1" dirty="0" smtClean="0"/>
              <a:t> району Степан </a:t>
            </a:r>
            <a:r>
              <a:rPr lang="uk-UA" b="1" dirty="0" err="1" smtClean="0"/>
              <a:t>Сапеляк</a:t>
            </a:r>
            <a:r>
              <a:rPr lang="uk-UA" b="1" dirty="0" smtClean="0"/>
              <a:t> (1993), літературознавець, прозаїк і драматург з </a:t>
            </a:r>
            <a:r>
              <a:rPr lang="uk-UA" b="1" dirty="0" err="1" smtClean="0"/>
              <a:t>Вербовця</a:t>
            </a:r>
            <a:r>
              <a:rPr lang="uk-UA" b="1" dirty="0" smtClean="0"/>
              <a:t> </a:t>
            </a:r>
            <a:r>
              <a:rPr lang="uk-UA" b="1" dirty="0" err="1" smtClean="0"/>
              <a:t>Лановецького</a:t>
            </a:r>
            <a:r>
              <a:rPr lang="uk-UA" b="1" dirty="0" smtClean="0"/>
              <a:t> району Григорій </a:t>
            </a:r>
            <a:r>
              <a:rPr lang="uk-UA" b="1" dirty="0" err="1" smtClean="0"/>
              <a:t>Штонь</a:t>
            </a:r>
            <a:r>
              <a:rPr lang="uk-UA" b="1" dirty="0" smtClean="0"/>
              <a:t> (1996), живописець з </a:t>
            </a:r>
            <a:r>
              <a:rPr lang="uk-UA" b="1" dirty="0" err="1" smtClean="0"/>
              <a:t>Москалівки</a:t>
            </a:r>
            <a:r>
              <a:rPr lang="uk-UA" b="1" dirty="0" smtClean="0"/>
              <a:t> </a:t>
            </a:r>
            <a:r>
              <a:rPr lang="uk-UA" b="1" dirty="0" err="1" smtClean="0"/>
              <a:t>Лановецького</a:t>
            </a:r>
            <a:r>
              <a:rPr lang="uk-UA" b="1" dirty="0" smtClean="0"/>
              <a:t> району Іван Марчук (1997), письменник з Королівки Борщівського району Роман </a:t>
            </a:r>
            <a:r>
              <a:rPr lang="uk-UA" b="1" dirty="0" err="1" smtClean="0"/>
              <a:t>Андріяшик</a:t>
            </a:r>
            <a:r>
              <a:rPr lang="uk-UA" b="1" dirty="0" smtClean="0"/>
              <a:t> (1998), поет-політв’язень із </a:t>
            </a:r>
            <a:r>
              <a:rPr lang="uk-UA" b="1" dirty="0" err="1" smtClean="0"/>
              <a:t>Дзвинячої</a:t>
            </a:r>
            <a:r>
              <a:rPr lang="uk-UA" b="1" dirty="0" smtClean="0"/>
              <a:t> Збаразького району Іван Гнатюк (2000), композитор з </a:t>
            </a:r>
            <a:r>
              <a:rPr lang="uk-UA" b="1" dirty="0" err="1" smtClean="0"/>
              <a:t>Ниври</a:t>
            </a:r>
            <a:r>
              <a:rPr lang="uk-UA" b="1" dirty="0" smtClean="0"/>
              <a:t> Борщівського району Віктор </a:t>
            </a:r>
            <a:r>
              <a:rPr lang="uk-UA" b="1" dirty="0" err="1" smtClean="0"/>
              <a:t>Камінський</a:t>
            </a:r>
            <a:r>
              <a:rPr lang="uk-UA" b="1" dirty="0" smtClean="0"/>
              <a:t> (2005). </a:t>
            </a:r>
            <a:endParaRPr lang="uk-U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72244" r="4022" b="1387"/>
          <a:stretch>
            <a:fillRect/>
          </a:stretch>
        </p:blipFill>
        <p:spPr bwMode="auto">
          <a:xfrm>
            <a:off x="-3175" y="344488"/>
            <a:ext cx="50482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t="4022" r="1387" b="72244"/>
          <a:stretch>
            <a:fillRect/>
          </a:stretch>
        </p:blipFill>
        <p:spPr bwMode="auto">
          <a:xfrm>
            <a:off x="0" y="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 t="3998" r="1364" b="72229"/>
          <a:stretch>
            <a:fillRect/>
          </a:stretch>
        </p:blipFill>
        <p:spPr bwMode="auto">
          <a:xfrm>
            <a:off x="-3175" y="6502400"/>
            <a:ext cx="9144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 l="4022" t="1387" r="72244"/>
          <a:stretch>
            <a:fillRect/>
          </a:stretch>
        </p:blipFill>
        <p:spPr bwMode="auto">
          <a:xfrm>
            <a:off x="8709025" y="355600"/>
            <a:ext cx="4318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68313" y="332657"/>
            <a:ext cx="8256587" cy="6192687"/>
            <a:chOff x="422" y="1117"/>
            <a:chExt cx="6145" cy="2048"/>
          </a:xfrm>
        </p:grpSpPr>
        <p:pic>
          <p:nvPicPr>
            <p:cNvPr id="10" name="Picture 12" descr="teksura-152"/>
            <p:cNvPicPr>
              <a:picLocks noChangeAspect="1" noChangeArrowheads="1"/>
            </p:cNvPicPr>
            <p:nvPr/>
          </p:nvPicPr>
          <p:blipFill>
            <a:blip r:embed="rId5" cstate="print">
              <a:lum contrast="-30000"/>
            </a:blip>
            <a:srcRect/>
            <a:stretch>
              <a:fillRect/>
            </a:stretch>
          </p:blipFill>
          <p:spPr bwMode="auto">
            <a:xfrm>
              <a:off x="422" y="1117"/>
              <a:ext cx="2048" cy="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3" descr="teksura-152"/>
            <p:cNvPicPr>
              <a:picLocks noChangeAspect="1" noChangeArrowheads="1"/>
            </p:cNvPicPr>
            <p:nvPr/>
          </p:nvPicPr>
          <p:blipFill>
            <a:blip r:embed="rId5" cstate="print">
              <a:lum contrast="-30000"/>
            </a:blip>
            <a:srcRect/>
            <a:stretch>
              <a:fillRect/>
            </a:stretch>
          </p:blipFill>
          <p:spPr bwMode="auto">
            <a:xfrm>
              <a:off x="2472" y="1117"/>
              <a:ext cx="2048" cy="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4" descr="teksura-152"/>
            <p:cNvPicPr>
              <a:picLocks noChangeAspect="1" noChangeArrowheads="1"/>
            </p:cNvPicPr>
            <p:nvPr/>
          </p:nvPicPr>
          <p:blipFill>
            <a:blip r:embed="rId5" cstate="print">
              <a:lum contrast="-30000"/>
            </a:blip>
            <a:srcRect/>
            <a:stretch>
              <a:fillRect/>
            </a:stretch>
          </p:blipFill>
          <p:spPr bwMode="auto">
            <a:xfrm>
              <a:off x="4519" y="1117"/>
              <a:ext cx="2048" cy="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Двойная волна 12"/>
          <p:cNvSpPr/>
          <p:nvPr/>
        </p:nvSpPr>
        <p:spPr>
          <a:xfrm>
            <a:off x="755576" y="980728"/>
            <a:ext cx="7704856" cy="4824536"/>
          </a:xfrm>
          <a:prstGeom prst="doubleWav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Якщо </a:t>
            </a:r>
            <a:r>
              <a:rPr lang="uk-UA" sz="2400" dirty="0" err="1" smtClean="0"/>
              <a:t>Лановеччина</a:t>
            </a:r>
            <a:r>
              <a:rPr lang="uk-UA" sz="2400" dirty="0" smtClean="0"/>
              <a:t> має лише два пам’ятники Тарасові Шевченку, то вона й має аж двох лауреатів Шевченківської премії. Два — вихідці із Борщівського району, по одному — з Бережанського, </a:t>
            </a:r>
            <a:r>
              <a:rPr lang="uk-UA" sz="2400" dirty="0" err="1" smtClean="0"/>
              <a:t>Підволочиського</a:t>
            </a:r>
            <a:r>
              <a:rPr lang="uk-UA" sz="2400" dirty="0" smtClean="0"/>
              <a:t>, </a:t>
            </a:r>
            <a:r>
              <a:rPr lang="uk-UA" sz="2400" dirty="0" err="1" smtClean="0"/>
              <a:t>Заліщицького</a:t>
            </a:r>
            <a:r>
              <a:rPr lang="uk-UA" sz="2400" dirty="0" smtClean="0"/>
              <a:t>, </a:t>
            </a:r>
            <a:r>
              <a:rPr lang="uk-UA" sz="2400" dirty="0" err="1" smtClean="0"/>
              <a:t>Шумського</a:t>
            </a:r>
            <a:r>
              <a:rPr lang="uk-UA" sz="2400" dirty="0" smtClean="0"/>
              <a:t>, Теребовлянського, </a:t>
            </a:r>
            <a:r>
              <a:rPr lang="uk-UA" sz="2400" dirty="0" err="1" smtClean="0"/>
              <a:t>Чортківського</a:t>
            </a:r>
            <a:r>
              <a:rPr lang="uk-UA" sz="2400" dirty="0" smtClean="0"/>
              <a:t>, Збаразького. У дев’яти з 17 районів області є Шевченківські лауреати. Десять з одинадцяти народилися в селі. 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3055665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72244" r="4022" b="1387"/>
          <a:stretch>
            <a:fillRect/>
          </a:stretch>
        </p:blipFill>
        <p:spPr bwMode="auto">
          <a:xfrm>
            <a:off x="-3175" y="344488"/>
            <a:ext cx="50482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t="4022" r="1387" b="72244"/>
          <a:stretch>
            <a:fillRect/>
          </a:stretch>
        </p:blipFill>
        <p:spPr bwMode="auto">
          <a:xfrm>
            <a:off x="0" y="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 t="3998" r="1364" b="72229"/>
          <a:stretch>
            <a:fillRect/>
          </a:stretch>
        </p:blipFill>
        <p:spPr bwMode="auto">
          <a:xfrm>
            <a:off x="-3175" y="6502400"/>
            <a:ext cx="9144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 l="4022" t="1387" r="72244"/>
          <a:stretch>
            <a:fillRect/>
          </a:stretch>
        </p:blipFill>
        <p:spPr bwMode="auto">
          <a:xfrm>
            <a:off x="8709025" y="355600"/>
            <a:ext cx="4318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68313" y="332657"/>
            <a:ext cx="8256587" cy="6192687"/>
            <a:chOff x="422" y="1117"/>
            <a:chExt cx="6145" cy="2048"/>
          </a:xfrm>
        </p:grpSpPr>
        <p:pic>
          <p:nvPicPr>
            <p:cNvPr id="10" name="Picture 12" descr="teksura-152"/>
            <p:cNvPicPr>
              <a:picLocks noChangeAspect="1" noChangeArrowheads="1"/>
            </p:cNvPicPr>
            <p:nvPr/>
          </p:nvPicPr>
          <p:blipFill>
            <a:blip r:embed="rId5" cstate="print">
              <a:lum contrast="-30000"/>
            </a:blip>
            <a:srcRect/>
            <a:stretch>
              <a:fillRect/>
            </a:stretch>
          </p:blipFill>
          <p:spPr bwMode="auto">
            <a:xfrm>
              <a:off x="422" y="1117"/>
              <a:ext cx="2048" cy="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3" descr="teksura-152"/>
            <p:cNvPicPr>
              <a:picLocks noChangeAspect="1" noChangeArrowheads="1"/>
            </p:cNvPicPr>
            <p:nvPr/>
          </p:nvPicPr>
          <p:blipFill>
            <a:blip r:embed="rId5" cstate="print">
              <a:lum contrast="-30000"/>
            </a:blip>
            <a:srcRect/>
            <a:stretch>
              <a:fillRect/>
            </a:stretch>
          </p:blipFill>
          <p:spPr bwMode="auto">
            <a:xfrm>
              <a:off x="2472" y="1117"/>
              <a:ext cx="2048" cy="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4" descr="teksura-152"/>
            <p:cNvPicPr>
              <a:picLocks noChangeAspect="1" noChangeArrowheads="1"/>
            </p:cNvPicPr>
            <p:nvPr/>
          </p:nvPicPr>
          <p:blipFill>
            <a:blip r:embed="rId5" cstate="print">
              <a:lum contrast="-30000"/>
            </a:blip>
            <a:srcRect/>
            <a:stretch>
              <a:fillRect/>
            </a:stretch>
          </p:blipFill>
          <p:spPr bwMode="auto">
            <a:xfrm>
              <a:off x="4519" y="1117"/>
              <a:ext cx="2048" cy="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Загнутый угол 14"/>
          <p:cNvSpPr/>
          <p:nvPr/>
        </p:nvSpPr>
        <p:spPr>
          <a:xfrm>
            <a:off x="611560" y="548680"/>
            <a:ext cx="7704856" cy="5688632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TextBox 15"/>
          <p:cNvSpPr txBox="1"/>
          <p:nvPr/>
        </p:nvSpPr>
        <p:spPr>
          <a:xfrm>
            <a:off x="755576" y="764704"/>
            <a:ext cx="74888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Олена </a:t>
            </a:r>
            <a:r>
              <a:rPr lang="uk-UA" sz="2400" b="1" dirty="0" err="1" smtClean="0"/>
              <a:t>Кульчицька</a:t>
            </a:r>
            <a:r>
              <a:rPr lang="uk-UA" sz="2400" b="1" dirty="0" smtClean="0"/>
              <a:t> - перша </a:t>
            </a:r>
            <a:r>
              <a:rPr lang="uk-UA" sz="2400" b="1" dirty="0" err="1" smtClean="0"/>
              <a:t>тернополянка-лауреат</a:t>
            </a:r>
            <a:r>
              <a:rPr lang="uk-UA" sz="2400" b="1" dirty="0" smtClean="0"/>
              <a:t> Шевченківської премії</a:t>
            </a:r>
            <a:r>
              <a:rPr lang="uk-UA" dirty="0" smtClean="0"/>
              <a:t>.</a:t>
            </a:r>
          </a:p>
          <a:p>
            <a:endParaRPr lang="uk-UA" dirty="0" smtClean="0"/>
          </a:p>
          <a:p>
            <a:pPr algn="just"/>
            <a:r>
              <a:rPr lang="uk-UA" i="1" dirty="0" smtClean="0"/>
              <a:t>Без її творчого доробку важко уявити мистецтво Галичини ХХ століття.</a:t>
            </a:r>
          </a:p>
          <a:p>
            <a:pPr algn="just"/>
            <a:endParaRPr lang="uk-UA" i="1" dirty="0" smtClean="0"/>
          </a:p>
          <a:p>
            <a:pPr algn="just"/>
            <a:r>
              <a:rPr lang="uk-UA" i="1" dirty="0" smtClean="0"/>
              <a:t>7 березня 1967-го знаменита художниця будучи вже при смерті дізналася про нагородження Шевченківською премією. Коли про це їй сказали, вона лише кліпнула віями і тихо сказала: </a:t>
            </a:r>
            <a:r>
              <a:rPr lang="uk-UA" i="1" dirty="0" err="1" smtClean="0"/>
              <a:t>“Чую</a:t>
            </a:r>
            <a:r>
              <a:rPr lang="uk-UA" i="1" dirty="0" smtClean="0"/>
              <a:t>!..” Наступного дня уночі 90-літня жінка померла.</a:t>
            </a:r>
          </a:p>
          <a:p>
            <a:pPr algn="just"/>
            <a:endParaRPr lang="uk-UA" i="1" dirty="0" smtClean="0"/>
          </a:p>
          <a:p>
            <a:pPr algn="just"/>
            <a:r>
              <a:rPr lang="uk-UA" i="1" dirty="0" smtClean="0"/>
              <a:t>Досі абсурдом виглядає те, що 1964 року Шевченківську премію присвоїли…першому секретареві КПРС Микиті Хрущову(!?)? А роком раніше перед нашою Оленою Львівною першим лауреатом серед художників стала представниця (</a:t>
            </a:r>
            <a:r>
              <a:rPr lang="uk-UA" i="1" dirty="0" err="1" smtClean="0"/>
              <a:t>“наївного</a:t>
            </a:r>
            <a:r>
              <a:rPr lang="uk-UA" i="1" dirty="0" smtClean="0"/>
              <a:t> </a:t>
            </a:r>
            <a:r>
              <a:rPr lang="uk-UA" i="1" dirty="0" err="1" smtClean="0"/>
              <a:t>мистецтва”</a:t>
            </a:r>
            <a:r>
              <a:rPr lang="uk-UA" i="1" dirty="0" smtClean="0"/>
              <a:t>) Марія Приймаченко </a:t>
            </a:r>
            <a:endParaRPr lang="uk-UA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tiny-illyuzii-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72244" r="4022" b="1387"/>
          <a:stretch>
            <a:fillRect/>
          </a:stretch>
        </p:blipFill>
        <p:spPr bwMode="auto">
          <a:xfrm>
            <a:off x="-3175" y="344488"/>
            <a:ext cx="50482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t="4022" r="1387" b="72244"/>
          <a:stretch>
            <a:fillRect/>
          </a:stretch>
        </p:blipFill>
        <p:spPr bwMode="auto">
          <a:xfrm>
            <a:off x="0" y="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 t="3998" r="1364" b="72229"/>
          <a:stretch>
            <a:fillRect/>
          </a:stretch>
        </p:blipFill>
        <p:spPr bwMode="auto">
          <a:xfrm>
            <a:off x="-3175" y="6502400"/>
            <a:ext cx="9144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 l="4022" t="1387" r="72244"/>
          <a:stretch>
            <a:fillRect/>
          </a:stretch>
        </p:blipFill>
        <p:spPr bwMode="auto">
          <a:xfrm>
            <a:off x="8709025" y="355600"/>
            <a:ext cx="4318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68313" y="332657"/>
            <a:ext cx="8256587" cy="6192687"/>
            <a:chOff x="422" y="1117"/>
            <a:chExt cx="6145" cy="2048"/>
          </a:xfrm>
        </p:grpSpPr>
        <p:pic>
          <p:nvPicPr>
            <p:cNvPr id="10" name="Picture 12" descr="teksura-152"/>
            <p:cNvPicPr>
              <a:picLocks noChangeAspect="1" noChangeArrowheads="1"/>
            </p:cNvPicPr>
            <p:nvPr/>
          </p:nvPicPr>
          <p:blipFill>
            <a:blip r:embed="rId5" cstate="print">
              <a:lum contrast="-30000"/>
            </a:blip>
            <a:srcRect/>
            <a:stretch>
              <a:fillRect/>
            </a:stretch>
          </p:blipFill>
          <p:spPr bwMode="auto">
            <a:xfrm>
              <a:off x="422" y="1117"/>
              <a:ext cx="2048" cy="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3" descr="teksura-152"/>
            <p:cNvPicPr>
              <a:picLocks noChangeAspect="1" noChangeArrowheads="1"/>
            </p:cNvPicPr>
            <p:nvPr/>
          </p:nvPicPr>
          <p:blipFill>
            <a:blip r:embed="rId5" cstate="print">
              <a:lum contrast="-30000"/>
            </a:blip>
            <a:srcRect/>
            <a:stretch>
              <a:fillRect/>
            </a:stretch>
          </p:blipFill>
          <p:spPr bwMode="auto">
            <a:xfrm>
              <a:off x="2472" y="1117"/>
              <a:ext cx="2048" cy="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4" descr="teksura-152"/>
            <p:cNvPicPr>
              <a:picLocks noChangeAspect="1" noChangeArrowheads="1"/>
            </p:cNvPicPr>
            <p:nvPr/>
          </p:nvPicPr>
          <p:blipFill>
            <a:blip r:embed="rId5" cstate="print">
              <a:lum contrast="-30000"/>
            </a:blip>
            <a:srcRect/>
            <a:stretch>
              <a:fillRect/>
            </a:stretch>
          </p:blipFill>
          <p:spPr bwMode="auto">
            <a:xfrm>
              <a:off x="4519" y="1117"/>
              <a:ext cx="2048" cy="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899592" y="476672"/>
            <a:ext cx="7546032" cy="108428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uk-UA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Times New Roman"/>
                <a:cs typeface="Times New Roman"/>
              </a:rPr>
              <a:t>"...А колись то буде!"</a:t>
            </a:r>
            <a:endParaRPr lang="uk-UA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5" name="Вертикальный свиток 14"/>
          <p:cNvSpPr/>
          <p:nvPr/>
        </p:nvSpPr>
        <p:spPr>
          <a:xfrm>
            <a:off x="0" y="1628800"/>
            <a:ext cx="9144000" cy="4968552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/>
              <a:t>Усім життям, усім током крові народжуймо в собі Шевченка. Кожен — хоч іскру. Іскру — кожен. Усі разом — буде Україна! </a:t>
            </a:r>
          </a:p>
          <a:p>
            <a:pPr algn="ctr"/>
            <a:endParaRPr lang="uk-UA" sz="3200" b="1" i="1" dirty="0" smtClean="0"/>
          </a:p>
          <a:p>
            <a:pPr algn="ctr"/>
            <a:r>
              <a:rPr lang="uk-UA" sz="3200" b="1" i="1" dirty="0" smtClean="0"/>
              <a:t>Як писав Тарас Шевченко у «Щоденнику»: «... хоч і не швидко, матері його ковінька, а колись то буде!»</a:t>
            </a:r>
            <a:endParaRPr lang="uk-UA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72244" r="4022" b="1387"/>
          <a:stretch>
            <a:fillRect/>
          </a:stretch>
        </p:blipFill>
        <p:spPr bwMode="auto">
          <a:xfrm>
            <a:off x="-3175" y="344488"/>
            <a:ext cx="50482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t="4022" r="1387" b="72244"/>
          <a:stretch>
            <a:fillRect/>
          </a:stretch>
        </p:blipFill>
        <p:spPr bwMode="auto">
          <a:xfrm>
            <a:off x="0" y="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 t="3998" r="1364" b="72229"/>
          <a:stretch>
            <a:fillRect/>
          </a:stretch>
        </p:blipFill>
        <p:spPr bwMode="auto">
          <a:xfrm>
            <a:off x="-3175" y="6502400"/>
            <a:ext cx="9144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 l="4022" t="1387" r="72244"/>
          <a:stretch>
            <a:fillRect/>
          </a:stretch>
        </p:blipFill>
        <p:spPr bwMode="auto">
          <a:xfrm>
            <a:off x="8709025" y="355600"/>
            <a:ext cx="4318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68313" y="332657"/>
            <a:ext cx="8256587" cy="6192687"/>
            <a:chOff x="422" y="1117"/>
            <a:chExt cx="6145" cy="2048"/>
          </a:xfrm>
        </p:grpSpPr>
        <p:pic>
          <p:nvPicPr>
            <p:cNvPr id="10" name="Picture 12" descr="teksura-152"/>
            <p:cNvPicPr>
              <a:picLocks noChangeAspect="1" noChangeArrowheads="1"/>
            </p:cNvPicPr>
            <p:nvPr/>
          </p:nvPicPr>
          <p:blipFill>
            <a:blip r:embed="rId5" cstate="print">
              <a:lum contrast="-30000"/>
            </a:blip>
            <a:srcRect/>
            <a:stretch>
              <a:fillRect/>
            </a:stretch>
          </p:blipFill>
          <p:spPr bwMode="auto">
            <a:xfrm>
              <a:off x="422" y="1117"/>
              <a:ext cx="2048" cy="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3" descr="teksura-152"/>
            <p:cNvPicPr>
              <a:picLocks noChangeAspect="1" noChangeArrowheads="1"/>
            </p:cNvPicPr>
            <p:nvPr/>
          </p:nvPicPr>
          <p:blipFill>
            <a:blip r:embed="rId5" cstate="print">
              <a:lum contrast="-30000"/>
            </a:blip>
            <a:srcRect/>
            <a:stretch>
              <a:fillRect/>
            </a:stretch>
          </p:blipFill>
          <p:spPr bwMode="auto">
            <a:xfrm>
              <a:off x="2472" y="1117"/>
              <a:ext cx="2048" cy="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4" descr="teksura-152"/>
            <p:cNvPicPr>
              <a:picLocks noChangeAspect="1" noChangeArrowheads="1"/>
            </p:cNvPicPr>
            <p:nvPr/>
          </p:nvPicPr>
          <p:blipFill>
            <a:blip r:embed="rId5" cstate="print">
              <a:lum contrast="-30000"/>
            </a:blip>
            <a:srcRect/>
            <a:stretch>
              <a:fillRect/>
            </a:stretch>
          </p:blipFill>
          <p:spPr bwMode="auto">
            <a:xfrm>
              <a:off x="4519" y="1117"/>
              <a:ext cx="2048" cy="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755576" y="476672"/>
            <a:ext cx="7848872" cy="868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Український   Сальвадор   Далі   живе   у Бережанах</a:t>
            </a:r>
            <a:endParaRPr lang="uk-UA" sz="3600" kern="10" spc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1043608" y="1340768"/>
            <a:ext cx="6912768" cy="504056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1763688" y="2204864"/>
            <a:ext cx="58326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/>
            <a:r>
              <a:rPr lang="uk-UA" b="1" i="1" dirty="0" smtClean="0"/>
              <a:t>Художник із Бережан Олег </a:t>
            </a:r>
            <a:r>
              <a:rPr lang="uk-UA" b="1" i="1" dirty="0" err="1" smtClean="0"/>
              <a:t>Шупляк</a:t>
            </a:r>
            <a:r>
              <a:rPr lang="uk-UA" b="1" i="1" dirty="0" smtClean="0"/>
              <a:t> знаний завдяки своїм картинам з подвійним змістом, які сам ще називає </a:t>
            </a:r>
            <a:r>
              <a:rPr lang="uk-UA" b="1" i="1" dirty="0" err="1" smtClean="0"/>
              <a:t>“двовзорами”</a:t>
            </a:r>
            <a:r>
              <a:rPr lang="uk-UA" b="1" i="1" dirty="0" smtClean="0"/>
              <a:t>. З одного боку - це звичайні пейзажі, але якщо придивитися, то з-за дерев, будинків, хмар, неначе </a:t>
            </a:r>
            <a:r>
              <a:rPr lang="uk-UA" b="1" i="1" dirty="0" err="1" smtClean="0"/>
              <a:t>“виринають”</a:t>
            </a:r>
            <a:r>
              <a:rPr lang="uk-UA" b="1" i="1" dirty="0" smtClean="0"/>
              <a:t> портрети таких видатних особистостей, як Тарас Шевченко, Іван Франко, Микола Гоголь, Богдан Лепкий.</a:t>
            </a:r>
          </a:p>
          <a:p>
            <a:pPr indent="360000"/>
            <a:r>
              <a:rPr lang="uk-UA" b="1" i="1" dirty="0" smtClean="0"/>
              <a:t>Свою першу картину-ілюзію художник присвятив великому Кобзареві. Цей портрет автор створив на основі двох класичних українських образів – молодого кобзаря та звичного для України сільського пейзажу.</a:t>
            </a:r>
            <a:endParaRPr lang="uk-UA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tiny-illyuzii-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2347"/>
            <a:ext cx="9144000" cy="6962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tiny-illyuzii-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7627"/>
            <a:ext cx="9144000" cy="6915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72244" r="4022" b="1387"/>
          <a:stretch>
            <a:fillRect/>
          </a:stretch>
        </p:blipFill>
        <p:spPr bwMode="auto">
          <a:xfrm>
            <a:off x="-3175" y="344488"/>
            <a:ext cx="50482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t="4022" r="1387" b="72244"/>
          <a:stretch>
            <a:fillRect/>
          </a:stretch>
        </p:blipFill>
        <p:spPr bwMode="auto">
          <a:xfrm>
            <a:off x="0" y="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 t="3998" r="1364" b="72229"/>
          <a:stretch>
            <a:fillRect/>
          </a:stretch>
        </p:blipFill>
        <p:spPr bwMode="auto">
          <a:xfrm>
            <a:off x="-3175" y="6502400"/>
            <a:ext cx="9144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 l="4022" t="1387" r="72244"/>
          <a:stretch>
            <a:fillRect/>
          </a:stretch>
        </p:blipFill>
        <p:spPr bwMode="auto">
          <a:xfrm>
            <a:off x="8709025" y="355600"/>
            <a:ext cx="4318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68313" y="332657"/>
            <a:ext cx="8256587" cy="6192687"/>
            <a:chOff x="422" y="1117"/>
            <a:chExt cx="6145" cy="2048"/>
          </a:xfrm>
        </p:grpSpPr>
        <p:pic>
          <p:nvPicPr>
            <p:cNvPr id="10" name="Picture 12" descr="teksura-152"/>
            <p:cNvPicPr>
              <a:picLocks noChangeAspect="1" noChangeArrowheads="1"/>
            </p:cNvPicPr>
            <p:nvPr/>
          </p:nvPicPr>
          <p:blipFill>
            <a:blip r:embed="rId5" cstate="print">
              <a:lum contrast="-30000"/>
            </a:blip>
            <a:srcRect/>
            <a:stretch>
              <a:fillRect/>
            </a:stretch>
          </p:blipFill>
          <p:spPr bwMode="auto">
            <a:xfrm>
              <a:off x="422" y="1117"/>
              <a:ext cx="2048" cy="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3" descr="teksura-152"/>
            <p:cNvPicPr>
              <a:picLocks noChangeAspect="1" noChangeArrowheads="1"/>
            </p:cNvPicPr>
            <p:nvPr/>
          </p:nvPicPr>
          <p:blipFill>
            <a:blip r:embed="rId5" cstate="print">
              <a:lum contrast="-30000"/>
            </a:blip>
            <a:srcRect/>
            <a:stretch>
              <a:fillRect/>
            </a:stretch>
          </p:blipFill>
          <p:spPr bwMode="auto">
            <a:xfrm>
              <a:off x="2472" y="1117"/>
              <a:ext cx="2048" cy="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4" descr="teksura-152"/>
            <p:cNvPicPr>
              <a:picLocks noChangeAspect="1" noChangeArrowheads="1"/>
            </p:cNvPicPr>
            <p:nvPr/>
          </p:nvPicPr>
          <p:blipFill>
            <a:blip r:embed="rId5" cstate="print">
              <a:lum contrast="-30000"/>
            </a:blip>
            <a:srcRect/>
            <a:stretch>
              <a:fillRect/>
            </a:stretch>
          </p:blipFill>
          <p:spPr bwMode="auto">
            <a:xfrm>
              <a:off x="4519" y="1117"/>
              <a:ext cx="2048" cy="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611560" y="544512"/>
            <a:ext cx="7920880" cy="868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Нащадки Шевченкового роду</a:t>
            </a:r>
            <a:endParaRPr lang="uk-UA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bg1">
                  <a:lumMod val="95000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4" name="Блок-схема: перфолента 13"/>
          <p:cNvSpPr/>
          <p:nvPr/>
        </p:nvSpPr>
        <p:spPr>
          <a:xfrm>
            <a:off x="755576" y="1484784"/>
            <a:ext cx="7488832" cy="4968552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TextBox 14"/>
          <p:cNvSpPr txBox="1"/>
          <p:nvPr/>
        </p:nvSpPr>
        <p:spPr>
          <a:xfrm>
            <a:off x="971600" y="2564904"/>
            <a:ext cx="68407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 smtClean="0"/>
              <a:t>На Тернопільщині живуть двоє нащадків з гілки Шевченкового роду — Лідія Деркач і Володимир </a:t>
            </a:r>
            <a:r>
              <a:rPr lang="uk-UA" b="1" dirty="0" err="1" smtClean="0"/>
              <a:t>Шкробот</a:t>
            </a:r>
            <a:r>
              <a:rPr lang="uk-UA" b="1" dirty="0" smtClean="0"/>
              <a:t>. Лідія Іванівна — цінований в державі юрист і в недавньому часі голова обласного апеляційного суду — нащадок молодшого брата Тараса Йосипа Григоровича Шевченка по маминій лінії (її дівоче прізвище — Шевченко). До того ж, Лідія Іванівна є уродженкою Черкаської області — славетного і благодатного Шевченківського краю. </a:t>
            </a:r>
          </a:p>
          <a:p>
            <a:pPr algn="just"/>
            <a:r>
              <a:rPr lang="uk-UA" b="1" dirty="0" smtClean="0"/>
              <a:t>Володимир Васильович — визнаний майстер лікарської справи — походить (також по материнській лінії) з роду </a:t>
            </a:r>
            <a:r>
              <a:rPr lang="uk-UA" b="1" dirty="0" err="1" smtClean="0"/>
              <a:t>Красицьких</a:t>
            </a:r>
            <a:r>
              <a:rPr lang="uk-UA" b="1" dirty="0" smtClean="0"/>
              <a:t>: Антон </a:t>
            </a:r>
            <a:r>
              <a:rPr lang="uk-UA" b="1" dirty="0" err="1" smtClean="0"/>
              <a:t>Красицький</a:t>
            </a:r>
            <a:r>
              <a:rPr lang="uk-UA" b="1" dirty="0" smtClean="0"/>
              <a:t> був чоловіком Катерини Григорівни Шевченко, а заодно й </a:t>
            </a:r>
            <a:r>
              <a:rPr lang="uk-UA" b="1" dirty="0" err="1" smtClean="0"/>
              <a:t>швагром</a:t>
            </a:r>
            <a:r>
              <a:rPr lang="uk-UA" b="1" dirty="0" smtClean="0"/>
              <a:t> Тараса. </a:t>
            </a:r>
            <a:endParaRPr lang="uk-UA" b="1" dirty="0"/>
          </a:p>
        </p:txBody>
      </p:sp>
      <p:pic>
        <p:nvPicPr>
          <p:cNvPr id="16" name="Рисунок 15" descr="2430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92280" y="1412776"/>
            <a:ext cx="1519766" cy="1141513"/>
          </a:xfrm>
          <a:prstGeom prst="rect">
            <a:avLst/>
          </a:prstGeom>
        </p:spPr>
      </p:pic>
      <p:pic>
        <p:nvPicPr>
          <p:cNvPr id="17" name="Рисунок 16" descr="7858708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4288" y="5373216"/>
            <a:ext cx="1544960" cy="1158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tiny-illyuzii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47" y="0"/>
            <a:ext cx="9126353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72244" r="4022" b="1387"/>
          <a:stretch>
            <a:fillRect/>
          </a:stretch>
        </p:blipFill>
        <p:spPr bwMode="auto">
          <a:xfrm>
            <a:off x="-3175" y="344488"/>
            <a:ext cx="50482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t="4022" r="1387" b="72244"/>
          <a:stretch>
            <a:fillRect/>
          </a:stretch>
        </p:blipFill>
        <p:spPr bwMode="auto">
          <a:xfrm>
            <a:off x="0" y="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 t="3998" r="1364" b="72229"/>
          <a:stretch>
            <a:fillRect/>
          </a:stretch>
        </p:blipFill>
        <p:spPr bwMode="auto">
          <a:xfrm>
            <a:off x="-3175" y="6502400"/>
            <a:ext cx="9144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 l="4022" t="1387" r="72244"/>
          <a:stretch>
            <a:fillRect/>
          </a:stretch>
        </p:blipFill>
        <p:spPr bwMode="auto">
          <a:xfrm>
            <a:off x="8709025" y="355600"/>
            <a:ext cx="4318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68313" y="332657"/>
            <a:ext cx="8256587" cy="6192687"/>
            <a:chOff x="422" y="1117"/>
            <a:chExt cx="6145" cy="2048"/>
          </a:xfrm>
        </p:grpSpPr>
        <p:pic>
          <p:nvPicPr>
            <p:cNvPr id="10" name="Picture 12" descr="teksura-152"/>
            <p:cNvPicPr>
              <a:picLocks noChangeAspect="1" noChangeArrowheads="1"/>
            </p:cNvPicPr>
            <p:nvPr/>
          </p:nvPicPr>
          <p:blipFill>
            <a:blip r:embed="rId5" cstate="print">
              <a:lum contrast="-30000"/>
            </a:blip>
            <a:srcRect/>
            <a:stretch>
              <a:fillRect/>
            </a:stretch>
          </p:blipFill>
          <p:spPr bwMode="auto">
            <a:xfrm>
              <a:off x="422" y="1117"/>
              <a:ext cx="2048" cy="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3" descr="teksura-152"/>
            <p:cNvPicPr>
              <a:picLocks noChangeAspect="1" noChangeArrowheads="1"/>
            </p:cNvPicPr>
            <p:nvPr/>
          </p:nvPicPr>
          <p:blipFill>
            <a:blip r:embed="rId5" cstate="print">
              <a:lum contrast="-30000"/>
            </a:blip>
            <a:srcRect/>
            <a:stretch>
              <a:fillRect/>
            </a:stretch>
          </p:blipFill>
          <p:spPr bwMode="auto">
            <a:xfrm>
              <a:off x="2472" y="1117"/>
              <a:ext cx="2048" cy="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4" descr="teksura-152"/>
            <p:cNvPicPr>
              <a:picLocks noChangeAspect="1" noChangeArrowheads="1"/>
            </p:cNvPicPr>
            <p:nvPr/>
          </p:nvPicPr>
          <p:blipFill>
            <a:blip r:embed="rId5" cstate="print">
              <a:lum contrast="-30000"/>
            </a:blip>
            <a:srcRect/>
            <a:stretch>
              <a:fillRect/>
            </a:stretch>
          </p:blipFill>
          <p:spPr bwMode="auto">
            <a:xfrm>
              <a:off x="4519" y="1117"/>
              <a:ext cx="2048" cy="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899592" y="404664"/>
            <a:ext cx="7701160" cy="115629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Impact"/>
              </a:rPr>
              <a:t>Шевченко сам приходить у наше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Impact"/>
              </a:rPr>
              <a:t>сучасся</a:t>
            </a:r>
            <a:endParaRPr lang="uk-UA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effectLst/>
              <a:latin typeface="Impact"/>
            </a:endParaRPr>
          </a:p>
        </p:txBody>
      </p:sp>
      <p:sp>
        <p:nvSpPr>
          <p:cNvPr id="13" name="Блок-схема: документ 12"/>
          <p:cNvSpPr/>
          <p:nvPr/>
        </p:nvSpPr>
        <p:spPr>
          <a:xfrm>
            <a:off x="755576" y="1628800"/>
            <a:ext cx="7344816" cy="4320480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99592" y="1772816"/>
            <a:ext cx="67687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i="1" dirty="0" smtClean="0">
                <a:solidFill>
                  <a:srgbClr val="7030A0"/>
                </a:solidFill>
              </a:rPr>
              <a:t>Якщо музеї Тараса Шевченка є в далекій Канаді, Казахстані, Російській Федерації, то чого ж не повинно їх бути у нас, на </a:t>
            </a:r>
            <a:r>
              <a:rPr lang="uk-UA" b="1" i="1" dirty="0" err="1" smtClean="0">
                <a:solidFill>
                  <a:srgbClr val="7030A0"/>
                </a:solidFill>
              </a:rPr>
              <a:t>Тернопіллі</a:t>
            </a:r>
            <a:r>
              <a:rPr lang="uk-UA" b="1" i="1" dirty="0" smtClean="0">
                <a:solidFill>
                  <a:srgbClr val="7030A0"/>
                </a:solidFill>
              </a:rPr>
              <a:t>, де поет провів чи не три осінні місяці життя далекого 1846 року? Варто визнати, що в Україні лише три музеї Шевченка — Національний музей Тараса Шевченка (місто Київ, він має дві філії), Національний заповідник «Батьківщина Тараса Шевченка» (село Моринці, село Шевченкове (колишня Кирилівка), село </a:t>
            </a:r>
            <a:r>
              <a:rPr lang="uk-UA" b="1" i="1" dirty="0" err="1" smtClean="0">
                <a:solidFill>
                  <a:srgbClr val="7030A0"/>
                </a:solidFill>
              </a:rPr>
              <a:t>Будище</a:t>
            </a:r>
            <a:r>
              <a:rPr lang="uk-UA" b="1" i="1" dirty="0" smtClean="0">
                <a:solidFill>
                  <a:srgbClr val="7030A0"/>
                </a:solidFill>
              </a:rPr>
              <a:t> Черкаської області), Шевченківський Національний заповідник (місто Канів Черкаської області). Правда, у Черкасах є Музей однієї книги — «Кобзаря», та в Переяславі-Хмельницькому відкрито Музей Заповіту Тараса Шевченка. </a:t>
            </a:r>
            <a:endParaRPr lang="uk-UA" b="1" i="1" dirty="0">
              <a:solidFill>
                <a:srgbClr val="7030A0"/>
              </a:solidFill>
            </a:endParaRPr>
          </a:p>
        </p:txBody>
      </p:sp>
      <p:pic>
        <p:nvPicPr>
          <p:cNvPr id="15" name="Рисунок 14" descr="0a2906248ea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5039278"/>
            <a:ext cx="2164085" cy="1474283"/>
          </a:xfrm>
          <a:prstGeom prst="rect">
            <a:avLst/>
          </a:prstGeom>
        </p:spPr>
      </p:pic>
      <p:pic>
        <p:nvPicPr>
          <p:cNvPr id="16" name="Рисунок 15" descr="2dbc6-imgp160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3568" y="5229200"/>
            <a:ext cx="1661170" cy="1245878"/>
          </a:xfrm>
          <a:prstGeom prst="rect">
            <a:avLst/>
          </a:prstGeom>
        </p:spPr>
      </p:pic>
      <p:pic>
        <p:nvPicPr>
          <p:cNvPr id="17" name="Рисунок 16" descr="6cbcadb038_11034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47864" y="4941168"/>
            <a:ext cx="2252236" cy="1651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tiny-illyuzii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4021"/>
            <a:ext cx="9144000" cy="6843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72244" r="4022" b="1387"/>
          <a:stretch>
            <a:fillRect/>
          </a:stretch>
        </p:blipFill>
        <p:spPr bwMode="auto">
          <a:xfrm>
            <a:off x="-3175" y="344488"/>
            <a:ext cx="50482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t="4022" r="1387" b="72244"/>
          <a:stretch>
            <a:fillRect/>
          </a:stretch>
        </p:blipFill>
        <p:spPr bwMode="auto">
          <a:xfrm>
            <a:off x="0" y="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 t="3998" r="1364" b="72229"/>
          <a:stretch>
            <a:fillRect/>
          </a:stretch>
        </p:blipFill>
        <p:spPr bwMode="auto">
          <a:xfrm>
            <a:off x="-3175" y="6502400"/>
            <a:ext cx="9144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 l="4022" t="1387" r="72244"/>
          <a:stretch>
            <a:fillRect/>
          </a:stretch>
        </p:blipFill>
        <p:spPr bwMode="auto">
          <a:xfrm>
            <a:off x="8709025" y="355600"/>
            <a:ext cx="4318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68313" y="332657"/>
            <a:ext cx="8256587" cy="6192687"/>
            <a:chOff x="422" y="1117"/>
            <a:chExt cx="6145" cy="2048"/>
          </a:xfrm>
        </p:grpSpPr>
        <p:pic>
          <p:nvPicPr>
            <p:cNvPr id="10" name="Picture 12" descr="teksura-152"/>
            <p:cNvPicPr>
              <a:picLocks noChangeAspect="1" noChangeArrowheads="1"/>
            </p:cNvPicPr>
            <p:nvPr/>
          </p:nvPicPr>
          <p:blipFill>
            <a:blip r:embed="rId5" cstate="print">
              <a:lum contrast="-30000"/>
            </a:blip>
            <a:srcRect/>
            <a:stretch>
              <a:fillRect/>
            </a:stretch>
          </p:blipFill>
          <p:spPr bwMode="auto">
            <a:xfrm>
              <a:off x="422" y="1117"/>
              <a:ext cx="2048" cy="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3" descr="teksura-152"/>
            <p:cNvPicPr>
              <a:picLocks noChangeAspect="1" noChangeArrowheads="1"/>
            </p:cNvPicPr>
            <p:nvPr/>
          </p:nvPicPr>
          <p:blipFill>
            <a:blip r:embed="rId5" cstate="print">
              <a:lum contrast="-30000"/>
            </a:blip>
            <a:srcRect/>
            <a:stretch>
              <a:fillRect/>
            </a:stretch>
          </p:blipFill>
          <p:spPr bwMode="auto">
            <a:xfrm>
              <a:off x="2472" y="1117"/>
              <a:ext cx="2048" cy="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4" descr="teksura-152"/>
            <p:cNvPicPr>
              <a:picLocks noChangeAspect="1" noChangeArrowheads="1"/>
            </p:cNvPicPr>
            <p:nvPr/>
          </p:nvPicPr>
          <p:blipFill>
            <a:blip r:embed="rId5" cstate="print">
              <a:lum contrast="-30000"/>
            </a:blip>
            <a:srcRect/>
            <a:stretch>
              <a:fillRect/>
            </a:stretch>
          </p:blipFill>
          <p:spPr bwMode="auto">
            <a:xfrm>
              <a:off x="4519" y="1117"/>
              <a:ext cx="2048" cy="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0" y="332656"/>
            <a:ext cx="8889800" cy="15163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Не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домовляючись</a:t>
            </a:r>
            <a:endParaRPr lang="ru-RU" sz="3600" kern="10" spc="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і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спеціально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 того не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роблячи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,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нині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 ми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маємо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 на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Тернопільщині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майже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 </a:t>
            </a:r>
          </a:p>
          <a:p>
            <a:pPr algn="ctr" rtl="0"/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півтори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сотні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монументів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Кобзареві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.</a:t>
            </a:r>
            <a:endParaRPr lang="uk-UA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  <p:sp>
        <p:nvSpPr>
          <p:cNvPr id="14" name="Блок-схема: память с посл. доступом 13"/>
          <p:cNvSpPr/>
          <p:nvPr/>
        </p:nvSpPr>
        <p:spPr>
          <a:xfrm>
            <a:off x="395536" y="1988840"/>
            <a:ext cx="8136904" cy="4320480"/>
          </a:xfrm>
          <a:prstGeom prst="flowChartMagnetic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TextBox 14"/>
          <p:cNvSpPr txBox="1"/>
          <p:nvPr/>
        </p:nvSpPr>
        <p:spPr>
          <a:xfrm>
            <a:off x="1043608" y="2708920"/>
            <a:ext cx="71287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/>
              <a:t>За кількістю пам'ятників Тарасові Шевченку ми поступаємося лише своїм двом сусідам – львів'янам і </a:t>
            </a:r>
            <a:r>
              <a:rPr lang="uk-UA" sz="2400" b="1" i="1" dirty="0" err="1" smtClean="0"/>
              <a:t>франківцям</a:t>
            </a:r>
            <a:r>
              <a:rPr lang="uk-UA" sz="2400" b="1" i="1" dirty="0" smtClean="0"/>
              <a:t>. Що цікаво, монументи Кобзарю встановлені в усіх без винятку райцентрах нашої області, окрім </a:t>
            </a:r>
            <a:r>
              <a:rPr lang="uk-UA" sz="2400" b="1" i="1" dirty="0" err="1" smtClean="0"/>
              <a:t>Ланівців</a:t>
            </a:r>
            <a:r>
              <a:rPr lang="uk-UA" sz="2400" b="1" i="1" dirty="0" smtClean="0"/>
              <a:t>. До 200-річчя Тараса Шевченка готується до випуску карта області із зображенням на ній усіх тернопільських пам'ятників Тарасу.</a:t>
            </a:r>
            <a:endParaRPr lang="uk-UA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72244" r="4022" b="1387"/>
          <a:stretch>
            <a:fillRect/>
          </a:stretch>
        </p:blipFill>
        <p:spPr bwMode="auto">
          <a:xfrm>
            <a:off x="-3175" y="344488"/>
            <a:ext cx="50482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t="4022" r="1387" b="72244"/>
          <a:stretch>
            <a:fillRect/>
          </a:stretch>
        </p:blipFill>
        <p:spPr bwMode="auto">
          <a:xfrm>
            <a:off x="0" y="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 t="3998" r="1364" b="72229"/>
          <a:stretch>
            <a:fillRect/>
          </a:stretch>
        </p:blipFill>
        <p:spPr bwMode="auto">
          <a:xfrm>
            <a:off x="-3175" y="6502400"/>
            <a:ext cx="9144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 l="4022" t="1387" r="72244"/>
          <a:stretch>
            <a:fillRect/>
          </a:stretch>
        </p:blipFill>
        <p:spPr bwMode="auto">
          <a:xfrm>
            <a:off x="8709025" y="355600"/>
            <a:ext cx="4318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68313" y="332657"/>
            <a:ext cx="8256587" cy="6192687"/>
            <a:chOff x="422" y="1117"/>
            <a:chExt cx="6145" cy="2048"/>
          </a:xfrm>
        </p:grpSpPr>
        <p:pic>
          <p:nvPicPr>
            <p:cNvPr id="10" name="Picture 12" descr="teksura-152"/>
            <p:cNvPicPr>
              <a:picLocks noChangeAspect="1" noChangeArrowheads="1"/>
            </p:cNvPicPr>
            <p:nvPr/>
          </p:nvPicPr>
          <p:blipFill>
            <a:blip r:embed="rId5" cstate="print">
              <a:lum contrast="-30000"/>
            </a:blip>
            <a:srcRect/>
            <a:stretch>
              <a:fillRect/>
            </a:stretch>
          </p:blipFill>
          <p:spPr bwMode="auto">
            <a:xfrm>
              <a:off x="422" y="1117"/>
              <a:ext cx="2048" cy="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3" descr="teksura-152"/>
            <p:cNvPicPr>
              <a:picLocks noChangeAspect="1" noChangeArrowheads="1"/>
            </p:cNvPicPr>
            <p:nvPr/>
          </p:nvPicPr>
          <p:blipFill>
            <a:blip r:embed="rId5" cstate="print">
              <a:lum contrast="-30000"/>
            </a:blip>
            <a:srcRect/>
            <a:stretch>
              <a:fillRect/>
            </a:stretch>
          </p:blipFill>
          <p:spPr bwMode="auto">
            <a:xfrm>
              <a:off x="2472" y="1117"/>
              <a:ext cx="2048" cy="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4" descr="teksura-152"/>
            <p:cNvPicPr>
              <a:picLocks noChangeAspect="1" noChangeArrowheads="1"/>
            </p:cNvPicPr>
            <p:nvPr/>
          </p:nvPicPr>
          <p:blipFill>
            <a:blip r:embed="rId5" cstate="print">
              <a:lum contrast="-30000"/>
            </a:blip>
            <a:srcRect/>
            <a:stretch>
              <a:fillRect/>
            </a:stretch>
          </p:blipFill>
          <p:spPr bwMode="auto">
            <a:xfrm>
              <a:off x="4519" y="1117"/>
              <a:ext cx="2048" cy="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Блок-схема: несколько документов 12"/>
          <p:cNvSpPr/>
          <p:nvPr/>
        </p:nvSpPr>
        <p:spPr>
          <a:xfrm>
            <a:off x="539552" y="548680"/>
            <a:ext cx="8136904" cy="5544616"/>
          </a:xfrm>
          <a:prstGeom prst="flowChartMulti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99592" y="1628800"/>
            <a:ext cx="63367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i="1" dirty="0" smtClean="0"/>
              <a:t>Найбільше пам’ятників Кобзареві є у Борщівському районі — 18 (за попередніми даними), найменше — в </a:t>
            </a:r>
            <a:r>
              <a:rPr lang="uk-UA" i="1" dirty="0" err="1" smtClean="0"/>
              <a:t>Лановецькому</a:t>
            </a:r>
            <a:r>
              <a:rPr lang="uk-UA" i="1" dirty="0" smtClean="0"/>
              <a:t> — всього два. У </a:t>
            </a:r>
            <a:r>
              <a:rPr lang="uk-UA" i="1" dirty="0" err="1" smtClean="0"/>
              <a:t>Чортківському</a:t>
            </a:r>
            <a:r>
              <a:rPr lang="uk-UA" i="1" dirty="0" smtClean="0"/>
              <a:t> районі — 11, </a:t>
            </a:r>
            <a:r>
              <a:rPr lang="uk-UA" i="1" dirty="0" err="1" smtClean="0"/>
              <a:t>Заліщицькому</a:t>
            </a:r>
            <a:r>
              <a:rPr lang="uk-UA" i="1" dirty="0" smtClean="0"/>
              <a:t> та </a:t>
            </a:r>
            <a:r>
              <a:rPr lang="uk-UA" i="1" dirty="0" err="1" smtClean="0"/>
              <a:t>Гусятинському</a:t>
            </a:r>
            <a:r>
              <a:rPr lang="uk-UA" i="1" dirty="0" smtClean="0"/>
              <a:t> — по 10. </a:t>
            </a:r>
          </a:p>
          <a:p>
            <a:pPr algn="just"/>
            <a:r>
              <a:rPr lang="uk-UA" i="1" dirty="0" smtClean="0"/>
              <a:t>Перший на Тернопільщині пам’ятник звели у селі </a:t>
            </a:r>
            <a:r>
              <a:rPr lang="uk-UA" i="1" dirty="0" err="1" smtClean="0"/>
              <a:t>Бурдяківцях</a:t>
            </a:r>
            <a:r>
              <a:rPr lang="uk-UA" i="1" dirty="0" smtClean="0"/>
              <a:t> Борщівського повіту до 50-их роковин смерті поета в 1911 році (до речі, це село, як і </a:t>
            </a:r>
            <a:r>
              <a:rPr lang="uk-UA" i="1" dirty="0" err="1" smtClean="0"/>
              <a:t>Залав’є</a:t>
            </a:r>
            <a:r>
              <a:rPr lang="uk-UA" i="1" dirty="0" smtClean="0"/>
              <a:t> на </a:t>
            </a:r>
            <a:r>
              <a:rPr lang="uk-UA" i="1" dirty="0" err="1" smtClean="0"/>
              <a:t>Теребовлянщині</a:t>
            </a:r>
            <a:r>
              <a:rPr lang="uk-UA" i="1" dirty="0" smtClean="0"/>
              <a:t>, має два монументи Кобзареві). До 100-ліття від дня народження Т. Шевченка у 1914 році пам’ятники були встановлені у селах </a:t>
            </a:r>
            <a:r>
              <a:rPr lang="uk-UA" i="1" dirty="0" err="1" smtClean="0"/>
              <a:t>Залав’є</a:t>
            </a:r>
            <a:r>
              <a:rPr lang="uk-UA" i="1" dirty="0" smtClean="0"/>
              <a:t>, </a:t>
            </a:r>
            <a:r>
              <a:rPr lang="uk-UA" i="1" dirty="0" err="1" smtClean="0"/>
              <a:t>Лошнів</a:t>
            </a:r>
            <a:r>
              <a:rPr lang="uk-UA" i="1" dirty="0" smtClean="0"/>
              <a:t> на </a:t>
            </a:r>
            <a:r>
              <a:rPr lang="uk-UA" i="1" dirty="0" err="1" smtClean="0"/>
              <a:t>Теребовлянщині</a:t>
            </a:r>
            <a:r>
              <a:rPr lang="uk-UA" i="1" dirty="0" smtClean="0"/>
              <a:t>, </a:t>
            </a:r>
            <a:r>
              <a:rPr lang="uk-UA" i="1" dirty="0" err="1" smtClean="0"/>
              <a:t>Лисичинці</a:t>
            </a:r>
            <a:r>
              <a:rPr lang="uk-UA" i="1" dirty="0" smtClean="0"/>
              <a:t>, Шили Збаразького повіту, Жуків Бережанського повіту, </a:t>
            </a:r>
            <a:r>
              <a:rPr lang="uk-UA" i="1" dirty="0" err="1" smtClean="0"/>
              <a:t>Лозівка</a:t>
            </a:r>
            <a:r>
              <a:rPr lang="uk-UA" i="1" dirty="0" smtClean="0"/>
              <a:t> — (тепер </a:t>
            </a:r>
            <a:r>
              <a:rPr lang="uk-UA" i="1" dirty="0" err="1" smtClean="0"/>
              <a:t>Підволочиського</a:t>
            </a:r>
            <a:r>
              <a:rPr lang="uk-UA" i="1" dirty="0" smtClean="0"/>
              <a:t> району). Ці пам’ятники за роки польської окупації не раз нищили, проте згодом їх відновили</a:t>
            </a:r>
            <a:r>
              <a:rPr lang="uk-UA" dirty="0" smtClean="0"/>
              <a:t>. </a:t>
            </a:r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2555776" y="5229200"/>
            <a:ext cx="6192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В пам'ятниках Тарасові Шевченку в Тернополі, Теребовлі та Залізцях Зборівського району в фундаменти кожного вмурована земля з могили Кобзаря</a:t>
            </a:r>
            <a:r>
              <a:rPr lang="uk-UA" dirty="0" smtClean="0">
                <a:solidFill>
                  <a:srgbClr val="00B0F0"/>
                </a:solidFill>
              </a:rPr>
              <a:t>.</a:t>
            </a:r>
            <a:endParaRPr lang="uk-UA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1186</Words>
  <Application>Microsoft Office PowerPoint</Application>
  <PresentationFormat>Экран (4:3)</PresentationFormat>
  <Paragraphs>44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ХХХ</dc:creator>
  <cp:lastModifiedBy>User</cp:lastModifiedBy>
  <cp:revision>11</cp:revision>
  <dcterms:created xsi:type="dcterms:W3CDTF">2013-10-13T09:13:21Z</dcterms:created>
  <dcterms:modified xsi:type="dcterms:W3CDTF">2014-11-29T09:12:06Z</dcterms:modified>
</cp:coreProperties>
</file>