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7" r:id="rId6"/>
    <p:sldId id="262" r:id="rId7"/>
    <p:sldId id="263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33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F857-2707-47FF-86F4-DF4F82903B48}" type="datetimeFigureOut">
              <a:rPr lang="uk-UA" smtClean="0"/>
              <a:pPr/>
              <a:t>25.11.2015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F3764-1414-48CB-BE76-F77892B5B234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F3764-1414-48CB-BE76-F77892B5B234}" type="slidenum">
              <a:rPr lang="uk-UA" smtClean="0"/>
              <a:pPr/>
              <a:t>1</a:t>
            </a:fld>
            <a:endParaRPr lang="uk-U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F3764-1414-48CB-BE76-F77892B5B234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25.11.2015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85;&#1072;&#1082;&#1072;&#1079;%2020/&#1053;&#1072;&#1082;&#1072;&#1079;%20&#8470;20%20&#1074;&#1110;&#1076;%2017.01.2012%20&#1088;&#1086;&#1082;&#1091;%20&#1055;&#1088;&#1086;%20&#1087;&#1088;&#1086;&#1074;&#1077;&#1076;&#1077;&#1085;&#1085;&#1103;%20&#1084;&#1086;&#1085;&#1110;&#1090;&#1086;&#1088;&#1080;&#1085;&#1075;&#1086;&#1074;&#1086;&#1075;&#1086;%20&#1076;&#1086;&#1089;&#1083;&#1110;&#1076;&#1078;&#1077;&#1085;&#1085;&#1103;%20&#1082;&#1086;&#1084;&#1087;&#1102;&#1090;&#1077;&#1088;&#1080;&#1079;&#1072;&#1094;&#1110;&#1111;%20&#1085;&#1072;&#1074;&#1095;&#1072;&#1083;&#1100;&#1085;&#1080;&#1093;%20&#1079;&#1072;&#1082;&#1083;&#1072;&#1076;&#1110;&#1074;.doc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&#1085;&#1072;&#1082;&#1072;&#1079;%2020/&#1059;&#1079;&#1072;&#1075;&#1072;&#1083;&#1100;&#1085;&#1077;&#1085;&#1110;%20&#1088;&#1077;&#1079;%20&#1044;&#1086;&#1076;%201-4.doc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85;&#1072;&#1082;&#1072;&#1079;%20377/&#1053;&#1072;&#1082;&#1072;&#1079;%20&#8470;377-&#1086;&#1076;%20&#1074;&#1110;&#1076;%2001.06.2012%20&#1055;&#1088;&#1086;%20&#1084;&#1086;&#1085;&#1110;&#1090;&#1086;&#1088;&#1080;&#1085;&#1075;&#1086;&#1074;&#1077;%20&#1076;&#1086;&#1089;&#1083;&#1110;&#1076;&#1078;&#1077;&#1085;&#1085;&#1103;....docx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hyperlink" Target="&#1084;&#1086;&#1085;&#1110;&#1090;&#1086;&#1088;&#1080;&#1085;&#1075;%20&#1052;&#1054;&#1053;/rezultatu_4etap%20(1).xls" TargetMode="External"/><Relationship Id="rId4" Type="http://schemas.openxmlformats.org/officeDocument/2006/relationships/hyperlink" Target="&#1085;&#1072;&#1082;&#1072;&#1079;%20377/&#1044;&#1086;&#1076;&#1072;&#1090;&#1086;&#1082;%201%20&#1076;&#1086;%20&#1085;&#1072;&#1082;&#1072;&#1079;&#1091;%20&#8470;377%20&#1074;&#1110;&#1076;%2001.06.2012%20&#1088;.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Антонів Г.Я\2015_16\моніторинг\Презентація семінар\f8.jpg"/>
          <p:cNvPicPr>
            <a:picLocks noChangeAspect="1" noChangeArrowheads="1"/>
          </p:cNvPicPr>
          <p:nvPr/>
        </p:nvPicPr>
        <p:blipFill>
          <a:blip r:embed="rId3">
            <a:lum bright="-12000"/>
          </a:blip>
          <a:srcRect/>
          <a:stretch>
            <a:fillRect/>
          </a:stretch>
        </p:blipFill>
        <p:spPr bwMode="auto">
          <a:xfrm>
            <a:off x="285720" y="3429000"/>
            <a:ext cx="4000528" cy="29694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28614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Arial Black" pitchFamily="34" charset="0"/>
                <a:cs typeface="Aharoni" pitchFamily="2" charset="-79"/>
              </a:rPr>
              <a:t>Здійснення моніторингових досліджень в  процесі роботи над вивченням стану комп</a:t>
            </a:r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2800" dirty="0" smtClean="0">
                <a:latin typeface="Arial Black" pitchFamily="34" charset="0"/>
                <a:cs typeface="Aharoni" pitchFamily="2" charset="-79"/>
              </a:rPr>
              <a:t>ютеризації навчальних закладів та комп</a:t>
            </a:r>
            <a:r>
              <a:rPr lang="en-US" sz="2800" dirty="0" smtClean="0">
                <a:latin typeface="Arial Black" pitchFamily="34" charset="0"/>
                <a:cs typeface="Aharoni" pitchFamily="2" charset="-79"/>
              </a:rPr>
              <a:t>’</a:t>
            </a:r>
            <a:r>
              <a:rPr lang="uk-UA" sz="2800" dirty="0" smtClean="0">
                <a:latin typeface="Arial Black" pitchFamily="34" charset="0"/>
                <a:cs typeface="Aharoni" pitchFamily="2" charset="-79"/>
              </a:rPr>
              <a:t>ютерної навченості педагогічних працівників.</a:t>
            </a:r>
            <a:endParaRPr lang="uk-UA" sz="28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3786190"/>
            <a:ext cx="4786346" cy="2500330"/>
          </a:xfrm>
        </p:spPr>
        <p:txBody>
          <a:bodyPr>
            <a:normAutofit fontScale="92500" lnSpcReduction="10000"/>
          </a:bodyPr>
          <a:lstStyle/>
          <a:p>
            <a:pPr algn="l"/>
            <a:endParaRPr lang="uk-UA" dirty="0" smtClean="0"/>
          </a:p>
          <a:p>
            <a:pPr algn="l"/>
            <a:endParaRPr lang="uk-UA" dirty="0" smtClean="0"/>
          </a:p>
          <a:p>
            <a:pPr algn="l"/>
            <a:r>
              <a:rPr lang="uk-UA" dirty="0" smtClean="0"/>
              <a:t>Підготувала  методист </a:t>
            </a:r>
            <a:r>
              <a:rPr lang="uk-UA" dirty="0" smtClean="0"/>
              <a:t>інформатики комунальної установи “Зборівський районний методичний кабінет” </a:t>
            </a:r>
          </a:p>
          <a:p>
            <a:pPr algn="l"/>
            <a:r>
              <a:rPr lang="uk-UA" dirty="0" smtClean="0"/>
              <a:t>Антонів Галина Ярославівна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Антонів Г.Я\2015_16\моніторинг\Презентація семінар\f2.jpg"/>
          <p:cNvPicPr>
            <a:picLocks noChangeAspect="1" noChangeArrowheads="1"/>
          </p:cNvPicPr>
          <p:nvPr/>
        </p:nvPicPr>
        <p:blipFill>
          <a:blip r:embed="rId2">
            <a:lum bright="12000" contrast="11000"/>
          </a:blip>
          <a:srcRect/>
          <a:stretch>
            <a:fillRect/>
          </a:stretch>
        </p:blipFill>
        <p:spPr bwMode="auto">
          <a:xfrm>
            <a:off x="4572000" y="3500438"/>
            <a:ext cx="4324136" cy="305113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285728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      </a:t>
            </a:r>
            <a:r>
              <a:rPr lang="uk-UA" sz="20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Динамічність суспільного розвитку передбачає необхідність безперервної освіти, процесу постійного підвищення професійної компетентності. </a:t>
            </a:r>
            <a:endParaRPr lang="uk-UA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135729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</a:rPr>
              <a:t>Однією зі складових професійної компетентності педагога є компетентність у сфері інформаційно-комунікаційних технологій (ІКТ). </a:t>
            </a:r>
            <a:endParaRPr lang="uk-UA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2428868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Володіння інформаційними технологіями ставиться в один ряд із такими якостями, як уміння читати і писати.</a:t>
            </a:r>
            <a:endParaRPr lang="uk-UA" sz="24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3643314"/>
            <a:ext cx="81439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990033"/>
                </a:solidFill>
              </a:rPr>
              <a:t>Однією з умов успішної реалізації завдань інформатизації освіти є розв’язання проблеми підготовки педагогічних працівників до  використання інформаційно-комунікаційних технологій у своїй професійній діяльності .</a:t>
            </a:r>
            <a:endParaRPr lang="uk-UA" sz="2000" b="1" dirty="0">
              <a:solidFill>
                <a:srgbClr val="9900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034" y="5572140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rgbClr val="990033"/>
                </a:solidFill>
              </a:rPr>
              <a:t>Можна впевнено стверджувати, що з кожним роком зростає кількість педагогів, які використовують ІКТ у своїй професійній діяльності.</a:t>
            </a:r>
            <a:endParaRPr lang="uk-UA" sz="2000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Антонів Г.Я\2015_16\моніторинг\Презентація семінар\f6.jpg"/>
          <p:cNvPicPr>
            <a:picLocks noChangeAspect="1" noChangeArrowheads="1"/>
          </p:cNvPicPr>
          <p:nvPr/>
        </p:nvPicPr>
        <p:blipFill>
          <a:blip r:embed="rId2">
            <a:lum bright="26000" contrast="-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28596" y="214290"/>
            <a:ext cx="8286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</a:t>
            </a:r>
            <a:r>
              <a:rPr lang="uk-UA" sz="2000" b="1" dirty="0" smtClean="0">
                <a:solidFill>
                  <a:srgbClr val="990033"/>
                </a:solidFill>
              </a:rPr>
              <a:t>Моніторингу в ході вивченням стану комп</a:t>
            </a:r>
            <a:r>
              <a:rPr lang="en-US" sz="2000" b="1" dirty="0" smtClean="0">
                <a:solidFill>
                  <a:srgbClr val="990033"/>
                </a:solidFill>
              </a:rPr>
              <a:t>’</a:t>
            </a:r>
            <a:r>
              <a:rPr lang="uk-UA" sz="2000" b="1" dirty="0" smtClean="0">
                <a:solidFill>
                  <a:srgbClr val="990033"/>
                </a:solidFill>
              </a:rPr>
              <a:t>ютеризації навчальних закладів та комп</a:t>
            </a:r>
            <a:r>
              <a:rPr lang="en-US" sz="2000" b="1" dirty="0" smtClean="0">
                <a:solidFill>
                  <a:srgbClr val="990033"/>
                </a:solidFill>
              </a:rPr>
              <a:t>’</a:t>
            </a:r>
            <a:r>
              <a:rPr lang="uk-UA" sz="2000" b="1" dirty="0" smtClean="0">
                <a:solidFill>
                  <a:srgbClr val="990033"/>
                </a:solidFill>
              </a:rPr>
              <a:t>ютерної навченості педагогічних працівників підлягають статистичні дані.</a:t>
            </a:r>
            <a:endParaRPr lang="uk-UA" sz="2000" b="1" dirty="0">
              <a:solidFill>
                <a:srgbClr val="9900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50017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660033"/>
                </a:solidFill>
              </a:rPr>
              <a:t>Цільові індифікатори і показники  роботи над проблемою комп</a:t>
            </a:r>
            <a:r>
              <a:rPr lang="en-US" b="1" dirty="0" smtClean="0">
                <a:solidFill>
                  <a:srgbClr val="660033"/>
                </a:solidFill>
              </a:rPr>
              <a:t>’</a:t>
            </a:r>
            <a:r>
              <a:rPr lang="uk-UA" b="1" dirty="0" smtClean="0">
                <a:solidFill>
                  <a:srgbClr val="660033"/>
                </a:solidFill>
              </a:rPr>
              <a:t>ютеризації</a:t>
            </a:r>
            <a:r>
              <a:rPr lang="en-US" b="1" dirty="0" smtClean="0">
                <a:solidFill>
                  <a:srgbClr val="660033"/>
                </a:solidFill>
              </a:rPr>
              <a:t>  </a:t>
            </a:r>
            <a:r>
              <a:rPr lang="uk-UA" b="1" dirty="0" smtClean="0">
                <a:solidFill>
                  <a:srgbClr val="660033"/>
                </a:solidFill>
              </a:rPr>
              <a:t>та інформатизації: </a:t>
            </a:r>
            <a:endParaRPr lang="uk-UA" b="1" dirty="0">
              <a:solidFill>
                <a:srgbClr val="6600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2214554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990033"/>
                </a:solidFill>
              </a:rPr>
              <a:t>списки педагогів, які пройшли навчання з інформаційних технологій;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2643182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90033"/>
                </a:solidFill>
              </a:rPr>
              <a:t>посилання  на блоги та сайти вчителів-предметників, які активно впроваджують ІКТ в навчально-виховний процес;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3357562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990033"/>
                </a:solidFill>
              </a:rPr>
              <a:t>списки педагогів, які представили  свій досвід  володіння сучасними технологіями на різних рівнях в межах певних форм методичної роботи;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4286256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0033"/>
                </a:solidFill>
              </a:rPr>
              <a:t>Вікі</a:t>
            </a:r>
            <a:r>
              <a:rPr lang="ru-RU" dirty="0" smtClean="0">
                <a:solidFill>
                  <a:srgbClr val="990033"/>
                </a:solidFill>
              </a:rPr>
              <a:t> посилання на  створені </a:t>
            </a:r>
            <a:r>
              <a:rPr lang="ru-RU" b="1" dirty="0" smtClean="0">
                <a:solidFill>
                  <a:srgbClr val="990033"/>
                </a:solidFill>
              </a:rPr>
              <a:t>сторінки</a:t>
            </a:r>
            <a:r>
              <a:rPr lang="ru-RU" dirty="0" smtClean="0">
                <a:solidFill>
                  <a:srgbClr val="990033"/>
                </a:solidFill>
              </a:rPr>
              <a:t>  користувачів ЗборівВікі ; 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4786322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990033"/>
                </a:solidFill>
              </a:rPr>
              <a:t>перелік обладнання навчальних комп</a:t>
            </a:r>
            <a:r>
              <a:rPr lang="en-US" dirty="0" smtClean="0">
                <a:solidFill>
                  <a:srgbClr val="990033"/>
                </a:solidFill>
              </a:rPr>
              <a:t>’</a:t>
            </a:r>
            <a:r>
              <a:rPr lang="uk-UA" dirty="0" smtClean="0">
                <a:solidFill>
                  <a:srgbClr val="990033"/>
                </a:solidFill>
              </a:rPr>
              <a:t>ютерних комплексів  (НКК) на базі яких створено кабінети інформатики та інформаційно-комунікаційних технологій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uk-UA" dirty="0" smtClean="0">
                <a:solidFill>
                  <a:srgbClr val="990033"/>
                </a:solidFill>
              </a:rPr>
              <a:t> в  загальноосвітніх закладах району.</a:t>
            </a:r>
            <a:endParaRPr lang="uk-UA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Антонів Г.Я\2015_16\моніторинг\Презентація семінар\f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974680"/>
            <a:ext cx="2643206" cy="2800828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71472" y="428604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dirty="0" smtClean="0">
                <a:solidFill>
                  <a:srgbClr val="990033"/>
                </a:solidFill>
              </a:rPr>
              <a:t>      З </a:t>
            </a:r>
            <a:r>
              <a:rPr lang="uk-UA" b="1" dirty="0" smtClean="0">
                <a:solidFill>
                  <a:srgbClr val="990033"/>
                </a:solidFill>
              </a:rPr>
              <a:t>23 січня  по 17 лютого </a:t>
            </a:r>
            <a:r>
              <a:rPr lang="uk-UA" dirty="0" smtClean="0">
                <a:solidFill>
                  <a:srgbClr val="990033"/>
                </a:solidFill>
              </a:rPr>
              <a:t>2012 року було організовано </a:t>
            </a:r>
            <a:r>
              <a:rPr lang="uk-UA" dirty="0" smtClean="0">
                <a:solidFill>
                  <a:srgbClr val="990033"/>
                </a:solidFill>
                <a:hlinkClick r:id="rId3" action="ppaction://hlinkfile"/>
              </a:rPr>
              <a:t>моніторингове дослідження ІКТ-компетентності вчителів,</a:t>
            </a:r>
            <a:r>
              <a:rPr lang="uk-UA" dirty="0" smtClean="0">
                <a:solidFill>
                  <a:srgbClr val="990033"/>
                </a:solidFill>
              </a:rPr>
              <a:t> мета якого полягала у визначенні індивідуальної траєкторії саморозвитку, самоосвіти та навчання педпрацівників основам інформаційно-комунікаційних технологій в умовах формування інформаційно-освітнього простору району та у визначенні напрямків методичної роботи в умовах інформатизації освіти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500306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990033"/>
                </a:solidFill>
              </a:rPr>
              <a:t> </a:t>
            </a:r>
            <a:r>
              <a:rPr lang="uk-UA" b="1" dirty="0" smtClean="0">
                <a:solidFill>
                  <a:srgbClr val="990033"/>
                </a:solidFill>
              </a:rPr>
              <a:t>Об’єктом моніторингового дослідження </a:t>
            </a:r>
            <a:r>
              <a:rPr lang="uk-UA" dirty="0" smtClean="0">
                <a:solidFill>
                  <a:srgbClr val="990033"/>
                </a:solidFill>
              </a:rPr>
              <a:t>є процес формування професійної компетентності вчителя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429000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990033"/>
                </a:solidFill>
              </a:rPr>
              <a:t>Предметом моніторингового дослідження </a:t>
            </a:r>
            <a:r>
              <a:rPr lang="uk-UA" dirty="0" smtClean="0">
                <a:solidFill>
                  <a:srgbClr val="990033"/>
                </a:solidFill>
              </a:rPr>
              <a:t>став процес визначення рівня сформованості ІКТ-компетентності педагогічних працівників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4357694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990033"/>
                </a:solidFill>
              </a:rPr>
              <a:t>Очікувані результати:</a:t>
            </a:r>
          </a:p>
          <a:p>
            <a:r>
              <a:rPr lang="uk-UA" dirty="0" smtClean="0">
                <a:solidFill>
                  <a:srgbClr val="990033"/>
                </a:solidFill>
              </a:rPr>
              <a:t> Для адміністрації школи методичного кабінету отримання інформації про рівень готовності вчителів працювати в умовах єдиного інформаційного освітнього простору навчального закладу, що дасть можливість внести зміни до перспективного та поточного планування методичної, виховної, навчальної роботи.</a:t>
            </a:r>
            <a:endParaRPr lang="uk-UA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Антонів Г.Я\2015_16\моніторинг\Презентація семінар\f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14290"/>
            <a:ext cx="2762256" cy="28575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642918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rgbClr val="990033"/>
                </a:solidFill>
              </a:rPr>
              <a:t>   </a:t>
            </a:r>
            <a:r>
              <a:rPr lang="uk-UA" b="1" dirty="0" smtClean="0">
                <a:solidFill>
                  <a:srgbClr val="990033"/>
                </a:solidFill>
              </a:rPr>
              <a:t>В ході моніторингового дослідження використовувалися наступні методи: 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990033"/>
                </a:solidFill>
              </a:rPr>
              <a:t>  аналіз нормативно-правових актів, методичної, соціологічної, науково-популярної літератури з досліджуваної проблеми; 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990033"/>
                </a:solidFill>
              </a:rPr>
              <a:t>  анкетування педагогів; 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990033"/>
                </a:solidFill>
              </a:rPr>
              <a:t>  методи математичної статистики; 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990033"/>
                </a:solidFill>
              </a:rPr>
              <a:t> аналіз і узагальнення інформації. </a:t>
            </a:r>
            <a:endParaRPr lang="uk-UA" dirty="0">
              <a:solidFill>
                <a:srgbClr val="990033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857496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990033"/>
                </a:solidFill>
              </a:rPr>
              <a:t>Завдання роботи </a:t>
            </a:r>
            <a:r>
              <a:rPr lang="uk-UA" dirty="0" smtClean="0">
                <a:solidFill>
                  <a:srgbClr val="990033"/>
                </a:solidFill>
              </a:rPr>
              <a:t>:</a:t>
            </a:r>
          </a:p>
          <a:p>
            <a:r>
              <a:rPr lang="uk-UA" dirty="0" smtClean="0">
                <a:solidFill>
                  <a:srgbClr val="990033"/>
                </a:solidFill>
              </a:rPr>
              <a:t> 1. Окреслити теоретичні основи проведення моніторингу ІКТ- компетентності педагогічних працівників та навчання їх основам інформаційно-комунікаційних технологій. </a:t>
            </a:r>
          </a:p>
          <a:p>
            <a:r>
              <a:rPr lang="uk-UA" dirty="0" smtClean="0">
                <a:solidFill>
                  <a:srgbClr val="990033"/>
                </a:solidFill>
              </a:rPr>
              <a:t>2. Визначити рівень сформованості ІКТ-компетентності педагогічних працівників району.</a:t>
            </a:r>
          </a:p>
          <a:p>
            <a:r>
              <a:rPr lang="uk-UA" dirty="0" smtClean="0">
                <a:solidFill>
                  <a:srgbClr val="990033"/>
                </a:solidFill>
              </a:rPr>
              <a:t> 3. Розробити програму моніторингу ІКТ-компетентності педагогічних працівників та апробувати її в умовах навчальних закладів району.</a:t>
            </a:r>
          </a:p>
          <a:p>
            <a:r>
              <a:rPr lang="uk-UA" dirty="0" smtClean="0">
                <a:solidFill>
                  <a:srgbClr val="990033"/>
                </a:solidFill>
              </a:rPr>
              <a:t> 4. Ознайомити педпрацівників з практичним досвідом організації та проведення моніторингу ІКТ-компетентності та створення умов для самовдосконалення основ інформаційно-комунікаційних технологій з метою їх впровадження у навчально-виховний процес. </a:t>
            </a:r>
            <a:endParaRPr lang="uk-UA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Антонів Г.Я\2015_16\моніторинг\Презентація семінар\f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5014" y="0"/>
            <a:ext cx="2258986" cy="18573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74295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u="sng" dirty="0" smtClean="0"/>
              <a:t> </a:t>
            </a:r>
            <a:r>
              <a:rPr lang="uk-UA" sz="2000" b="1" u="sng" dirty="0" smtClean="0">
                <a:solidFill>
                  <a:srgbClr val="990033"/>
                </a:solidFill>
              </a:rPr>
              <a:t>Гіпотеза дослідження. </a:t>
            </a:r>
            <a:r>
              <a:rPr lang="uk-UA" sz="2000" dirty="0" smtClean="0">
                <a:solidFill>
                  <a:srgbClr val="990033"/>
                </a:solidFill>
              </a:rPr>
              <a:t>Здійснення моніторингу ІКТ компетентності педагогів, як суб’єктів інформаційного освітнього простору навчального закладу, дозволить ефективніше впливати на зміст, форми, методи та засоби методичної підготовки різних категорій педагогічних працівників, що в свою чергу оптимізує використання ресурсів навчального середовища для підвищення якості освіти та самореалізації вчителів і учнів. </a:t>
            </a:r>
            <a:endParaRPr lang="uk-UA" sz="2000" dirty="0">
              <a:solidFill>
                <a:srgbClr val="9900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78605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hlinkClick r:id="rId4" action="ppaction://hlinkfile"/>
              </a:rPr>
              <a:t>Інструментарій моніторингових досліджень: </a:t>
            </a:r>
            <a:endParaRPr lang="uk-UA" sz="28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8596" y="3643314"/>
            <a:ext cx="826659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uk-UA" sz="1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критерії визначення рівня володіння педагогічними працівниками інформаційно-комунікаційними технологіями (додаток 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вимоги до відповідного рівня володіння вчителями інформаційно-комунікаційними технологіями (додаток 2).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узагальнені</a:t>
            </a:r>
            <a:r>
              <a:rPr lang="uk-UA" dirty="0" smtClean="0"/>
              <a:t> результати 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моніторинг у  щодо визначення рівня компетентності вчителів навчальних закладів у напрямку інформаційно-комунікаційних технологій та стану інформатизації загальноосвітніх шкіл (додаток 3).</a:t>
            </a:r>
            <a:r>
              <a:rPr kumimoji="0" lang="uk-UA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uk-UA" dirty="0" smtClean="0"/>
              <a:t> анкета педагогічного працівника (додаток 4)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Антонів Г.Я\2015_16\моніторинг\Презентація семінар\f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00034" y="428604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    </a:t>
            </a:r>
            <a:r>
              <a:rPr lang="uk-UA" b="1" dirty="0" smtClean="0">
                <a:solidFill>
                  <a:srgbClr val="990033"/>
                </a:solidFill>
              </a:rPr>
              <a:t>Моніторинг ІКТ-компетентності став  системою співпраці адміністрації, педагогічних працівників та учнів загальноосвітніх навчальних закладів яка забезпечила виконання наступних функцій: </a:t>
            </a:r>
          </a:p>
          <a:p>
            <a:endParaRPr lang="uk-UA" b="1" dirty="0" smtClean="0">
              <a:solidFill>
                <a:srgbClr val="990033"/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990033"/>
                </a:solidFill>
              </a:rPr>
              <a:t> мотиваційну – стимулювання педагогічних працівників до самовдосконалення та саморозвитку;</a:t>
            </a:r>
          </a:p>
          <a:p>
            <a:endParaRPr lang="uk-UA" b="1" dirty="0" smtClean="0">
              <a:solidFill>
                <a:srgbClr val="990033"/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990033"/>
                </a:solidFill>
              </a:rPr>
              <a:t> інформаційну – отримання даних про рівень готовності педагогів працювати в умовах інформатизації суспільства; </a:t>
            </a:r>
          </a:p>
          <a:p>
            <a:endParaRPr lang="uk-UA" b="1" dirty="0" smtClean="0">
              <a:solidFill>
                <a:srgbClr val="990033"/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990033"/>
                </a:solidFill>
              </a:rPr>
              <a:t> діагностичну – виявлення параметрів, які потребують вдосконалення ІКТ - компетентності педагога; </a:t>
            </a:r>
          </a:p>
          <a:p>
            <a:endParaRPr lang="uk-UA" b="1" dirty="0" smtClean="0">
              <a:solidFill>
                <a:srgbClr val="990033"/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990033"/>
                </a:solidFill>
              </a:rPr>
              <a:t> аналітичну – визначення зв’язку між потребою педагога у розвитку певних умінь і навичок в галузі ІКТ та змістом, формами, методами та засобами методичної роботи в навчальному закладі; </a:t>
            </a:r>
          </a:p>
          <a:p>
            <a:endParaRPr lang="uk-UA" b="1" dirty="0" smtClean="0">
              <a:solidFill>
                <a:srgbClr val="990033"/>
              </a:solidFill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rgbClr val="990033"/>
                </a:solidFill>
              </a:rPr>
              <a:t> моделюючу – створення різноманітних моделей науково- методичної роботи в умовах функціонування і розвитку інформаційного освітнього простору школи.</a:t>
            </a:r>
            <a:endParaRPr lang="uk-UA" b="1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Антонів Г.Я\2015_16\моніторинг\Презентація семінар\image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38900" y="4929198"/>
            <a:ext cx="2705100" cy="1685925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85852" y="1214422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28604"/>
            <a:ext cx="7858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Про результати моніторингового дослідження вивчення стану комп</a:t>
            </a:r>
            <a:r>
              <a:rPr lang="en-US" dirty="0" smtClean="0"/>
              <a:t>’</a:t>
            </a:r>
            <a:r>
              <a:rPr lang="uk-UA" dirty="0" smtClean="0"/>
              <a:t>ютеризації навчальних закладів та комп</a:t>
            </a:r>
            <a:r>
              <a:rPr lang="en-US" dirty="0" smtClean="0"/>
              <a:t>’</a:t>
            </a:r>
            <a:r>
              <a:rPr lang="uk-UA" dirty="0" smtClean="0"/>
              <a:t>ютерної навченості педагогічних працівників </a:t>
            </a:r>
            <a:r>
              <a:rPr lang="uk-UA" dirty="0" smtClean="0">
                <a:hlinkClick r:id="rId3" action="ppaction://hlinkfile"/>
              </a:rPr>
              <a:t>видано наказ відділу освіти Зборівської РДА від 01 червня 2012 року №377-од “ Про результати моніторингового дослідження вивчення стану комп</a:t>
            </a:r>
            <a:r>
              <a:rPr lang="en-US" dirty="0" smtClean="0">
                <a:hlinkClick r:id="rId3" action="ppaction://hlinkfile"/>
              </a:rPr>
              <a:t>’</a:t>
            </a:r>
            <a:r>
              <a:rPr lang="uk-UA" dirty="0" smtClean="0">
                <a:hlinkClick r:id="rId3" action="ppaction://hlinkfile"/>
              </a:rPr>
              <a:t>ютеризації навчальних закладів та комп</a:t>
            </a:r>
            <a:r>
              <a:rPr lang="en-US" dirty="0" smtClean="0">
                <a:hlinkClick r:id="rId3" action="ppaction://hlinkfile"/>
              </a:rPr>
              <a:t>’</a:t>
            </a:r>
            <a:r>
              <a:rPr lang="uk-UA" dirty="0" smtClean="0">
                <a:hlinkClick r:id="rId3" action="ppaction://hlinkfile"/>
              </a:rPr>
              <a:t>ютерної навченості педагогічних працівників”  </a:t>
            </a:r>
            <a:endParaRPr lang="uk-UA" dirty="0" smtClean="0"/>
          </a:p>
          <a:p>
            <a:r>
              <a:rPr lang="uk-UA" dirty="0" smtClean="0"/>
              <a:t>     ( </a:t>
            </a:r>
            <a:r>
              <a:rPr lang="ru-RU" dirty="0" smtClean="0"/>
              <a:t>Узагальнені результати моніторингу визначення рівня компетентності вчителів у напрямку інформаційно-комунікаційних технологій  </a:t>
            </a:r>
            <a:r>
              <a:rPr lang="uk-UA" dirty="0" smtClean="0">
                <a:hlinkClick r:id="rId4" action="ppaction://hlinkfile"/>
              </a:rPr>
              <a:t>додаток1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5286388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990033"/>
                </a:solidFill>
              </a:rPr>
              <a:t>   Результати досліджень використовуються для подальшого моделювання методичної роботи в умовах інформатизації освіти</a:t>
            </a:r>
            <a:endParaRPr lang="uk-UA" sz="2000" dirty="0">
              <a:solidFill>
                <a:srgbClr val="99003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071810"/>
            <a:ext cx="8001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Відповідно до наказу МОНмолодьспорт від 14.12.2011р. №1431 “</a:t>
            </a:r>
            <a:r>
              <a:rPr lang="ru-RU" dirty="0" smtClean="0"/>
              <a:t>Про проведення моніторингового дослідження стану впровадження інформаційно-комунікаційних технологій у загальноосвітніх навчальних закладах»</a:t>
            </a:r>
            <a:r>
              <a:rPr lang="uk-UA" dirty="0" smtClean="0"/>
              <a:t> протягом 2012-2015 років  проводилось моніторингове дослідження вивчення стану комп’ютеризації навчальних закладів та комп’ютерної навченості педагогічних працівників.  </a:t>
            </a:r>
          </a:p>
          <a:p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471488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hlinkClick r:id="rId5" action="ppaction://hlinkfile"/>
              </a:rPr>
              <a:t>(Узагальнені матеріали моніторингового дослідження.)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Антонів Г.Я\2015_16\моніторинг\Презентація семінар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00166" y="2285992"/>
            <a:ext cx="64294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dirty="0" smtClean="0">
                <a:solidFill>
                  <a:srgbClr val="990033"/>
                </a:solidFill>
                <a:latin typeface="Arial Black" pitchFamily="34" charset="0"/>
              </a:rPr>
              <a:t>Дякую за увагу!</a:t>
            </a:r>
            <a:endParaRPr lang="uk-UA" sz="7200" dirty="0">
              <a:solidFill>
                <a:srgbClr val="99003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430</TotalTime>
  <Words>808</Words>
  <PresentationFormat>Экран (4:3)</PresentationFormat>
  <Paragraphs>57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Здійснення моніторингових досліджень в  процесі роботи над вивченням стану комп’ютеризації навчальних закладів та комп’ютерної навченості педагогічних працівників.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Здійснення моніторингових досліджень в  процесі роботи над вивченням стану комп’ютеризації навчальних закладів та комп’ютерної навченості педагогічних працівників.</dc:title>
  <dc:creator>user</dc:creator>
  <cp:lastModifiedBy>user</cp:lastModifiedBy>
  <cp:revision>11</cp:revision>
  <dcterms:created xsi:type="dcterms:W3CDTF">2015-11-17T11:51:01Z</dcterms:created>
  <dcterms:modified xsi:type="dcterms:W3CDTF">2015-11-25T12:38:51Z</dcterms:modified>
</cp:coreProperties>
</file>