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76" r:id="rId4"/>
    <p:sldId id="257" r:id="rId5"/>
    <p:sldId id="258" r:id="rId6"/>
    <p:sldId id="281" r:id="rId7"/>
    <p:sldId id="260" r:id="rId8"/>
    <p:sldId id="261" r:id="rId9"/>
    <p:sldId id="280" r:id="rId10"/>
    <p:sldId id="278" r:id="rId11"/>
    <p:sldId id="262" r:id="rId12"/>
    <p:sldId id="277" r:id="rId13"/>
    <p:sldId id="263" r:id="rId14"/>
    <p:sldId id="264" r:id="rId15"/>
    <p:sldId id="279" r:id="rId16"/>
    <p:sldId id="265" r:id="rId17"/>
    <p:sldId id="266" r:id="rId18"/>
    <p:sldId id="267" r:id="rId19"/>
    <p:sldId id="268" r:id="rId20"/>
    <p:sldId id="271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7D080C-9FE3-4114-A646-72ED6313967C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1D7A67-C472-482E-A74B-19E5B6C6C343}">
      <dgm:prSet phldrT="[Текст]"/>
      <dgm:spPr/>
      <dgm:t>
        <a:bodyPr/>
        <a:lstStyle/>
        <a:p>
          <a:r>
            <a:rPr lang="uk-UA" dirty="0" smtClean="0"/>
            <a:t>Екологічні проблеми</a:t>
          </a:r>
          <a:endParaRPr lang="ru-RU" dirty="0"/>
        </a:p>
      </dgm:t>
    </dgm:pt>
    <dgm:pt modelId="{FD1ADE49-7615-41F2-882E-C12756CACCA1}" type="parTrans" cxnId="{1894AADC-77DD-47AE-A7E1-454B63DB7E4C}">
      <dgm:prSet/>
      <dgm:spPr/>
      <dgm:t>
        <a:bodyPr/>
        <a:lstStyle/>
        <a:p>
          <a:endParaRPr lang="ru-RU"/>
        </a:p>
      </dgm:t>
    </dgm:pt>
    <dgm:pt modelId="{09882AD1-434A-4A69-81DF-523587FB1166}" type="sibTrans" cxnId="{1894AADC-77DD-47AE-A7E1-454B63DB7E4C}">
      <dgm:prSet/>
      <dgm:spPr/>
      <dgm:t>
        <a:bodyPr/>
        <a:lstStyle/>
        <a:p>
          <a:endParaRPr lang="ru-RU"/>
        </a:p>
      </dgm:t>
    </dgm:pt>
    <dgm:pt modelId="{6E29797C-E6FF-4DEC-A480-88AD2ECEF5D0}">
      <dgm:prSet phldrT="[Текст]"/>
      <dgm:spPr/>
      <dgm:t>
        <a:bodyPr/>
        <a:lstStyle/>
        <a:p>
          <a:r>
            <a:rPr lang="uk-UA" b="1" dirty="0" smtClean="0"/>
            <a:t>Кислотні дощі</a:t>
          </a:r>
          <a:endParaRPr lang="ru-RU" b="1" dirty="0"/>
        </a:p>
      </dgm:t>
    </dgm:pt>
    <dgm:pt modelId="{43CA69E9-3457-4127-8B29-3C0D59384F2F}" type="parTrans" cxnId="{D6945F3B-F2C5-45FD-91D0-29BA2E486336}">
      <dgm:prSet/>
      <dgm:spPr/>
      <dgm:t>
        <a:bodyPr/>
        <a:lstStyle/>
        <a:p>
          <a:endParaRPr lang="ru-RU"/>
        </a:p>
      </dgm:t>
    </dgm:pt>
    <dgm:pt modelId="{63CEF142-CA85-482A-BD1D-27078968B471}" type="sibTrans" cxnId="{D6945F3B-F2C5-45FD-91D0-29BA2E486336}">
      <dgm:prSet/>
      <dgm:spPr/>
      <dgm:t>
        <a:bodyPr/>
        <a:lstStyle/>
        <a:p>
          <a:endParaRPr lang="ru-RU"/>
        </a:p>
      </dgm:t>
    </dgm:pt>
    <dgm:pt modelId="{D6DF0B59-E5D9-48D6-AB60-E63018198116}">
      <dgm:prSet phldrT="[Текст]"/>
      <dgm:spPr/>
      <dgm:t>
        <a:bodyPr/>
        <a:lstStyle/>
        <a:p>
          <a:r>
            <a:rPr lang="uk-UA" b="1" dirty="0" smtClean="0"/>
            <a:t>Смог</a:t>
          </a:r>
          <a:endParaRPr lang="ru-RU" b="1" dirty="0"/>
        </a:p>
      </dgm:t>
    </dgm:pt>
    <dgm:pt modelId="{37F5F9A0-761A-4A51-9A5C-DD50FB95070A}" type="parTrans" cxnId="{23CD0A61-44E7-4B6F-9632-6DBAD0A88A09}">
      <dgm:prSet/>
      <dgm:spPr/>
      <dgm:t>
        <a:bodyPr/>
        <a:lstStyle/>
        <a:p>
          <a:endParaRPr lang="ru-RU"/>
        </a:p>
      </dgm:t>
    </dgm:pt>
    <dgm:pt modelId="{C5A1A4CA-D951-4826-A8DC-AE7F0B8F0BF5}" type="sibTrans" cxnId="{23CD0A61-44E7-4B6F-9632-6DBAD0A88A09}">
      <dgm:prSet/>
      <dgm:spPr/>
      <dgm:t>
        <a:bodyPr/>
        <a:lstStyle/>
        <a:p>
          <a:endParaRPr lang="ru-RU"/>
        </a:p>
      </dgm:t>
    </dgm:pt>
    <dgm:pt modelId="{B0395482-FD62-475B-8C24-6EEDA8129CBD}">
      <dgm:prSet phldrT="[Текст]"/>
      <dgm:spPr/>
      <dgm:t>
        <a:bodyPr/>
        <a:lstStyle/>
        <a:p>
          <a:r>
            <a:rPr lang="uk-UA" b="1" dirty="0" smtClean="0"/>
            <a:t>Ядерна ніч, ядерна зима, </a:t>
          </a:r>
          <a:r>
            <a:rPr lang="ru-RU" dirty="0" smtClean="0"/>
            <a:t>як </a:t>
          </a:r>
          <a:r>
            <a:rPr lang="ru-RU" dirty="0" err="1" smtClean="0"/>
            <a:t>наслідки</a:t>
          </a:r>
          <a:r>
            <a:rPr lang="ru-RU" dirty="0" smtClean="0"/>
            <a:t> </a:t>
          </a:r>
          <a:r>
            <a:rPr lang="ru-RU" dirty="0" err="1" smtClean="0"/>
            <a:t>ядерної</a:t>
          </a:r>
          <a:r>
            <a:rPr lang="ru-RU" dirty="0" smtClean="0"/>
            <a:t> </a:t>
          </a:r>
          <a:r>
            <a:rPr lang="ru-RU" dirty="0" err="1" smtClean="0"/>
            <a:t>війни</a:t>
          </a:r>
          <a:endParaRPr lang="ru-RU" dirty="0"/>
        </a:p>
      </dgm:t>
    </dgm:pt>
    <dgm:pt modelId="{187625AB-6923-4EAC-857A-9635F7ADAB06}" type="parTrans" cxnId="{DF0DD978-985F-481A-A001-D1E505691A62}">
      <dgm:prSet/>
      <dgm:spPr/>
      <dgm:t>
        <a:bodyPr/>
        <a:lstStyle/>
        <a:p>
          <a:endParaRPr lang="ru-RU"/>
        </a:p>
      </dgm:t>
    </dgm:pt>
    <dgm:pt modelId="{8DD1B0F1-1161-4675-BE8A-BD258417B926}" type="sibTrans" cxnId="{DF0DD978-985F-481A-A001-D1E505691A62}">
      <dgm:prSet/>
      <dgm:spPr/>
      <dgm:t>
        <a:bodyPr/>
        <a:lstStyle/>
        <a:p>
          <a:endParaRPr lang="ru-RU"/>
        </a:p>
      </dgm:t>
    </dgm:pt>
    <dgm:pt modelId="{51C03930-A944-4AF5-89AC-36047D03DB99}">
      <dgm:prSet phldrT="[Текст]"/>
      <dgm:spPr/>
      <dgm:t>
        <a:bodyPr/>
        <a:lstStyle/>
        <a:p>
          <a:r>
            <a:rPr lang="uk-UA" b="1" dirty="0" smtClean="0"/>
            <a:t>Парниковий ефект</a:t>
          </a:r>
          <a:endParaRPr lang="ru-RU" b="1" dirty="0"/>
        </a:p>
      </dgm:t>
    </dgm:pt>
    <dgm:pt modelId="{31533B48-41F1-4BEB-B1AE-C793E277D78B}" type="parTrans" cxnId="{52509994-C80E-4535-8741-D9E3A18AB503}">
      <dgm:prSet/>
      <dgm:spPr/>
      <dgm:t>
        <a:bodyPr/>
        <a:lstStyle/>
        <a:p>
          <a:endParaRPr lang="ru-RU"/>
        </a:p>
      </dgm:t>
    </dgm:pt>
    <dgm:pt modelId="{CC39E6C5-7C64-4580-8A49-2858F3C59A55}" type="sibTrans" cxnId="{52509994-C80E-4535-8741-D9E3A18AB503}">
      <dgm:prSet/>
      <dgm:spPr/>
      <dgm:t>
        <a:bodyPr/>
        <a:lstStyle/>
        <a:p>
          <a:endParaRPr lang="ru-RU"/>
        </a:p>
      </dgm:t>
    </dgm:pt>
    <dgm:pt modelId="{9469C6BF-67BB-4BD2-84FB-0145C3C12D0E}" type="pres">
      <dgm:prSet presAssocID="{A27D080C-9FE3-4114-A646-72ED6313967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D4A88E-17F6-484E-BB30-4906469EC72E}" type="pres">
      <dgm:prSet presAssocID="{8A1D7A67-C472-482E-A74B-19E5B6C6C343}" presName="centerShape" presStyleLbl="node0" presStyleIdx="0" presStyleCnt="1" custScaleX="126518" custScaleY="116180"/>
      <dgm:spPr/>
      <dgm:t>
        <a:bodyPr/>
        <a:lstStyle/>
        <a:p>
          <a:endParaRPr lang="ru-RU"/>
        </a:p>
      </dgm:t>
    </dgm:pt>
    <dgm:pt modelId="{E92B828B-3594-402A-929A-A181FF2C8E85}" type="pres">
      <dgm:prSet presAssocID="{43CA69E9-3457-4127-8B29-3C0D59384F2F}" presName="parTrans" presStyleLbl="sibTrans2D1" presStyleIdx="0" presStyleCnt="4"/>
      <dgm:spPr/>
      <dgm:t>
        <a:bodyPr/>
        <a:lstStyle/>
        <a:p>
          <a:endParaRPr lang="ru-RU"/>
        </a:p>
      </dgm:t>
    </dgm:pt>
    <dgm:pt modelId="{144868A3-85E4-4F17-A258-5104EB185CB1}" type="pres">
      <dgm:prSet presAssocID="{43CA69E9-3457-4127-8B29-3C0D59384F2F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D7ED062D-3B0E-4B5C-A192-E4DF0D54C8D4}" type="pres">
      <dgm:prSet presAssocID="{6E29797C-E6FF-4DEC-A480-88AD2ECEF5D0}" presName="node" presStyleLbl="node1" presStyleIdx="0" presStyleCnt="4" custScaleX="87008" custScaleY="89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9DDD3-D4AE-4A8D-B17E-6CB908B748DB}" type="pres">
      <dgm:prSet presAssocID="{37F5F9A0-761A-4A51-9A5C-DD50FB95070A}" presName="parTrans" presStyleLbl="sibTrans2D1" presStyleIdx="1" presStyleCnt="4"/>
      <dgm:spPr/>
      <dgm:t>
        <a:bodyPr/>
        <a:lstStyle/>
        <a:p>
          <a:endParaRPr lang="ru-RU"/>
        </a:p>
      </dgm:t>
    </dgm:pt>
    <dgm:pt modelId="{12A6D9D2-EC56-4447-A64F-A74DBFCB9F9C}" type="pres">
      <dgm:prSet presAssocID="{37F5F9A0-761A-4A51-9A5C-DD50FB95070A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29E0A6E7-69B0-4E84-89F6-53C83C45104C}" type="pres">
      <dgm:prSet presAssocID="{D6DF0B59-E5D9-48D6-AB60-E63018198116}" presName="node" presStyleLbl="node1" presStyleIdx="1" presStyleCnt="4" custScaleX="90056" custScaleY="974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F1D899-DB08-4C6B-9E5D-7EC0B64F2DB7}" type="pres">
      <dgm:prSet presAssocID="{187625AB-6923-4EAC-857A-9635F7ADAB06}" presName="parTrans" presStyleLbl="sibTrans2D1" presStyleIdx="2" presStyleCnt="4"/>
      <dgm:spPr/>
      <dgm:t>
        <a:bodyPr/>
        <a:lstStyle/>
        <a:p>
          <a:endParaRPr lang="ru-RU"/>
        </a:p>
      </dgm:t>
    </dgm:pt>
    <dgm:pt modelId="{14F95DA2-A5A7-4BD5-ABB4-BAEFC12E4D29}" type="pres">
      <dgm:prSet presAssocID="{187625AB-6923-4EAC-857A-9635F7ADAB06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13184713-7810-4F9C-ACC5-DA696B3841AC}" type="pres">
      <dgm:prSet presAssocID="{B0395482-FD62-475B-8C24-6EEDA8129CBD}" presName="node" presStyleLbl="node1" presStyleIdx="2" presStyleCnt="4" custScaleX="81771" custScaleY="872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224321-F1D4-41C0-8AFD-D232A901E5C4}" type="pres">
      <dgm:prSet presAssocID="{31533B48-41F1-4BEB-B1AE-C793E277D78B}" presName="parTrans" presStyleLbl="sibTrans2D1" presStyleIdx="3" presStyleCnt="4"/>
      <dgm:spPr/>
      <dgm:t>
        <a:bodyPr/>
        <a:lstStyle/>
        <a:p>
          <a:endParaRPr lang="ru-RU"/>
        </a:p>
      </dgm:t>
    </dgm:pt>
    <dgm:pt modelId="{CB7C805B-9A15-41B8-8366-4FB59987A57C}" type="pres">
      <dgm:prSet presAssocID="{31533B48-41F1-4BEB-B1AE-C793E277D78B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85BC914C-AC62-456B-AC03-961C2B9607CB}" type="pres">
      <dgm:prSet presAssocID="{51C03930-A944-4AF5-89AC-36047D03DB99}" presName="node" presStyleLbl="node1" presStyleIdx="3" presStyleCnt="4" custScaleX="85784" custScaleY="919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F0176B-1A59-40E6-8502-F5C7F5D8185B}" type="presOf" srcId="{43CA69E9-3457-4127-8B29-3C0D59384F2F}" destId="{144868A3-85E4-4F17-A258-5104EB185CB1}" srcOrd="1" destOrd="0" presId="urn:microsoft.com/office/officeart/2005/8/layout/radial5"/>
    <dgm:cxn modelId="{52509994-C80E-4535-8741-D9E3A18AB503}" srcId="{8A1D7A67-C472-482E-A74B-19E5B6C6C343}" destId="{51C03930-A944-4AF5-89AC-36047D03DB99}" srcOrd="3" destOrd="0" parTransId="{31533B48-41F1-4BEB-B1AE-C793E277D78B}" sibTransId="{CC39E6C5-7C64-4580-8A49-2858F3C59A55}"/>
    <dgm:cxn modelId="{D6945F3B-F2C5-45FD-91D0-29BA2E486336}" srcId="{8A1D7A67-C472-482E-A74B-19E5B6C6C343}" destId="{6E29797C-E6FF-4DEC-A480-88AD2ECEF5D0}" srcOrd="0" destOrd="0" parTransId="{43CA69E9-3457-4127-8B29-3C0D59384F2F}" sibTransId="{63CEF142-CA85-482A-BD1D-27078968B471}"/>
    <dgm:cxn modelId="{BEDE12D3-0A31-49F3-B945-1392EE098AFF}" type="presOf" srcId="{37F5F9A0-761A-4A51-9A5C-DD50FB95070A}" destId="{12A6D9D2-EC56-4447-A64F-A74DBFCB9F9C}" srcOrd="1" destOrd="0" presId="urn:microsoft.com/office/officeart/2005/8/layout/radial5"/>
    <dgm:cxn modelId="{1894AADC-77DD-47AE-A7E1-454B63DB7E4C}" srcId="{A27D080C-9FE3-4114-A646-72ED6313967C}" destId="{8A1D7A67-C472-482E-A74B-19E5B6C6C343}" srcOrd="0" destOrd="0" parTransId="{FD1ADE49-7615-41F2-882E-C12756CACCA1}" sibTransId="{09882AD1-434A-4A69-81DF-523587FB1166}"/>
    <dgm:cxn modelId="{360953A1-F2B6-4DF8-84C8-CB1B43E49144}" type="presOf" srcId="{31533B48-41F1-4BEB-B1AE-C793E277D78B}" destId="{CB7C805B-9A15-41B8-8366-4FB59987A57C}" srcOrd="1" destOrd="0" presId="urn:microsoft.com/office/officeart/2005/8/layout/radial5"/>
    <dgm:cxn modelId="{108AD328-C2F5-4548-8FA0-A73AA355A45C}" type="presOf" srcId="{187625AB-6923-4EAC-857A-9635F7ADAB06}" destId="{5EF1D899-DB08-4C6B-9E5D-7EC0B64F2DB7}" srcOrd="0" destOrd="0" presId="urn:microsoft.com/office/officeart/2005/8/layout/radial5"/>
    <dgm:cxn modelId="{7556BB89-2A05-4C74-BE55-483EC6937864}" type="presOf" srcId="{37F5F9A0-761A-4A51-9A5C-DD50FB95070A}" destId="{DD69DDD3-D4AE-4A8D-B17E-6CB908B748DB}" srcOrd="0" destOrd="0" presId="urn:microsoft.com/office/officeart/2005/8/layout/radial5"/>
    <dgm:cxn modelId="{579E60BE-2FB9-4D47-AE96-80888B3A3D7A}" type="presOf" srcId="{6E29797C-E6FF-4DEC-A480-88AD2ECEF5D0}" destId="{D7ED062D-3B0E-4B5C-A192-E4DF0D54C8D4}" srcOrd="0" destOrd="0" presId="urn:microsoft.com/office/officeart/2005/8/layout/radial5"/>
    <dgm:cxn modelId="{1CC3DE20-4C89-448E-BA7A-065961720C0B}" type="presOf" srcId="{43CA69E9-3457-4127-8B29-3C0D59384F2F}" destId="{E92B828B-3594-402A-929A-A181FF2C8E85}" srcOrd="0" destOrd="0" presId="urn:microsoft.com/office/officeart/2005/8/layout/radial5"/>
    <dgm:cxn modelId="{23CD0A61-44E7-4B6F-9632-6DBAD0A88A09}" srcId="{8A1D7A67-C472-482E-A74B-19E5B6C6C343}" destId="{D6DF0B59-E5D9-48D6-AB60-E63018198116}" srcOrd="1" destOrd="0" parTransId="{37F5F9A0-761A-4A51-9A5C-DD50FB95070A}" sibTransId="{C5A1A4CA-D951-4826-A8DC-AE7F0B8F0BF5}"/>
    <dgm:cxn modelId="{A83A602D-9F4B-4107-BF7C-1E61D6263229}" type="presOf" srcId="{51C03930-A944-4AF5-89AC-36047D03DB99}" destId="{85BC914C-AC62-456B-AC03-961C2B9607CB}" srcOrd="0" destOrd="0" presId="urn:microsoft.com/office/officeart/2005/8/layout/radial5"/>
    <dgm:cxn modelId="{DF0DD978-985F-481A-A001-D1E505691A62}" srcId="{8A1D7A67-C472-482E-A74B-19E5B6C6C343}" destId="{B0395482-FD62-475B-8C24-6EEDA8129CBD}" srcOrd="2" destOrd="0" parTransId="{187625AB-6923-4EAC-857A-9635F7ADAB06}" sibTransId="{8DD1B0F1-1161-4675-BE8A-BD258417B926}"/>
    <dgm:cxn modelId="{05D6EE96-0BFC-4952-81C6-A492552EA113}" type="presOf" srcId="{8A1D7A67-C472-482E-A74B-19E5B6C6C343}" destId="{C5D4A88E-17F6-484E-BB30-4906469EC72E}" srcOrd="0" destOrd="0" presId="urn:microsoft.com/office/officeart/2005/8/layout/radial5"/>
    <dgm:cxn modelId="{F743E9F8-9BFE-4B56-BABF-14EC80768BD0}" type="presOf" srcId="{31533B48-41F1-4BEB-B1AE-C793E277D78B}" destId="{5D224321-F1D4-41C0-8AFD-D232A901E5C4}" srcOrd="0" destOrd="0" presId="urn:microsoft.com/office/officeart/2005/8/layout/radial5"/>
    <dgm:cxn modelId="{F8D4517F-8B45-4E16-B8FB-6D43A0A2705F}" type="presOf" srcId="{B0395482-FD62-475B-8C24-6EEDA8129CBD}" destId="{13184713-7810-4F9C-ACC5-DA696B3841AC}" srcOrd="0" destOrd="0" presId="urn:microsoft.com/office/officeart/2005/8/layout/radial5"/>
    <dgm:cxn modelId="{306BF71F-DEFF-45DB-AEC8-00C0B0353F63}" type="presOf" srcId="{D6DF0B59-E5D9-48D6-AB60-E63018198116}" destId="{29E0A6E7-69B0-4E84-89F6-53C83C45104C}" srcOrd="0" destOrd="0" presId="urn:microsoft.com/office/officeart/2005/8/layout/radial5"/>
    <dgm:cxn modelId="{433D59D2-F1E5-4E5C-BF22-609D66487CE1}" type="presOf" srcId="{A27D080C-9FE3-4114-A646-72ED6313967C}" destId="{9469C6BF-67BB-4BD2-84FB-0145C3C12D0E}" srcOrd="0" destOrd="0" presId="urn:microsoft.com/office/officeart/2005/8/layout/radial5"/>
    <dgm:cxn modelId="{264E34FA-009C-4E2E-9229-E6F4BDBB4E49}" type="presOf" srcId="{187625AB-6923-4EAC-857A-9635F7ADAB06}" destId="{14F95DA2-A5A7-4BD5-ABB4-BAEFC12E4D29}" srcOrd="1" destOrd="0" presId="urn:microsoft.com/office/officeart/2005/8/layout/radial5"/>
    <dgm:cxn modelId="{2019E5FD-3CEB-4BAD-8305-0548FE2CD81C}" type="presParOf" srcId="{9469C6BF-67BB-4BD2-84FB-0145C3C12D0E}" destId="{C5D4A88E-17F6-484E-BB30-4906469EC72E}" srcOrd="0" destOrd="0" presId="urn:microsoft.com/office/officeart/2005/8/layout/radial5"/>
    <dgm:cxn modelId="{35B71E2F-E5D0-4102-8E9C-60E75992BF02}" type="presParOf" srcId="{9469C6BF-67BB-4BD2-84FB-0145C3C12D0E}" destId="{E92B828B-3594-402A-929A-A181FF2C8E85}" srcOrd="1" destOrd="0" presId="urn:microsoft.com/office/officeart/2005/8/layout/radial5"/>
    <dgm:cxn modelId="{4D1089D8-B5E0-4BF6-B868-14D9F6477BFA}" type="presParOf" srcId="{E92B828B-3594-402A-929A-A181FF2C8E85}" destId="{144868A3-85E4-4F17-A258-5104EB185CB1}" srcOrd="0" destOrd="0" presId="urn:microsoft.com/office/officeart/2005/8/layout/radial5"/>
    <dgm:cxn modelId="{11F66B84-1A6C-4034-B2CB-E205E46B985F}" type="presParOf" srcId="{9469C6BF-67BB-4BD2-84FB-0145C3C12D0E}" destId="{D7ED062D-3B0E-4B5C-A192-E4DF0D54C8D4}" srcOrd="2" destOrd="0" presId="urn:microsoft.com/office/officeart/2005/8/layout/radial5"/>
    <dgm:cxn modelId="{B31D2A26-49C9-479E-B6F0-60169C91A519}" type="presParOf" srcId="{9469C6BF-67BB-4BD2-84FB-0145C3C12D0E}" destId="{DD69DDD3-D4AE-4A8D-B17E-6CB908B748DB}" srcOrd="3" destOrd="0" presId="urn:microsoft.com/office/officeart/2005/8/layout/radial5"/>
    <dgm:cxn modelId="{9FD917DC-5BD6-4499-89E5-C861D07AF35D}" type="presParOf" srcId="{DD69DDD3-D4AE-4A8D-B17E-6CB908B748DB}" destId="{12A6D9D2-EC56-4447-A64F-A74DBFCB9F9C}" srcOrd="0" destOrd="0" presId="urn:microsoft.com/office/officeart/2005/8/layout/radial5"/>
    <dgm:cxn modelId="{EEA2BA49-D9F8-4982-8C14-5FE331BC3C17}" type="presParOf" srcId="{9469C6BF-67BB-4BD2-84FB-0145C3C12D0E}" destId="{29E0A6E7-69B0-4E84-89F6-53C83C45104C}" srcOrd="4" destOrd="0" presId="urn:microsoft.com/office/officeart/2005/8/layout/radial5"/>
    <dgm:cxn modelId="{8380A16D-95AD-4420-A79A-DBC1F9AE6502}" type="presParOf" srcId="{9469C6BF-67BB-4BD2-84FB-0145C3C12D0E}" destId="{5EF1D899-DB08-4C6B-9E5D-7EC0B64F2DB7}" srcOrd="5" destOrd="0" presId="urn:microsoft.com/office/officeart/2005/8/layout/radial5"/>
    <dgm:cxn modelId="{43582FC3-5F1B-44F2-A537-EA64DA96AFAE}" type="presParOf" srcId="{5EF1D899-DB08-4C6B-9E5D-7EC0B64F2DB7}" destId="{14F95DA2-A5A7-4BD5-ABB4-BAEFC12E4D29}" srcOrd="0" destOrd="0" presId="urn:microsoft.com/office/officeart/2005/8/layout/radial5"/>
    <dgm:cxn modelId="{C324816F-BF56-46D1-A460-3D2A4BBB96D3}" type="presParOf" srcId="{9469C6BF-67BB-4BD2-84FB-0145C3C12D0E}" destId="{13184713-7810-4F9C-ACC5-DA696B3841AC}" srcOrd="6" destOrd="0" presId="urn:microsoft.com/office/officeart/2005/8/layout/radial5"/>
    <dgm:cxn modelId="{C23BC0DB-496D-46C7-A335-4A41D189448A}" type="presParOf" srcId="{9469C6BF-67BB-4BD2-84FB-0145C3C12D0E}" destId="{5D224321-F1D4-41C0-8AFD-D232A901E5C4}" srcOrd="7" destOrd="0" presId="urn:microsoft.com/office/officeart/2005/8/layout/radial5"/>
    <dgm:cxn modelId="{DA1F45A0-760F-4594-A8FA-15BA311AF2A0}" type="presParOf" srcId="{5D224321-F1D4-41C0-8AFD-D232A901E5C4}" destId="{CB7C805B-9A15-41B8-8366-4FB59987A57C}" srcOrd="0" destOrd="0" presId="urn:microsoft.com/office/officeart/2005/8/layout/radial5"/>
    <dgm:cxn modelId="{3DD579E8-E2EC-4A2E-950B-B487E3BC9E0C}" type="presParOf" srcId="{9469C6BF-67BB-4BD2-84FB-0145C3C12D0E}" destId="{85BC914C-AC62-456B-AC03-961C2B9607CB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D4A88E-17F6-484E-BB30-4906469EC72E}">
      <dsp:nvSpPr>
        <dsp:cNvPr id="0" name=""/>
        <dsp:cNvSpPr/>
      </dsp:nvSpPr>
      <dsp:spPr>
        <a:xfrm>
          <a:off x="3528692" y="2038243"/>
          <a:ext cx="1945254" cy="17863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Екологічні проблеми</a:t>
          </a:r>
          <a:endParaRPr lang="ru-RU" sz="2200" kern="1200" dirty="0"/>
        </a:p>
      </dsp:txBody>
      <dsp:txXfrm>
        <a:off x="3528692" y="2038243"/>
        <a:ext cx="1945254" cy="1786304"/>
      </dsp:txXfrm>
    </dsp:sp>
    <dsp:sp modelId="{E92B828B-3594-402A-929A-A181FF2C8E85}">
      <dsp:nvSpPr>
        <dsp:cNvPr id="0" name=""/>
        <dsp:cNvSpPr/>
      </dsp:nvSpPr>
      <dsp:spPr>
        <a:xfrm rot="16200000">
          <a:off x="4349299" y="1498639"/>
          <a:ext cx="304038" cy="5227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6200000">
        <a:off x="4349299" y="1498639"/>
        <a:ext cx="304038" cy="522760"/>
      </dsp:txXfrm>
    </dsp:sp>
    <dsp:sp modelId="{D7ED062D-3B0E-4B5C-A192-E4DF0D54C8D4}">
      <dsp:nvSpPr>
        <dsp:cNvPr id="0" name=""/>
        <dsp:cNvSpPr/>
      </dsp:nvSpPr>
      <dsp:spPr>
        <a:xfrm>
          <a:off x="3832431" y="94722"/>
          <a:ext cx="1337775" cy="13698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Кислотні дощі</a:t>
          </a:r>
          <a:endParaRPr lang="ru-RU" sz="1100" b="1" kern="1200" dirty="0"/>
        </a:p>
      </dsp:txBody>
      <dsp:txXfrm>
        <a:off x="3832431" y="94722"/>
        <a:ext cx="1337775" cy="1369863"/>
      </dsp:txXfrm>
    </dsp:sp>
    <dsp:sp modelId="{DD69DDD3-D4AE-4A8D-B17E-6CB908B748DB}">
      <dsp:nvSpPr>
        <dsp:cNvPr id="0" name=""/>
        <dsp:cNvSpPr/>
      </dsp:nvSpPr>
      <dsp:spPr>
        <a:xfrm>
          <a:off x="5581041" y="2670015"/>
          <a:ext cx="258001" cy="5227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5581041" y="2670015"/>
        <a:ext cx="258001" cy="522760"/>
      </dsp:txXfrm>
    </dsp:sp>
    <dsp:sp modelId="{29E0A6E7-69B0-4E84-89F6-53C83C45104C}">
      <dsp:nvSpPr>
        <dsp:cNvPr id="0" name=""/>
        <dsp:cNvSpPr/>
      </dsp:nvSpPr>
      <dsp:spPr>
        <a:xfrm>
          <a:off x="5960740" y="2182410"/>
          <a:ext cx="1384639" cy="14979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Смог</a:t>
          </a:r>
          <a:endParaRPr lang="ru-RU" sz="1100" b="1" kern="1200" dirty="0"/>
        </a:p>
      </dsp:txBody>
      <dsp:txXfrm>
        <a:off x="5960740" y="2182410"/>
        <a:ext cx="1384639" cy="1497970"/>
      </dsp:txXfrm>
    </dsp:sp>
    <dsp:sp modelId="{5EF1D899-DB08-4C6B-9E5D-7EC0B64F2DB7}">
      <dsp:nvSpPr>
        <dsp:cNvPr id="0" name=""/>
        <dsp:cNvSpPr/>
      </dsp:nvSpPr>
      <dsp:spPr>
        <a:xfrm rot="5400000">
          <a:off x="4345492" y="3848360"/>
          <a:ext cx="311653" cy="5227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5400000">
        <a:off x="4345492" y="3848360"/>
        <a:ext cx="311653" cy="522760"/>
      </dsp:txXfrm>
    </dsp:sp>
    <dsp:sp modelId="{13184713-7810-4F9C-ACC5-DA696B3841AC}">
      <dsp:nvSpPr>
        <dsp:cNvPr id="0" name=""/>
        <dsp:cNvSpPr/>
      </dsp:nvSpPr>
      <dsp:spPr>
        <a:xfrm>
          <a:off x="3872691" y="4412574"/>
          <a:ext cx="1257254" cy="13411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Ядерна ніч, ядерна зима, </a:t>
          </a:r>
          <a:r>
            <a:rPr lang="ru-RU" sz="1100" kern="1200" dirty="0" smtClean="0"/>
            <a:t>як </a:t>
          </a:r>
          <a:r>
            <a:rPr lang="ru-RU" sz="1100" kern="1200" dirty="0" err="1" smtClean="0"/>
            <a:t>наслідки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ядерної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війни</a:t>
          </a:r>
          <a:endParaRPr lang="ru-RU" sz="1100" kern="1200" dirty="0"/>
        </a:p>
      </dsp:txBody>
      <dsp:txXfrm>
        <a:off x="3872691" y="4412574"/>
        <a:ext cx="1257254" cy="1341127"/>
      </dsp:txXfrm>
    </dsp:sp>
    <dsp:sp modelId="{5D224321-F1D4-41C0-8AFD-D232A901E5C4}">
      <dsp:nvSpPr>
        <dsp:cNvPr id="0" name=""/>
        <dsp:cNvSpPr/>
      </dsp:nvSpPr>
      <dsp:spPr>
        <a:xfrm rot="10800000">
          <a:off x="3138964" y="2670015"/>
          <a:ext cx="275407" cy="5227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3138964" y="2670015"/>
        <a:ext cx="275407" cy="522760"/>
      </dsp:txXfrm>
    </dsp:sp>
    <dsp:sp modelId="{85BC914C-AC62-456B-AC03-961C2B9607CB}">
      <dsp:nvSpPr>
        <dsp:cNvPr id="0" name=""/>
        <dsp:cNvSpPr/>
      </dsp:nvSpPr>
      <dsp:spPr>
        <a:xfrm>
          <a:off x="1690099" y="2224323"/>
          <a:ext cx="1318956" cy="14141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Парниковий ефект</a:t>
          </a:r>
          <a:endParaRPr lang="ru-RU" sz="1100" b="1" kern="1200" dirty="0"/>
        </a:p>
      </dsp:txBody>
      <dsp:txXfrm>
        <a:off x="1690099" y="2224323"/>
        <a:ext cx="1318956" cy="1414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FFE2E-EE17-41AA-9762-7FCD7BBB1058}" type="datetimeFigureOut">
              <a:rPr lang="ru-RU"/>
              <a:pPr>
                <a:defRPr/>
              </a:pPr>
              <a:t>09.04.2011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696E3-3FA4-4B00-A2EF-BDB64DF0F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EE3E4-1825-4CEF-8318-64052C55DD52}" type="datetimeFigureOut">
              <a:rPr lang="ru-RU"/>
              <a:pPr>
                <a:defRPr/>
              </a:pPr>
              <a:t>09.04.2011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6B71E-24BC-40EC-BAA1-2E6159AC60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CD8AD-58B3-4A0E-B80F-20D7507E09A6}" type="datetimeFigureOut">
              <a:rPr lang="ru-RU"/>
              <a:pPr>
                <a:defRPr/>
              </a:pPr>
              <a:t>09.04.2011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D30C2-35D8-44EF-8A42-E14B645EE8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2F3BE-19F7-44CC-AB2A-885064E5CFAE}" type="datetimeFigureOut">
              <a:rPr lang="ru-RU"/>
              <a:pPr>
                <a:defRPr/>
              </a:pPr>
              <a:t>09.04.2011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67AFC-8436-4183-B45A-CE6FF426F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870172 w 2706"/>
              <a:gd name="T1" fmla="*/ 0 h 640"/>
              <a:gd name="T2" fmla="*/ 2870172 w 2706"/>
              <a:gd name="T3" fmla="*/ 0 h 640"/>
              <a:gd name="T4" fmla="*/ 2748987 w 2706"/>
              <a:gd name="T5" fmla="*/ 20092 h 640"/>
              <a:gd name="T6" fmla="*/ 2625676 w 2706"/>
              <a:gd name="T7" fmla="*/ 42416 h 640"/>
              <a:gd name="T8" fmla="*/ 2500239 w 2706"/>
              <a:gd name="T9" fmla="*/ 66973 h 640"/>
              <a:gd name="T10" fmla="*/ 2370549 w 2706"/>
              <a:gd name="T11" fmla="*/ 91529 h 640"/>
              <a:gd name="T12" fmla="*/ 2238734 w 2706"/>
              <a:gd name="T13" fmla="*/ 120551 h 640"/>
              <a:gd name="T14" fmla="*/ 2102667 w 2706"/>
              <a:gd name="T15" fmla="*/ 149572 h 640"/>
              <a:gd name="T16" fmla="*/ 1964473 w 2706"/>
              <a:gd name="T17" fmla="*/ 183059 h 640"/>
              <a:gd name="T18" fmla="*/ 1822028 w 2706"/>
              <a:gd name="T19" fmla="*/ 216545 h 640"/>
              <a:gd name="T20" fmla="*/ 1822028 w 2706"/>
              <a:gd name="T21" fmla="*/ 216545 h 640"/>
              <a:gd name="T22" fmla="*/ 1564775 w 2706"/>
              <a:gd name="T23" fmla="*/ 281285 h 640"/>
              <a:gd name="T24" fmla="*/ 1313901 w 2706"/>
              <a:gd name="T25" fmla="*/ 339328 h 640"/>
              <a:gd name="T26" fmla="*/ 1073657 w 2706"/>
              <a:gd name="T27" fmla="*/ 392906 h 640"/>
              <a:gd name="T28" fmla="*/ 841917 w 2706"/>
              <a:gd name="T29" fmla="*/ 444252 h 640"/>
              <a:gd name="T30" fmla="*/ 620808 w 2706"/>
              <a:gd name="T31" fmla="*/ 488900 h 640"/>
              <a:gd name="T32" fmla="*/ 406076 w 2706"/>
              <a:gd name="T33" fmla="*/ 529084 h 640"/>
              <a:gd name="T34" fmla="*/ 199849 w 2706"/>
              <a:gd name="T35" fmla="*/ 567035 h 640"/>
              <a:gd name="T36" fmla="*/ 0 w 2706"/>
              <a:gd name="T37" fmla="*/ 600521 h 640"/>
              <a:gd name="T38" fmla="*/ 0 w 2706"/>
              <a:gd name="T39" fmla="*/ 600521 h 640"/>
              <a:gd name="T40" fmla="*/ 138193 w 2706"/>
              <a:gd name="T41" fmla="*/ 620613 h 640"/>
              <a:gd name="T42" fmla="*/ 270009 w 2706"/>
              <a:gd name="T43" fmla="*/ 638473 h 640"/>
              <a:gd name="T44" fmla="*/ 397572 w 2706"/>
              <a:gd name="T45" fmla="*/ 654100 h 640"/>
              <a:gd name="T46" fmla="*/ 523009 w 2706"/>
              <a:gd name="T47" fmla="*/ 667494 h 640"/>
              <a:gd name="T48" fmla="*/ 644194 w 2706"/>
              <a:gd name="T49" fmla="*/ 680889 h 640"/>
              <a:gd name="T50" fmla="*/ 761127 w 2706"/>
              <a:gd name="T51" fmla="*/ 689818 h 640"/>
              <a:gd name="T52" fmla="*/ 873808 w 2706"/>
              <a:gd name="T53" fmla="*/ 698748 h 640"/>
              <a:gd name="T54" fmla="*/ 984363 w 2706"/>
              <a:gd name="T55" fmla="*/ 705445 h 640"/>
              <a:gd name="T56" fmla="*/ 1092791 w 2706"/>
              <a:gd name="T57" fmla="*/ 709910 h 640"/>
              <a:gd name="T58" fmla="*/ 1196968 w 2706"/>
              <a:gd name="T59" fmla="*/ 712143 h 640"/>
              <a:gd name="T60" fmla="*/ 1296892 w 2706"/>
              <a:gd name="T61" fmla="*/ 714375 h 640"/>
              <a:gd name="T62" fmla="*/ 1394691 w 2706"/>
              <a:gd name="T63" fmla="*/ 714375 h 640"/>
              <a:gd name="T64" fmla="*/ 1490363 w 2706"/>
              <a:gd name="T65" fmla="*/ 712143 h 640"/>
              <a:gd name="T66" fmla="*/ 1583910 w 2706"/>
              <a:gd name="T67" fmla="*/ 709910 h 640"/>
              <a:gd name="T68" fmla="*/ 1673204 w 2706"/>
              <a:gd name="T69" fmla="*/ 705445 h 640"/>
              <a:gd name="T70" fmla="*/ 1760372 w 2706"/>
              <a:gd name="T71" fmla="*/ 698748 h 640"/>
              <a:gd name="T72" fmla="*/ 1843288 w 2706"/>
              <a:gd name="T73" fmla="*/ 692051 h 640"/>
              <a:gd name="T74" fmla="*/ 1926204 w 2706"/>
              <a:gd name="T75" fmla="*/ 683121 h 640"/>
              <a:gd name="T76" fmla="*/ 2004868 w 2706"/>
              <a:gd name="T77" fmla="*/ 671959 h 640"/>
              <a:gd name="T78" fmla="*/ 2083532 w 2706"/>
              <a:gd name="T79" fmla="*/ 660797 h 640"/>
              <a:gd name="T80" fmla="*/ 2157944 w 2706"/>
              <a:gd name="T81" fmla="*/ 647402 h 640"/>
              <a:gd name="T82" fmla="*/ 2232356 w 2706"/>
              <a:gd name="T83" fmla="*/ 634008 h 640"/>
              <a:gd name="T84" fmla="*/ 2302516 w 2706"/>
              <a:gd name="T85" fmla="*/ 618381 h 640"/>
              <a:gd name="T86" fmla="*/ 2372675 w 2706"/>
              <a:gd name="T87" fmla="*/ 602754 h 640"/>
              <a:gd name="T88" fmla="*/ 2440709 w 2706"/>
              <a:gd name="T89" fmla="*/ 584895 h 640"/>
              <a:gd name="T90" fmla="*/ 2506617 w 2706"/>
              <a:gd name="T91" fmla="*/ 567035 h 640"/>
              <a:gd name="T92" fmla="*/ 2570398 w 2706"/>
              <a:gd name="T93" fmla="*/ 546943 h 640"/>
              <a:gd name="T94" fmla="*/ 2634180 w 2706"/>
              <a:gd name="T95" fmla="*/ 526852 h 640"/>
              <a:gd name="T96" fmla="*/ 2755365 w 2706"/>
              <a:gd name="T97" fmla="*/ 482203 h 640"/>
              <a:gd name="T98" fmla="*/ 2872298 w 2706"/>
              <a:gd name="T99" fmla="*/ 435322 h 640"/>
              <a:gd name="T100" fmla="*/ 2872298 w 2706"/>
              <a:gd name="T101" fmla="*/ 435322 h 640"/>
              <a:gd name="T102" fmla="*/ 2876550 w 2706"/>
              <a:gd name="T103" fmla="*/ 433090 h 640"/>
              <a:gd name="T104" fmla="*/ 2876550 w 2706"/>
              <a:gd name="T105" fmla="*/ 433090 h 640"/>
              <a:gd name="T106" fmla="*/ 2876550 w 2706"/>
              <a:gd name="T107" fmla="*/ 0 h 640"/>
              <a:gd name="T108" fmla="*/ 2876550 w 2706"/>
              <a:gd name="T109" fmla="*/ 0 h 640"/>
              <a:gd name="T110" fmla="*/ 2870172 w 2706"/>
              <a:gd name="T111" fmla="*/ 0 h 640"/>
              <a:gd name="T112" fmla="*/ 2870172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545138 w 5216"/>
              <a:gd name="T1" fmla="*/ 797300 h 762"/>
              <a:gd name="T2" fmla="*/ 5298498 w 5216"/>
              <a:gd name="T3" fmla="*/ 766033 h 762"/>
              <a:gd name="T4" fmla="*/ 4760569 w 5216"/>
              <a:gd name="T5" fmla="*/ 681167 h 762"/>
              <a:gd name="T6" fmla="*/ 4160980 w 5216"/>
              <a:gd name="T7" fmla="*/ 567267 h 762"/>
              <a:gd name="T8" fmla="*/ 3493352 w 5216"/>
              <a:gd name="T9" fmla="*/ 417633 h 762"/>
              <a:gd name="T10" fmla="*/ 3131897 w 5216"/>
              <a:gd name="T11" fmla="*/ 330533 h 762"/>
              <a:gd name="T12" fmla="*/ 2851239 w 5216"/>
              <a:gd name="T13" fmla="*/ 263533 h 762"/>
              <a:gd name="T14" fmla="*/ 2583337 w 5216"/>
              <a:gd name="T15" fmla="*/ 205467 h 762"/>
              <a:gd name="T16" fmla="*/ 2328193 w 5216"/>
              <a:gd name="T17" fmla="*/ 156333 h 762"/>
              <a:gd name="T18" fmla="*/ 2083679 w 5216"/>
              <a:gd name="T19" fmla="*/ 113900 h 762"/>
              <a:gd name="T20" fmla="*/ 1849797 w 5216"/>
              <a:gd name="T21" fmla="*/ 80400 h 762"/>
              <a:gd name="T22" fmla="*/ 1418178 w 5216"/>
              <a:gd name="T23" fmla="*/ 31267 h 762"/>
              <a:gd name="T24" fmla="*/ 1031209 w 5216"/>
              <a:gd name="T25" fmla="*/ 4467 h 762"/>
              <a:gd name="T26" fmla="*/ 684637 w 5216"/>
              <a:gd name="T27" fmla="*/ 0 h 762"/>
              <a:gd name="T28" fmla="*/ 380590 w 5216"/>
              <a:gd name="T29" fmla="*/ 11167 h 762"/>
              <a:gd name="T30" fmla="*/ 116941 w 5216"/>
              <a:gd name="T31" fmla="*/ 35733 h 762"/>
              <a:gd name="T32" fmla="*/ 0 w 5216"/>
              <a:gd name="T33" fmla="*/ 53600 h 762"/>
              <a:gd name="T34" fmla="*/ 333814 w 5216"/>
              <a:gd name="T35" fmla="*/ 96033 h 762"/>
              <a:gd name="T36" fmla="*/ 693142 w 5216"/>
              <a:gd name="T37" fmla="*/ 156333 h 762"/>
              <a:gd name="T38" fmla="*/ 1077985 w 5216"/>
              <a:gd name="T39" fmla="*/ 234500 h 762"/>
              <a:gd name="T40" fmla="*/ 1490468 w 5216"/>
              <a:gd name="T41" fmla="*/ 330533 h 762"/>
              <a:gd name="T42" fmla="*/ 1866806 w 5216"/>
              <a:gd name="T43" fmla="*/ 422100 h 762"/>
              <a:gd name="T44" fmla="*/ 2559949 w 5216"/>
              <a:gd name="T45" fmla="*/ 576200 h 762"/>
              <a:gd name="T46" fmla="*/ 2878879 w 5216"/>
              <a:gd name="T47" fmla="*/ 638733 h 762"/>
              <a:gd name="T48" fmla="*/ 3180800 w 5216"/>
              <a:gd name="T49" fmla="*/ 692333 h 762"/>
              <a:gd name="T50" fmla="*/ 3465711 w 5216"/>
              <a:gd name="T51" fmla="*/ 739233 h 762"/>
              <a:gd name="T52" fmla="*/ 3733613 w 5216"/>
              <a:gd name="T53" fmla="*/ 774967 h 762"/>
              <a:gd name="T54" fmla="*/ 3986631 w 5216"/>
              <a:gd name="T55" fmla="*/ 806233 h 762"/>
              <a:gd name="T56" fmla="*/ 4224766 w 5216"/>
              <a:gd name="T57" fmla="*/ 826333 h 762"/>
              <a:gd name="T58" fmla="*/ 4448017 w 5216"/>
              <a:gd name="T59" fmla="*/ 841967 h 762"/>
              <a:gd name="T60" fmla="*/ 4660637 w 5216"/>
              <a:gd name="T61" fmla="*/ 850900 h 762"/>
              <a:gd name="T62" fmla="*/ 4858374 w 5216"/>
              <a:gd name="T63" fmla="*/ 850900 h 762"/>
              <a:gd name="T64" fmla="*/ 5045480 w 5216"/>
              <a:gd name="T65" fmla="*/ 846433 h 762"/>
              <a:gd name="T66" fmla="*/ 5221955 w 5216"/>
              <a:gd name="T67" fmla="*/ 835267 h 762"/>
              <a:gd name="T68" fmla="*/ 5387799 w 5216"/>
              <a:gd name="T69" fmla="*/ 817400 h 762"/>
              <a:gd name="T70" fmla="*/ 5545138 w 5216"/>
              <a:gd name="T71" fmla="*/ 797300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8140 h 694"/>
              <a:gd name="T2" fmla="*/ 0 w 5144"/>
              <a:gd name="T3" fmla="*/ 78140 h 694"/>
              <a:gd name="T4" fmla="*/ 19131 w 5144"/>
              <a:gd name="T5" fmla="*/ 73675 h 694"/>
              <a:gd name="T6" fmla="*/ 76526 w 5144"/>
              <a:gd name="T7" fmla="*/ 62512 h 694"/>
              <a:gd name="T8" fmla="*/ 174309 w 5144"/>
              <a:gd name="T9" fmla="*/ 46884 h 694"/>
              <a:gd name="T10" fmla="*/ 238081 w 5144"/>
              <a:gd name="T11" fmla="*/ 37954 h 694"/>
              <a:gd name="T12" fmla="*/ 312481 w 5144"/>
              <a:gd name="T13" fmla="*/ 29023 h 694"/>
              <a:gd name="T14" fmla="*/ 395384 w 5144"/>
              <a:gd name="T15" fmla="*/ 22326 h 694"/>
              <a:gd name="T16" fmla="*/ 491041 w 5144"/>
              <a:gd name="T17" fmla="*/ 15628 h 694"/>
              <a:gd name="T18" fmla="*/ 595201 w 5144"/>
              <a:gd name="T19" fmla="*/ 8930 h 694"/>
              <a:gd name="T20" fmla="*/ 712116 w 5144"/>
              <a:gd name="T21" fmla="*/ 4465 h 694"/>
              <a:gd name="T22" fmla="*/ 839659 w 5144"/>
              <a:gd name="T23" fmla="*/ 2233 h 694"/>
              <a:gd name="T24" fmla="*/ 977831 w 5144"/>
              <a:gd name="T25" fmla="*/ 0 h 694"/>
              <a:gd name="T26" fmla="*/ 1126631 w 5144"/>
              <a:gd name="T27" fmla="*/ 2233 h 694"/>
              <a:gd name="T28" fmla="*/ 1286060 w 5144"/>
              <a:gd name="T29" fmla="*/ 6698 h 694"/>
              <a:gd name="T30" fmla="*/ 1458243 w 5144"/>
              <a:gd name="T31" fmla="*/ 15628 h 694"/>
              <a:gd name="T32" fmla="*/ 1641055 w 5144"/>
              <a:gd name="T33" fmla="*/ 26791 h 694"/>
              <a:gd name="T34" fmla="*/ 1834496 w 5144"/>
              <a:gd name="T35" fmla="*/ 44651 h 694"/>
              <a:gd name="T36" fmla="*/ 2040691 w 5144"/>
              <a:gd name="T37" fmla="*/ 64744 h 694"/>
              <a:gd name="T38" fmla="*/ 2259640 w 5144"/>
              <a:gd name="T39" fmla="*/ 89303 h 694"/>
              <a:gd name="T40" fmla="*/ 2489217 w 5144"/>
              <a:gd name="T41" fmla="*/ 118326 h 694"/>
              <a:gd name="T42" fmla="*/ 2731549 w 5144"/>
              <a:gd name="T43" fmla="*/ 154047 h 694"/>
              <a:gd name="T44" fmla="*/ 2984510 w 5144"/>
              <a:gd name="T45" fmla="*/ 194233 h 694"/>
              <a:gd name="T46" fmla="*/ 3250225 w 5144"/>
              <a:gd name="T47" fmla="*/ 241117 h 694"/>
              <a:gd name="T48" fmla="*/ 3528694 w 5144"/>
              <a:gd name="T49" fmla="*/ 296931 h 694"/>
              <a:gd name="T50" fmla="*/ 3819918 w 5144"/>
              <a:gd name="T51" fmla="*/ 357210 h 694"/>
              <a:gd name="T52" fmla="*/ 4123895 w 5144"/>
              <a:gd name="T53" fmla="*/ 424187 h 694"/>
              <a:gd name="T54" fmla="*/ 4440628 w 5144"/>
              <a:gd name="T55" fmla="*/ 500095 h 694"/>
              <a:gd name="T56" fmla="*/ 4770114 w 5144"/>
              <a:gd name="T57" fmla="*/ 582699 h 694"/>
              <a:gd name="T58" fmla="*/ 5112355 w 5144"/>
              <a:gd name="T59" fmla="*/ 674235 h 694"/>
              <a:gd name="T60" fmla="*/ 5467350 w 5144"/>
              <a:gd name="T61" fmla="*/ 774700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652463 h 584"/>
              <a:gd name="T2" fmla="*/ 0 w 3112"/>
              <a:gd name="T3" fmla="*/ 652463 h 584"/>
              <a:gd name="T4" fmla="*/ 95633 w 3112"/>
              <a:gd name="T5" fmla="*/ 625649 h 584"/>
              <a:gd name="T6" fmla="*/ 357028 w 3112"/>
              <a:gd name="T7" fmla="*/ 556381 h 584"/>
              <a:gd name="T8" fmla="*/ 537668 w 3112"/>
              <a:gd name="T9" fmla="*/ 509457 h 584"/>
              <a:gd name="T10" fmla="*/ 745934 w 3112"/>
              <a:gd name="T11" fmla="*/ 458065 h 584"/>
              <a:gd name="T12" fmla="*/ 977578 w 3112"/>
              <a:gd name="T13" fmla="*/ 402203 h 584"/>
              <a:gd name="T14" fmla="*/ 1226223 w 3112"/>
              <a:gd name="T15" fmla="*/ 341873 h 584"/>
              <a:gd name="T16" fmla="*/ 1489743 w 3112"/>
              <a:gd name="T17" fmla="*/ 283777 h 584"/>
              <a:gd name="T18" fmla="*/ 1759640 w 3112"/>
              <a:gd name="T19" fmla="*/ 225681 h 584"/>
              <a:gd name="T20" fmla="*/ 2035912 w 3112"/>
              <a:gd name="T21" fmla="*/ 172054 h 584"/>
              <a:gd name="T22" fmla="*/ 2310059 w 3112"/>
              <a:gd name="T23" fmla="*/ 120661 h 584"/>
              <a:gd name="T24" fmla="*/ 2446070 w 3112"/>
              <a:gd name="T25" fmla="*/ 98316 h 584"/>
              <a:gd name="T26" fmla="*/ 2577830 w 3112"/>
              <a:gd name="T27" fmla="*/ 75972 h 584"/>
              <a:gd name="T28" fmla="*/ 2709591 w 3112"/>
              <a:gd name="T29" fmla="*/ 58096 h 584"/>
              <a:gd name="T30" fmla="*/ 2837101 w 3112"/>
              <a:gd name="T31" fmla="*/ 40220 h 584"/>
              <a:gd name="T32" fmla="*/ 2962486 w 3112"/>
              <a:gd name="T33" fmla="*/ 26814 h 584"/>
              <a:gd name="T34" fmla="*/ 3081495 w 3112"/>
              <a:gd name="T35" fmla="*/ 15641 h 584"/>
              <a:gd name="T36" fmla="*/ 3196254 w 3112"/>
              <a:gd name="T37" fmla="*/ 6703 h 584"/>
              <a:gd name="T38" fmla="*/ 3306763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719055 w 8196"/>
              <a:gd name="T1" fmla="*/ 570733 h 1192"/>
              <a:gd name="T2" fmla="*/ 8557275 w 8196"/>
              <a:gd name="T3" fmla="*/ 635386 h 1192"/>
              <a:gd name="T4" fmla="*/ 8384853 w 8196"/>
              <a:gd name="T5" fmla="*/ 691122 h 1192"/>
              <a:gd name="T6" fmla="*/ 8201787 w 8196"/>
              <a:gd name="T7" fmla="*/ 742398 h 1192"/>
              <a:gd name="T8" fmla="*/ 8005948 w 8196"/>
              <a:gd name="T9" fmla="*/ 782528 h 1192"/>
              <a:gd name="T10" fmla="*/ 7793081 w 8196"/>
              <a:gd name="T11" fmla="*/ 813740 h 1192"/>
              <a:gd name="T12" fmla="*/ 7563184 w 8196"/>
              <a:gd name="T13" fmla="*/ 836034 h 1192"/>
              <a:gd name="T14" fmla="*/ 7314129 w 8196"/>
              <a:gd name="T15" fmla="*/ 849411 h 1192"/>
              <a:gd name="T16" fmla="*/ 7043787 w 8196"/>
              <a:gd name="T17" fmla="*/ 847181 h 1192"/>
              <a:gd name="T18" fmla="*/ 6750030 w 8196"/>
              <a:gd name="T19" fmla="*/ 836034 h 1192"/>
              <a:gd name="T20" fmla="*/ 6430729 w 8196"/>
              <a:gd name="T21" fmla="*/ 809281 h 1192"/>
              <a:gd name="T22" fmla="*/ 6083754 w 8196"/>
              <a:gd name="T23" fmla="*/ 769151 h 1192"/>
              <a:gd name="T24" fmla="*/ 5709108 w 8196"/>
              <a:gd name="T25" fmla="*/ 715645 h 1192"/>
              <a:gd name="T26" fmla="*/ 5302531 w 8196"/>
              <a:gd name="T27" fmla="*/ 644304 h 1192"/>
              <a:gd name="T28" fmla="*/ 4861895 w 8196"/>
              <a:gd name="T29" fmla="*/ 557356 h 1192"/>
              <a:gd name="T30" fmla="*/ 4387200 w 8196"/>
              <a:gd name="T31" fmla="*/ 452573 h 1192"/>
              <a:gd name="T32" fmla="*/ 3874189 w 8196"/>
              <a:gd name="T33" fmla="*/ 329955 h 1192"/>
              <a:gd name="T34" fmla="*/ 3614491 w 8196"/>
              <a:gd name="T35" fmla="*/ 267531 h 1192"/>
              <a:gd name="T36" fmla="*/ 3122767 w 8196"/>
              <a:gd name="T37" fmla="*/ 164977 h 1192"/>
              <a:gd name="T38" fmla="*/ 2673616 w 8196"/>
              <a:gd name="T39" fmla="*/ 91406 h 1192"/>
              <a:gd name="T40" fmla="*/ 2262782 w 8196"/>
              <a:gd name="T41" fmla="*/ 40130 h 1192"/>
              <a:gd name="T42" fmla="*/ 1890264 w 8196"/>
              <a:gd name="T43" fmla="*/ 11147 h 1192"/>
              <a:gd name="T44" fmla="*/ 1556062 w 8196"/>
              <a:gd name="T45" fmla="*/ 0 h 1192"/>
              <a:gd name="T46" fmla="*/ 1258047 w 8196"/>
              <a:gd name="T47" fmla="*/ 4459 h 1192"/>
              <a:gd name="T48" fmla="*/ 994091 w 8196"/>
              <a:gd name="T49" fmla="*/ 22294 h 1192"/>
              <a:gd name="T50" fmla="*/ 762066 w 8196"/>
              <a:gd name="T51" fmla="*/ 49047 h 1192"/>
              <a:gd name="T52" fmla="*/ 564099 w 8196"/>
              <a:gd name="T53" fmla="*/ 82489 h 1192"/>
              <a:gd name="T54" fmla="*/ 398062 w 8196"/>
              <a:gd name="T55" fmla="*/ 120389 h 1192"/>
              <a:gd name="T56" fmla="*/ 263956 w 8196"/>
              <a:gd name="T57" fmla="*/ 160519 h 1192"/>
              <a:gd name="T58" fmla="*/ 157522 w 8196"/>
              <a:gd name="T59" fmla="*/ 196189 h 1192"/>
              <a:gd name="T60" fmla="*/ 51088 w 8196"/>
              <a:gd name="T61" fmla="*/ 240778 h 1192"/>
              <a:gd name="T62" fmla="*/ 0 w 8196"/>
              <a:gd name="T63" fmla="*/ 267531 h 1192"/>
              <a:gd name="T64" fmla="*/ 8719055 w 8196"/>
              <a:gd name="T65" fmla="*/ 1328737 h 1192"/>
              <a:gd name="T66" fmla="*/ 8723312 w 8196"/>
              <a:gd name="T67" fmla="*/ 1322049 h 1192"/>
              <a:gd name="T68" fmla="*/ 8723312 w 8196"/>
              <a:gd name="T69" fmla="*/ 568503 h 1192"/>
              <a:gd name="T70" fmla="*/ 8719055 w 8196"/>
              <a:gd name="T71" fmla="*/ 570733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8C1B1-73F0-42E2-B83E-EE2C00D09052}" type="datetimeFigureOut">
              <a:rPr lang="ru-RU"/>
              <a:pPr>
                <a:defRPr/>
              </a:pPr>
              <a:t>09.04.2011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88761-EBDF-4610-A5FB-59B57C4A9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46948-5F4D-4C88-A24C-F34E2D9ABA95}" type="datetimeFigureOut">
              <a:rPr lang="ru-RU"/>
              <a:pPr>
                <a:defRPr/>
              </a:pPr>
              <a:t>09.04.2011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CA8E5-443F-4615-81ED-FD7CC1FE3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22EEC-8F57-4C04-AC1F-457751AFFFD9}" type="datetimeFigureOut">
              <a:rPr lang="ru-RU"/>
              <a:pPr>
                <a:defRPr/>
              </a:pPr>
              <a:t>09.04.2011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032F4-95E9-4A12-88D4-CB12993428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6EFFD-628C-4056-B216-2B8A6038B0CA}" type="datetimeFigureOut">
              <a:rPr lang="ru-RU"/>
              <a:pPr>
                <a:defRPr/>
              </a:pPr>
              <a:t>09.04.2011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EEAEC-2281-4FBC-BC6D-EC15D4883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DDBA0-FDE4-443E-908F-FE5695672DB1}" type="datetimeFigureOut">
              <a:rPr lang="ru-RU"/>
              <a:pPr>
                <a:defRPr/>
              </a:pPr>
              <a:t>09.04.2011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13978-E072-4262-9BC3-0147AE533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30831-ECB5-4D70-BBEA-488B5D75CDE4}" type="datetimeFigureOut">
              <a:rPr lang="ru-RU"/>
              <a:pPr>
                <a:defRPr/>
              </a:pPr>
              <a:t>09.04.2011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20693-7E4B-4CC9-89B2-C9337B95A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5F952-8D54-430E-9296-51860A4B19EE}" type="datetimeFigureOut">
              <a:rPr lang="ru-RU"/>
              <a:pPr>
                <a:defRPr/>
              </a:pPr>
              <a:t>09.04.2011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8B314-90DD-4BEC-842E-4F2878785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DCD7026-97AC-4961-A06F-BFF3DC41BCD8}" type="datetimeFigureOut">
              <a:rPr lang="ru-RU"/>
              <a:pPr>
                <a:defRPr/>
              </a:pPr>
              <a:t>09.04.2011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80BD7A7-A2EC-4905-B891-A3C692194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5" r:id="rId2"/>
    <p:sldLayoutId id="2147483701" r:id="rId3"/>
    <p:sldLayoutId id="2147483696" r:id="rId4"/>
    <p:sldLayoutId id="2147483697" r:id="rId5"/>
    <p:sldLayoutId id="2147483698" r:id="rId6"/>
    <p:sldLayoutId id="2147483702" r:id="rId7"/>
    <p:sldLayoutId id="2147483703" r:id="rId8"/>
    <p:sldLayoutId id="2147483704" r:id="rId9"/>
    <p:sldLayoutId id="2147483699" r:id="rId10"/>
    <p:sldLayoutId id="2147483705" r:id="rId11"/>
  </p:sldLayoutIdLst>
  <p:transition>
    <p:cover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oleObject" Target="../embeddings/__________Microsoft_Office_Excel1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microsoft.com/office/2007/relationships/diagramDrawing" Target="../diagrams/drawing1.xml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diagramColors" Target="../diagrams/colors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29.jpeg"/><Relationship Id="rId10" Type="http://schemas.openxmlformats.org/officeDocument/2006/relationships/diagramLayout" Target="../diagrams/layout1.xml"/><Relationship Id="rId4" Type="http://schemas.openxmlformats.org/officeDocument/2006/relationships/image" Target="../media/image28.png"/><Relationship Id="rId9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катя\пппп\Атмосфера Земл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125538"/>
            <a:ext cx="8569325" cy="38163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7200" dirty="0" smtClean="0">
                <a:solidFill>
                  <a:schemeClr val="bg1"/>
                </a:solidFill>
              </a:rPr>
              <a:t>Атмосфера Землі –</a:t>
            </a:r>
            <a:r>
              <a:rPr lang="uk-UA" sz="7200" dirty="0" smtClean="0">
                <a:solidFill>
                  <a:srgbClr val="7030A0"/>
                </a:solidFill>
              </a:rPr>
              <a:t/>
            </a:r>
            <a:br>
              <a:rPr lang="uk-UA" sz="7200" dirty="0" smtClean="0">
                <a:solidFill>
                  <a:srgbClr val="7030A0"/>
                </a:solidFill>
              </a:rPr>
            </a:br>
            <a:r>
              <a:rPr lang="uk-UA" sz="7200" dirty="0" smtClean="0">
                <a:solidFill>
                  <a:srgbClr val="002060"/>
                </a:solidFill>
              </a:rPr>
              <a:t/>
            </a:r>
            <a:br>
              <a:rPr lang="uk-UA" sz="7200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атмосфера </a:t>
            </a:r>
            <a:r>
              <a:rPr lang="ru-RU" dirty="0" err="1">
                <a:solidFill>
                  <a:srgbClr val="002060"/>
                </a:solidFill>
              </a:rPr>
              <a:t>планети</a:t>
            </a:r>
            <a:r>
              <a:rPr lang="ru-RU" dirty="0">
                <a:solidFill>
                  <a:srgbClr val="002060"/>
                </a:solidFill>
              </a:rPr>
              <a:t> Земля, одна з геосфер, </a:t>
            </a:r>
            <a:r>
              <a:rPr lang="ru-RU" dirty="0" err="1">
                <a:solidFill>
                  <a:srgbClr val="002060"/>
                </a:solidFill>
              </a:rPr>
              <a:t>суміш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газів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що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оточують</a:t>
            </a:r>
            <a:r>
              <a:rPr lang="ru-RU" dirty="0">
                <a:solidFill>
                  <a:srgbClr val="002060"/>
                </a:solidFill>
              </a:rPr>
              <a:t> Землю, та </a:t>
            </a:r>
            <a:r>
              <a:rPr lang="ru-RU" dirty="0" err="1">
                <a:solidFill>
                  <a:srgbClr val="002060"/>
                </a:solidFill>
              </a:rPr>
              <a:t>утримуються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завдяки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силі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тяжіння</a:t>
            </a:r>
            <a:r>
              <a:rPr lang="ru-RU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725" y="4797425"/>
            <a:ext cx="3671888" cy="206057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Виконали 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Студентки 2 курсу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Групи МПР (</a:t>
            </a:r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грунтознавці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Мисько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Катерина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Максименко Катерина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Виноград Оксана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Атмосфера на інших планетах</a:t>
            </a:r>
            <a:endParaRPr lang="ru-RU" smtClean="0"/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1571612"/>
            <a:ext cx="9107487" cy="5195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Documents and Settings\Admin\Рабочий стол\катя\пппп\7333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Объект 1"/>
          <p:cNvSpPr>
            <a:spLocks noGrp="1"/>
          </p:cNvSpPr>
          <p:nvPr>
            <p:ph idx="1"/>
          </p:nvPr>
        </p:nvSpPr>
        <p:spPr>
          <a:xfrm>
            <a:off x="250825" y="1773238"/>
            <a:ext cx="6192838" cy="4352925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tx1"/>
                </a:solidFill>
              </a:rPr>
              <a:t>Атмосфера в основному </a:t>
            </a:r>
            <a:r>
              <a:rPr lang="ru-RU" dirty="0" err="1" smtClean="0">
                <a:solidFill>
                  <a:schemeClr val="tx1"/>
                </a:solidFill>
              </a:rPr>
              <a:t>складається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азоту (</a:t>
            </a:r>
            <a:r>
              <a:rPr lang="en-US" dirty="0" smtClean="0">
                <a:solidFill>
                  <a:schemeClr val="tx1"/>
                </a:solidFill>
              </a:rPr>
              <a:t>N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, 78 %)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кисню</a:t>
            </a:r>
            <a:r>
              <a:rPr lang="ru-RU" dirty="0" smtClean="0">
                <a:solidFill>
                  <a:schemeClr val="tx1"/>
                </a:solidFill>
              </a:rPr>
              <a:t> ( </a:t>
            </a:r>
            <a:r>
              <a:rPr lang="en-US" dirty="0" smtClean="0">
                <a:solidFill>
                  <a:schemeClr val="tx1"/>
                </a:solidFill>
              </a:rPr>
              <a:t>O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, 21 %; O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r>
              <a:rPr lang="en-US" dirty="0" smtClean="0">
                <a:solidFill>
                  <a:schemeClr val="tx1"/>
                </a:solidFill>
              </a:rPr>
              <a:t>, 10</a:t>
            </a:r>
            <a:r>
              <a:rPr lang="en-US" baseline="30000" dirty="0" smtClean="0">
                <a:solidFill>
                  <a:schemeClr val="tx1"/>
                </a:solidFill>
              </a:rPr>
              <a:t>-6</a:t>
            </a:r>
            <a:r>
              <a:rPr lang="en-US" dirty="0" smtClean="0">
                <a:solidFill>
                  <a:schemeClr val="tx1"/>
                </a:solidFill>
              </a:rPr>
              <a:t> %). </a:t>
            </a:r>
            <a:r>
              <a:rPr lang="ru-RU" dirty="0" err="1" smtClean="0">
                <a:solidFill>
                  <a:schemeClr val="tx1"/>
                </a:solidFill>
              </a:rPr>
              <a:t>Решта</a:t>
            </a:r>
            <a:r>
              <a:rPr lang="ru-RU" dirty="0" smtClean="0">
                <a:solidFill>
                  <a:schemeClr val="tx1"/>
                </a:solidFill>
              </a:rPr>
              <a:t> складу (~1 %), </a:t>
            </a:r>
            <a:r>
              <a:rPr lang="ru-RU" dirty="0" err="1" smtClean="0">
                <a:solidFill>
                  <a:schemeClr val="tx1"/>
                </a:solidFill>
              </a:rPr>
              <a:t>належить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здебільшого</a:t>
            </a:r>
            <a:r>
              <a:rPr lang="ru-RU" dirty="0" smtClean="0">
                <a:solidFill>
                  <a:schemeClr val="tx1"/>
                </a:solidFill>
              </a:rPr>
              <a:t> аргону (0,93 %)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невеликими </a:t>
            </a:r>
            <a:r>
              <a:rPr lang="ru-RU" dirty="0" err="1" smtClean="0">
                <a:solidFill>
                  <a:schemeClr val="tx1"/>
                </a:solidFill>
              </a:rPr>
              <a:t>домішками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інших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газів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зокрема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вуглекислого</a:t>
            </a:r>
            <a:r>
              <a:rPr lang="ru-RU" dirty="0" smtClean="0">
                <a:solidFill>
                  <a:schemeClr val="tx1"/>
                </a:solidFill>
              </a:rPr>
              <a:t> газу (0,03 %). </a:t>
            </a:r>
          </a:p>
          <a:p>
            <a:pPr eaLnBrk="1" hangingPunct="1"/>
            <a:endParaRPr lang="ru-RU" dirty="0" smtClean="0"/>
          </a:p>
        </p:txBody>
      </p:sp>
      <p:sp>
        <p:nvSpPr>
          <p:cNvPr id="17412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7758138" cy="1252537"/>
          </a:xfrm>
        </p:spPr>
        <p:txBody>
          <a:bodyPr/>
          <a:lstStyle/>
          <a:p>
            <a:pPr eaLnBrk="1" hangingPunct="1"/>
            <a:r>
              <a:rPr lang="uk-UA" dirty="0" smtClean="0"/>
              <a:t>Склад   атмосфери</a:t>
            </a:r>
            <a:endParaRPr lang="ru-RU" dirty="0" smtClean="0"/>
          </a:p>
        </p:txBody>
      </p:sp>
      <p:graphicFrame>
        <p:nvGraphicFramePr>
          <p:cNvPr id="17413" name="Диаграмма 3"/>
          <p:cNvGraphicFramePr>
            <a:graphicFrameLocks/>
          </p:cNvGraphicFramePr>
          <p:nvPr/>
        </p:nvGraphicFramePr>
        <p:xfrm>
          <a:off x="417513" y="3378200"/>
          <a:ext cx="5573712" cy="3270250"/>
        </p:xfrm>
        <a:graphic>
          <a:graphicData uri="http://schemas.openxmlformats.org/presentationml/2006/ole">
            <p:oleObj spid="_x0000_s17413" r:id="rId4" imgW="5578323" imgH="3273836" progId="Excel.Chart.8">
              <p:embed/>
            </p:oleObj>
          </a:graphicData>
        </a:graphic>
      </p:graphicFrame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0"/>
            <a:ext cx="1889125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29413" y="1773238"/>
            <a:ext cx="1889125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80200" y="4972050"/>
            <a:ext cx="1889125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51638" y="3284538"/>
            <a:ext cx="1870075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1" dur="1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1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3" dur="1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Admin\Рабочий стол\катя\пппп\24138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C:\Documents and Settings\Admin\Рабочий стол\катя\пппп\yun_30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288" y="1989138"/>
            <a:ext cx="8604250" cy="4868862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Чому небо блакитне, а при  заході </a:t>
            </a:r>
            <a:r>
              <a:rPr lang="uk-UA" dirty="0" smtClean="0">
                <a:solidFill>
                  <a:srgbClr val="C00000"/>
                </a:solidFill>
              </a:rPr>
              <a:t>сонця - багряне?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C:\Documents and Settings\Admin\Рабочий стол\катя\пппп\6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3" y="-14288"/>
            <a:ext cx="9186863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 descr="C:\Documents and Settings\Admin\Рабочий стол\катя\пппп\571571.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2863" y="0"/>
            <a:ext cx="9186863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850" y="1773238"/>
            <a:ext cx="8640763" cy="4608512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Захист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живих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організмів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від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згубного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впливу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ультрафіолетового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випромінювання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відбувається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завдяки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наявності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озонового шару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Регулювання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сезонного й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добового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коливання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температури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якби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не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існувало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атмосфери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Землі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добові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коливання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температури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поверхні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сягали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б 200° 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Перенесення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тепла і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вологи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Забезпечення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фотосинтезу та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дихання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Існування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атмосфери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обумовлює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низку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складних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екзогенних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процесів</a:t>
            </a: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Вивітрювання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гірських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порід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46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>
                <a:solidFill>
                  <a:schemeClr val="tx2"/>
                </a:solidFill>
              </a:rPr>
              <a:t>Функції</a:t>
            </a:r>
            <a:endParaRPr lang="ru-RU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4" name="Picture 6" descr="C:\Documents and Settings\Admin\Рабочий стол\катя\пппп\the_greeenhouse_eeffect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1500188"/>
            <a:ext cx="2859088" cy="21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C:\Documents and Settings\Admin\Рабочий стол\катя\пппп\200804130025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3805238"/>
            <a:ext cx="2870200" cy="21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61913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9" descr="C:\Documents and Settings\Admin\Рабочий стол\катя\пппп\smo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32" y="1484313"/>
            <a:ext cx="285750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83150" y="115888"/>
            <a:ext cx="285750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9" name="Picture 10" descr="C:\Documents and Settings\Admin\Рабочий стол\катя\пппп\LA-smog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3789363"/>
            <a:ext cx="28876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1" descr="C:\Documents and Settings\Admin\Рабочий стол\катя\пппп\02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67038" y="4789488"/>
            <a:ext cx="32607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хема 3"/>
          <p:cNvGraphicFramePr/>
          <p:nvPr/>
        </p:nvGraphicFramePr>
        <p:xfrm>
          <a:off x="108520" y="748928"/>
          <a:ext cx="9035480" cy="5848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2048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204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204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204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204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204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70" decel="100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770" decel="100000"/>
                                        <p:tgtEl>
                                          <p:spTgt spid="204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52388"/>
            <a:ext cx="9074150" cy="676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341438"/>
            <a:ext cx="6000750" cy="532765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n"/>
              <a:defRPr/>
            </a:pP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Останнім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часом на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розвиток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атмосфери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стала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впливати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людина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Результатом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її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діяльності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стало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постійне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зростання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вмісту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атмосфері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вуглекислого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газу через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спалювання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вуглеводного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палива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Величезні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кількості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СО2 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споживається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при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фотосинтезі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поглинаються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Світовим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океаном.  Не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завжаючи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вміст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СО2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атмосфері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зріс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10 %,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причому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частина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(360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млрд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тон)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поступила в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результаті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спалення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палива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508" name="Заголовок 2"/>
          <p:cNvSpPr>
            <a:spLocks noGrp="1"/>
          </p:cNvSpPr>
          <p:nvPr>
            <p:ph type="title"/>
          </p:nvPr>
        </p:nvSpPr>
        <p:spPr>
          <a:xfrm>
            <a:off x="3419475" y="0"/>
            <a:ext cx="5915025" cy="1590675"/>
          </a:xfrm>
        </p:spPr>
        <p:txBody>
          <a:bodyPr/>
          <a:lstStyle/>
          <a:p>
            <a:pPr eaLnBrk="1" hangingPunct="1"/>
            <a:r>
              <a:rPr lang="uk-UA" smtClean="0">
                <a:solidFill>
                  <a:schemeClr val="tx1"/>
                </a:solidFill>
              </a:rPr>
              <a:t>Забруднення атмосфери</a:t>
            </a:r>
            <a:endParaRPr lang="ru-RU" smtClean="0">
              <a:solidFill>
                <a:schemeClr val="tx1"/>
              </a:solidFill>
            </a:endParaRP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412875"/>
            <a:ext cx="3071812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Admin\Рабочий стол\катя\пппп\04040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Объект 1"/>
          <p:cNvSpPr>
            <a:spLocks noGrp="1"/>
          </p:cNvSpPr>
          <p:nvPr>
            <p:ph idx="1"/>
          </p:nvPr>
        </p:nvSpPr>
        <p:spPr>
          <a:xfrm>
            <a:off x="250825" y="1500174"/>
            <a:ext cx="8713788" cy="5168914"/>
          </a:xfrm>
        </p:spPr>
        <p:txBody>
          <a:bodyPr/>
          <a:lstStyle/>
          <a:p>
            <a:pPr eaLnBrk="1" hangingPunct="1"/>
            <a:r>
              <a:rPr lang="vi-VN" b="1" dirty="0" smtClean="0">
                <a:solidFill>
                  <a:srgbClr val="C00000"/>
                </a:solidFill>
              </a:rPr>
              <a:t>Клі́мат</a:t>
            </a:r>
            <a:r>
              <a:rPr lang="uk-UA" dirty="0" smtClean="0">
                <a:solidFill>
                  <a:srgbClr val="C00000"/>
                </a:solidFill>
              </a:rPr>
              <a:t> </a:t>
            </a:r>
            <a:r>
              <a:rPr lang="vi-VN" dirty="0" smtClean="0">
                <a:solidFill>
                  <a:srgbClr val="C00000"/>
                </a:solidFill>
              </a:rPr>
              <a:t>— багаторічний режим погоди, який базується на багаторічних метеорологічних спостереженнях, одна з основних географічних характеристик тої чи іншої місцевості. Основні особливості клімату обумовлюють атмосферний тиск, швидкість і напрямом вітру</a:t>
            </a:r>
            <a:r>
              <a:rPr lang="uk-UA" dirty="0" smtClean="0">
                <a:solidFill>
                  <a:srgbClr val="C00000"/>
                </a:solidFill>
              </a:rPr>
              <a:t>,</a:t>
            </a:r>
            <a:r>
              <a:rPr lang="vi-VN" dirty="0" smtClean="0">
                <a:solidFill>
                  <a:srgbClr val="C00000"/>
                </a:solidFill>
              </a:rPr>
              <a:t> температура і вологість повітря, хмарність і атмосферні опади, тривалість сонячної радіації, дальність видимості, температура верхніх шарів ґрунту і водоймищ, випаровування води із земної поверхні в атмосферу, висота і стан сніжного покриву, різні атмосферні явища і наземні </a:t>
            </a:r>
            <a:r>
              <a:rPr lang="vi-VN" dirty="0" smtClean="0">
                <a:solidFill>
                  <a:srgbClr val="C00000"/>
                </a:solidFill>
              </a:rPr>
              <a:t>гидрометеори. </a:t>
            </a:r>
            <a:endParaRPr lang="uk-UA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uk-UA" b="1" dirty="0" err="1" smtClean="0">
                <a:solidFill>
                  <a:srgbClr val="C00000"/>
                </a:solidFill>
              </a:rPr>
              <a:t>Кліматотвірними</a:t>
            </a:r>
            <a:r>
              <a:rPr lang="uk-UA" b="1" dirty="0" smtClean="0">
                <a:solidFill>
                  <a:srgbClr val="C00000"/>
                </a:solidFill>
              </a:rPr>
              <a:t> чинниками є кількість сонячної радіації, характер </a:t>
            </a:r>
            <a:r>
              <a:rPr lang="uk-UA" b="1" dirty="0" err="1" smtClean="0">
                <a:solidFill>
                  <a:srgbClr val="C00000"/>
                </a:solidFill>
              </a:rPr>
              <a:t>підстилаючої</a:t>
            </a:r>
            <a:r>
              <a:rPr lang="uk-UA" b="1" dirty="0" smtClean="0">
                <a:solidFill>
                  <a:srgbClr val="C00000"/>
                </a:solidFill>
              </a:rPr>
              <a:t> поверхні, атмосферна циркуляція.</a:t>
            </a:r>
            <a:endParaRPr lang="ru-RU" b="1" dirty="0" smtClean="0">
              <a:solidFill>
                <a:srgbClr val="C00000"/>
              </a:solidFill>
            </a:endParaRPr>
          </a:p>
        </p:txBody>
      </p:sp>
      <p:sp>
        <p:nvSpPr>
          <p:cNvPr id="22532" name="Заголовок 2"/>
          <p:cNvSpPr>
            <a:spLocks noGrp="1"/>
          </p:cNvSpPr>
          <p:nvPr>
            <p:ph type="title"/>
          </p:nvPr>
        </p:nvSpPr>
        <p:spPr>
          <a:xfrm>
            <a:off x="457200" y="338139"/>
            <a:ext cx="8229600" cy="1162036"/>
          </a:xfrm>
        </p:spPr>
        <p:txBody>
          <a:bodyPr/>
          <a:lstStyle/>
          <a:p>
            <a:pPr eaLnBrk="1" hangingPunct="1"/>
            <a:r>
              <a:rPr lang="uk-UA" smtClean="0"/>
              <a:t>Клімат</a:t>
            </a:r>
            <a:endParaRPr lang="ru-RU" smtClean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C:\Documents and Settings\Admin\Рабочий стол\катя\пппп\601px-Atmosf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175"/>
            <a:ext cx="91440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" descr="C:\Documents and Settings\Admin\Рабочий стол\катя\пппп\image15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188913"/>
            <a:ext cx="8958262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pPr eaLnBrk="1" hangingPunct="1"/>
            <a:r>
              <a:rPr lang="uk-UA" smtClean="0"/>
              <a:t>Сонячна радіація</a:t>
            </a:r>
            <a:endParaRPr lang="ru-RU" smtClean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388" y="2997200"/>
            <a:ext cx="8964612" cy="38608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388" y="1773238"/>
            <a:ext cx="4248150" cy="5084762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579" name="Заголовок 2"/>
          <p:cNvSpPr>
            <a:spLocks noGrp="1"/>
          </p:cNvSpPr>
          <p:nvPr>
            <p:ph type="title"/>
          </p:nvPr>
        </p:nvSpPr>
        <p:spPr>
          <a:xfrm>
            <a:off x="0" y="338138"/>
            <a:ext cx="3500430" cy="6519862"/>
          </a:xfrm>
        </p:spPr>
        <p:txBody>
          <a:bodyPr/>
          <a:lstStyle/>
          <a:p>
            <a:pPr eaLnBrk="1" hangingPunct="1"/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Атмосферна циркуляція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4580" name="Picture 2" descr="C:\Documents and Settings\Admin\Рабочий стол\катя\пппп\cyrkulacja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4425" y="0"/>
            <a:ext cx="567960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3" name="Заголовок 2"/>
          <p:cNvSpPr>
            <a:spLocks noGrp="1"/>
          </p:cNvSpPr>
          <p:nvPr>
            <p:ph type="title"/>
          </p:nvPr>
        </p:nvSpPr>
        <p:spPr>
          <a:xfrm>
            <a:off x="474663" y="207963"/>
            <a:ext cx="8229600" cy="1149335"/>
          </a:xfrm>
        </p:spPr>
        <p:txBody>
          <a:bodyPr/>
          <a:lstStyle/>
          <a:p>
            <a:pPr eaLnBrk="1" hangingPunct="1"/>
            <a:r>
              <a:rPr lang="uk-UA" dirty="0" smtClean="0"/>
              <a:t>Характер </a:t>
            </a:r>
            <a:r>
              <a:rPr lang="uk-UA" dirty="0" err="1" smtClean="0"/>
              <a:t>підстилаючої</a:t>
            </a:r>
            <a:r>
              <a:rPr lang="uk-UA" dirty="0" smtClean="0"/>
              <a:t> поверхні</a:t>
            </a:r>
            <a:endParaRPr lang="ru-RU" dirty="0" smtClean="0"/>
          </a:p>
        </p:txBody>
      </p:sp>
      <p:pic>
        <p:nvPicPr>
          <p:cNvPr id="25604" name="Picture 2" descr="C:\Documents and Settings\Admin\Рабочий стол\катя\пппп\albedo11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1087438"/>
            <a:ext cx="7216794" cy="578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C:\Documents and Settings\Admin\Рабочий стол\катя\пппп\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9475" y="1123950"/>
            <a:ext cx="19145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338138"/>
            <a:ext cx="8715436" cy="1252537"/>
          </a:xfrm>
        </p:spPr>
        <p:txBody>
          <a:bodyPr/>
          <a:lstStyle/>
          <a:p>
            <a:r>
              <a:rPr lang="ru-RU" sz="4000" dirty="0" err="1" smtClean="0"/>
              <a:t>Наявність</a:t>
            </a:r>
            <a:r>
              <a:rPr lang="ru-RU" sz="4000" dirty="0" smtClean="0"/>
              <a:t> </a:t>
            </a:r>
            <a:r>
              <a:rPr lang="ru-RU" sz="4000" dirty="0" err="1" smtClean="0"/>
              <a:t>атмосфери</a:t>
            </a:r>
            <a:r>
              <a:rPr lang="ru-RU" sz="4000" dirty="0" smtClean="0"/>
              <a:t> — одна </a:t>
            </a:r>
            <a:r>
              <a:rPr lang="ru-RU" sz="4000" dirty="0" err="1" smtClean="0"/>
              <a:t>з</a:t>
            </a:r>
            <a:r>
              <a:rPr lang="ru-RU" sz="4000" dirty="0" smtClean="0"/>
              <a:t> </a:t>
            </a:r>
            <a:r>
              <a:rPr lang="ru-RU" sz="4000" dirty="0" err="1" smtClean="0"/>
              <a:t>найголовніших</a:t>
            </a:r>
            <a:r>
              <a:rPr lang="ru-RU" sz="4000" dirty="0" smtClean="0"/>
              <a:t> умов </a:t>
            </a:r>
            <a:r>
              <a:rPr lang="ru-RU" sz="4000" dirty="0" err="1" smtClean="0"/>
              <a:t>життя</a:t>
            </a:r>
            <a:r>
              <a:rPr lang="ru-RU" sz="4000" dirty="0" smtClean="0"/>
              <a:t> на </a:t>
            </a:r>
            <a:r>
              <a:rPr lang="ru-RU" sz="4000" dirty="0" err="1" smtClean="0"/>
              <a:t>планеті</a:t>
            </a:r>
            <a:endParaRPr lang="ru-RU" sz="4000" dirty="0"/>
          </a:p>
        </p:txBody>
      </p:sp>
      <p:pic>
        <p:nvPicPr>
          <p:cNvPr id="39938" name="Picture 2" descr="http://about-ukraine.com/work_folder/eda6_1242689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5715000" cy="3790950"/>
          </a:xfrm>
          <a:prstGeom prst="rect">
            <a:avLst/>
          </a:prstGeom>
          <a:noFill/>
        </p:spPr>
      </p:pic>
      <p:pic>
        <p:nvPicPr>
          <p:cNvPr id="39940" name="Picture 4" descr="http://lifegid.com/images/load/glass-of-wa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928802"/>
            <a:ext cx="3571875" cy="4762500"/>
          </a:xfrm>
          <a:prstGeom prst="rect">
            <a:avLst/>
          </a:prstGeom>
          <a:noFill/>
        </p:spPr>
      </p:pic>
      <p:pic>
        <p:nvPicPr>
          <p:cNvPr id="39942" name="Picture 6" descr="http://neomax.com.ua/wp-content/uploads/2009/02/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3047995"/>
            <a:ext cx="5715008" cy="381000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155" decel="100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155" decel="100000"/>
                                        <p:tgtEl>
                                          <p:spTgt spid="399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155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155" decel="100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155" decel="100000"/>
                                        <p:tgtEl>
                                          <p:spTgt spid="399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1155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1155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155" decel="100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155" decel="100000"/>
                                        <p:tgtEl>
                                          <p:spTgt spid="399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1155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1155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2" name="Picture 2" descr="C:\Documents and Settings\Admin\Рабочий стол\катя\пппп\x_785b5c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80513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635896" y="620688"/>
            <a:ext cx="576064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Дякуєм</a:t>
            </a:r>
            <a:r>
              <a:rPr lang="ru-RU" sz="9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 за </a:t>
            </a:r>
            <a:r>
              <a:rPr lang="ru-RU" sz="96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увагу</a:t>
            </a:r>
            <a:r>
              <a:rPr lang="ru-RU" sz="9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!!!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:\Documents and Settings\Admin\Рабочий стол\катя\пппп\135px-Atmosphere_layers-ua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3850" y="22225"/>
            <a:ext cx="1169988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 descr="C:\Documents and Settings\Admin\Рабочий стол\катя\пппп\phen058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0"/>
            <a:ext cx="798036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2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Структура</a:t>
            </a:r>
            <a:endParaRPr lang="ru-RU" smtClean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катя\пппп\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93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Объект 1"/>
          <p:cNvSpPr>
            <a:spLocks noGrp="1"/>
          </p:cNvSpPr>
          <p:nvPr>
            <p:ph idx="1"/>
          </p:nvPr>
        </p:nvSpPr>
        <p:spPr>
          <a:xfrm>
            <a:off x="468313" y="2492375"/>
            <a:ext cx="8064500" cy="3673475"/>
          </a:xfrm>
        </p:spPr>
        <p:txBody>
          <a:bodyPr/>
          <a:lstStyle/>
          <a:p>
            <a:pPr eaLnBrk="1" hangingPunct="1"/>
            <a:r>
              <a:rPr lang="uk-UA" dirty="0" smtClean="0">
                <a:solidFill>
                  <a:schemeClr val="bg1"/>
                </a:solidFill>
              </a:rPr>
              <a:t>Її верхня границя знаходиться на висоті  8—10 км в полярних, 10—12 км в помірних і 16—18 км в тропічних широтах; зимою  нижче, ніж літом. Це нижній, основний шар атмосфери. Містить більше 80 % всієї маси атмосферного повітря і близько 90 % всієї водяної пари, що є в атмосфері. Сильно розвинені турбулентність і конвекція, виникають хмари, розвиваються циклони і антициклони. Температура спадає з  ростом висоти з середнім  вертикальним градієнтом 0,65°/100 м</a:t>
            </a:r>
          </a:p>
          <a:p>
            <a:pPr eaLnBrk="1" hangingPunct="1"/>
            <a:endParaRPr lang="ru-RU" dirty="0" smtClean="0"/>
          </a:p>
        </p:txBody>
      </p:sp>
      <p:sp>
        <p:nvSpPr>
          <p:cNvPr id="1024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Тропосфера</a:t>
            </a:r>
            <a:endParaRPr lang="ru-RU" smtClean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7" name="Объект 1"/>
          <p:cNvSpPr>
            <a:spLocks noGrp="1"/>
          </p:cNvSpPr>
          <p:nvPr>
            <p:ph idx="1"/>
          </p:nvPr>
        </p:nvSpPr>
        <p:spPr>
          <a:xfrm>
            <a:off x="250825" y="1844675"/>
            <a:ext cx="8642350" cy="4281488"/>
          </a:xfrm>
        </p:spPr>
        <p:txBody>
          <a:bodyPr/>
          <a:lstStyle/>
          <a:p>
            <a:pPr eaLnBrk="1" hangingPunct="1"/>
            <a:r>
              <a:rPr lang="uk-UA" dirty="0" smtClean="0">
                <a:solidFill>
                  <a:schemeClr val="bg1"/>
                </a:solidFill>
              </a:rPr>
              <a:t>Шар атмосфери, розміщений від 11 до 50 км. Характерна незначна  зміна температури в шарі 11—25 км (нижній шар стратосфери) і збільшення  її в шарі 25—40 км від −56,5 до 0,8 °С (верхній шар стратосфери чи область інверсії). Досягнувши на висоті близько 40 км значення близько 273 К (майже 0° С), температура  залишається постійною  до висоти близько 55 км. Ця область постійної температури називається стратопаузою і являється границею між стратосферою і мезосферою.</a:t>
            </a:r>
          </a:p>
          <a:p>
            <a:pPr eaLnBrk="1" hangingPunct="1"/>
            <a:endParaRPr lang="ru-RU" dirty="0" smtClean="0"/>
          </a:p>
        </p:txBody>
      </p:sp>
      <p:sp>
        <p:nvSpPr>
          <p:cNvPr id="1126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Стратосфера</a:t>
            </a:r>
            <a:endParaRPr lang="ru-RU" smtClean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0"/>
            <a:ext cx="31432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5720" y="1700212"/>
            <a:ext cx="5643602" cy="5157787"/>
          </a:xfrm>
        </p:spPr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vi-VN" b="1" dirty="0"/>
              <a:t>Озоносфе́ра</a:t>
            </a:r>
            <a:r>
              <a:rPr lang="vi-VN" dirty="0"/>
              <a:t> — шар озону в </a:t>
            </a:r>
            <a:r>
              <a:rPr lang="vi-VN" dirty="0" smtClean="0"/>
              <a:t>атмосфе</a:t>
            </a:r>
            <a:r>
              <a:rPr lang="uk-UA" dirty="0" err="1" smtClean="0"/>
              <a:t>рі</a:t>
            </a:r>
            <a:r>
              <a:rPr lang="uk-UA" dirty="0" smtClean="0"/>
              <a:t> </a:t>
            </a:r>
            <a:r>
              <a:rPr lang="vi-VN" dirty="0" smtClean="0"/>
              <a:t> </a:t>
            </a:r>
            <a:r>
              <a:rPr lang="vi-VN" dirty="0"/>
              <a:t>на висоті 20—25 км.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vi-VN" dirty="0"/>
              <a:t>Завдяки високій концентрації озону тут інтенсивно поглинається ультрафіолетова частина </a:t>
            </a:r>
            <a:r>
              <a:rPr lang="vi-VN" dirty="0" smtClean="0"/>
              <a:t>сонячної</a:t>
            </a:r>
            <a:r>
              <a:rPr lang="uk-UA" dirty="0" smtClean="0"/>
              <a:t> </a:t>
            </a:r>
            <a:r>
              <a:rPr lang="vi-VN" dirty="0" smtClean="0"/>
              <a:t>радіації</a:t>
            </a:r>
            <a:r>
              <a:rPr lang="vi-VN" dirty="0"/>
              <a:t>. Тому озоновий шар має виняткове значення для розвитку життя на Землі, перешкоджаючи проникненню на поверхню планети згубного для всього живого ультрафіолетового </a:t>
            </a:r>
            <a:r>
              <a:rPr lang="vi-VN" dirty="0" smtClean="0"/>
              <a:t>проміння</a:t>
            </a:r>
            <a:r>
              <a:rPr lang="uk-UA" dirty="0" smtClean="0"/>
              <a:t> .</a:t>
            </a:r>
            <a:endParaRPr lang="vi-VN" dirty="0"/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vi-VN" b="1" dirty="0">
                <a:solidFill>
                  <a:schemeClr val="bg1"/>
                </a:solidFill>
              </a:rPr>
              <a:t>Озо́новий екран</a:t>
            </a:r>
            <a:r>
              <a:rPr lang="vi-VN" dirty="0">
                <a:solidFill>
                  <a:schemeClr val="bg1"/>
                </a:solidFill>
              </a:rPr>
              <a:t> або </a:t>
            </a:r>
            <a:r>
              <a:rPr lang="vi-VN" b="1" dirty="0">
                <a:solidFill>
                  <a:schemeClr val="bg1"/>
                </a:solidFill>
              </a:rPr>
              <a:t>озоновий шар</a:t>
            </a:r>
            <a:r>
              <a:rPr lang="vi-VN" dirty="0">
                <a:solidFill>
                  <a:schemeClr val="bg1"/>
                </a:solidFill>
              </a:rPr>
              <a:t> — шар </a:t>
            </a:r>
            <a:r>
              <a:rPr lang="vi-VN" dirty="0" smtClean="0">
                <a:solidFill>
                  <a:schemeClr val="bg1"/>
                </a:solidFill>
              </a:rPr>
              <a:t>атмосфери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vi-VN" dirty="0" smtClean="0">
                <a:solidFill>
                  <a:schemeClr val="bg1"/>
                </a:solidFill>
              </a:rPr>
              <a:t>(стратосфери</a:t>
            </a:r>
            <a:r>
              <a:rPr lang="uk-UA" dirty="0" smtClean="0">
                <a:solidFill>
                  <a:schemeClr val="bg1"/>
                </a:solidFill>
              </a:rPr>
              <a:t> )</a:t>
            </a:r>
            <a:r>
              <a:rPr lang="vi-VN" dirty="0" smtClean="0">
                <a:solidFill>
                  <a:schemeClr val="bg1"/>
                </a:solidFill>
              </a:rPr>
              <a:t>, </a:t>
            </a:r>
            <a:r>
              <a:rPr lang="vi-VN" dirty="0">
                <a:solidFill>
                  <a:schemeClr val="bg1"/>
                </a:solidFill>
              </a:rPr>
              <a:t>в межах якого концентрація молекул </a:t>
            </a:r>
            <a:r>
              <a:rPr lang="vi-VN" dirty="0" smtClean="0">
                <a:solidFill>
                  <a:schemeClr val="bg1"/>
                </a:solidFill>
              </a:rPr>
              <a:t>озону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vi-VN" dirty="0" smtClean="0">
                <a:solidFill>
                  <a:schemeClr val="bg1"/>
                </a:solidFill>
              </a:rPr>
              <a:t>(О</a:t>
            </a:r>
            <a:r>
              <a:rPr lang="vi-VN" baseline="-25000" dirty="0" smtClean="0">
                <a:solidFill>
                  <a:schemeClr val="bg1"/>
                </a:solidFill>
              </a:rPr>
              <a:t>3</a:t>
            </a:r>
            <a:r>
              <a:rPr lang="vi-VN" dirty="0">
                <a:solidFill>
                  <a:schemeClr val="bg1"/>
                </a:solidFill>
              </a:rPr>
              <a:t>) в 10 разів вища, ніж біля поверхні </a:t>
            </a:r>
            <a:r>
              <a:rPr lang="vi-VN" dirty="0" smtClean="0">
                <a:solidFill>
                  <a:schemeClr val="bg1"/>
                </a:solidFill>
              </a:rPr>
              <a:t>Землі</a:t>
            </a:r>
            <a:r>
              <a:rPr lang="uk-UA" dirty="0" smtClean="0">
                <a:solidFill>
                  <a:schemeClr val="bg1"/>
                </a:solidFill>
              </a:rPr>
              <a:t> .</a:t>
            </a:r>
            <a:endParaRPr lang="vi-VN" dirty="0">
              <a:solidFill>
                <a:schemeClr val="bg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vi-VN" dirty="0">
                <a:solidFill>
                  <a:schemeClr val="bg1"/>
                </a:solidFill>
              </a:rPr>
              <a:t>Озоновий шар лежить в стратосфері на висоті від 15 до 35 </a:t>
            </a:r>
            <a:r>
              <a:rPr lang="vi-VN" dirty="0" smtClean="0">
                <a:solidFill>
                  <a:schemeClr val="bg1"/>
                </a:solidFill>
              </a:rPr>
              <a:t>км</a:t>
            </a:r>
            <a:r>
              <a:rPr lang="uk-UA" dirty="0" smtClean="0">
                <a:solidFill>
                  <a:schemeClr val="bg1"/>
                </a:solidFill>
              </a:rPr>
              <a:t>.</a:t>
            </a:r>
            <a:endParaRPr lang="vi-VN" dirty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293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7186634" cy="1252537"/>
          </a:xfrm>
        </p:spPr>
        <p:txBody>
          <a:bodyPr/>
          <a:lstStyle/>
          <a:p>
            <a:pPr eaLnBrk="1" hangingPunct="1"/>
            <a:r>
              <a:rPr lang="uk-UA" dirty="0" smtClean="0"/>
              <a:t>Озоновий шар</a:t>
            </a:r>
            <a:endParaRPr lang="ru-RU" dirty="0" smtClean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5" name="Объект 1"/>
          <p:cNvSpPr>
            <a:spLocks noGrp="1"/>
          </p:cNvSpPr>
          <p:nvPr>
            <p:ph idx="1"/>
          </p:nvPr>
        </p:nvSpPr>
        <p:spPr>
          <a:xfrm>
            <a:off x="871538" y="1700213"/>
            <a:ext cx="7408862" cy="295275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C00000"/>
                </a:solidFill>
              </a:rPr>
              <a:t>Мезосфера </a:t>
            </a:r>
            <a:r>
              <a:rPr lang="ru-RU" dirty="0" err="1" smtClean="0">
                <a:solidFill>
                  <a:srgbClr val="C00000"/>
                </a:solidFill>
              </a:rPr>
              <a:t>починається</a:t>
            </a:r>
            <a:r>
              <a:rPr lang="ru-RU" dirty="0" smtClean="0">
                <a:solidFill>
                  <a:srgbClr val="C00000"/>
                </a:solidFill>
              </a:rPr>
              <a:t> на </a:t>
            </a:r>
            <a:r>
              <a:rPr lang="ru-RU" dirty="0" err="1" smtClean="0">
                <a:solidFill>
                  <a:srgbClr val="C00000"/>
                </a:solidFill>
              </a:rPr>
              <a:t>висоті</a:t>
            </a:r>
            <a:r>
              <a:rPr lang="ru-RU" dirty="0" smtClean="0">
                <a:solidFill>
                  <a:srgbClr val="C00000"/>
                </a:solidFill>
              </a:rPr>
              <a:t> 50 км </a:t>
            </a:r>
            <a:r>
              <a:rPr lang="ru-RU" dirty="0" err="1" smtClean="0">
                <a:solidFill>
                  <a:srgbClr val="C00000"/>
                </a:solidFill>
              </a:rPr>
              <a:t>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простягається</a:t>
            </a:r>
            <a:r>
              <a:rPr lang="ru-RU" dirty="0" smtClean="0">
                <a:solidFill>
                  <a:srgbClr val="C00000"/>
                </a:solidFill>
              </a:rPr>
              <a:t> до 80—90 км. Температура </a:t>
            </a:r>
            <a:r>
              <a:rPr lang="ru-RU" dirty="0" err="1" smtClean="0">
                <a:solidFill>
                  <a:srgbClr val="C00000"/>
                </a:solidFill>
              </a:rPr>
              <a:t>з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висотою</a:t>
            </a:r>
            <a:r>
              <a:rPr lang="ru-RU" dirty="0" smtClean="0">
                <a:solidFill>
                  <a:srgbClr val="C00000"/>
                </a:solidFill>
              </a:rPr>
              <a:t>  </a:t>
            </a:r>
            <a:r>
              <a:rPr lang="ru-RU" dirty="0" err="1" smtClean="0">
                <a:solidFill>
                  <a:srgbClr val="C00000"/>
                </a:solidFill>
              </a:rPr>
              <a:t>знижується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з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середнім</a:t>
            </a:r>
            <a:r>
              <a:rPr lang="ru-RU" dirty="0" smtClean="0">
                <a:solidFill>
                  <a:srgbClr val="C00000"/>
                </a:solidFill>
              </a:rPr>
              <a:t>  </a:t>
            </a:r>
            <a:r>
              <a:rPr lang="ru-RU" dirty="0" err="1" smtClean="0">
                <a:solidFill>
                  <a:srgbClr val="C00000"/>
                </a:solidFill>
              </a:rPr>
              <a:t>вертикальним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градієнтом</a:t>
            </a:r>
            <a:r>
              <a:rPr lang="ru-RU" dirty="0" smtClean="0">
                <a:solidFill>
                  <a:srgbClr val="C00000"/>
                </a:solidFill>
              </a:rPr>
              <a:t> (0,25—0,3)°/100 м. </a:t>
            </a:r>
            <a:r>
              <a:rPr lang="ru-RU" dirty="0" err="1" smtClean="0">
                <a:solidFill>
                  <a:srgbClr val="C00000"/>
                </a:solidFill>
              </a:rPr>
              <a:t>Основним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енергетичним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процесом</a:t>
            </a:r>
            <a:r>
              <a:rPr lang="ru-RU" dirty="0" smtClean="0">
                <a:solidFill>
                  <a:srgbClr val="C00000"/>
                </a:solidFill>
              </a:rPr>
              <a:t>  </a:t>
            </a:r>
            <a:r>
              <a:rPr lang="ru-RU" dirty="0" err="1" smtClean="0">
                <a:solidFill>
                  <a:srgbClr val="C00000"/>
                </a:solidFill>
              </a:rPr>
              <a:t>є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променистий</a:t>
            </a:r>
            <a:r>
              <a:rPr lang="ru-RU" dirty="0" smtClean="0">
                <a:solidFill>
                  <a:srgbClr val="C00000"/>
                </a:solidFill>
              </a:rPr>
              <a:t>  </a:t>
            </a:r>
            <a:r>
              <a:rPr lang="ru-RU" dirty="0" err="1" smtClean="0">
                <a:solidFill>
                  <a:srgbClr val="C00000"/>
                </a:solidFill>
              </a:rPr>
              <a:t>теплообмін</a:t>
            </a:r>
            <a:r>
              <a:rPr lang="ru-RU" dirty="0" smtClean="0">
                <a:solidFill>
                  <a:srgbClr val="C00000"/>
                </a:solidFill>
              </a:rPr>
              <a:t>.  </a:t>
            </a:r>
            <a:r>
              <a:rPr lang="ru-RU" dirty="0" err="1" smtClean="0">
                <a:solidFill>
                  <a:srgbClr val="C00000"/>
                </a:solidFill>
              </a:rPr>
              <a:t>Складні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фотохімічні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процеси</a:t>
            </a:r>
            <a:r>
              <a:rPr lang="ru-RU" dirty="0" smtClean="0">
                <a:solidFill>
                  <a:srgbClr val="C00000"/>
                </a:solidFill>
              </a:rPr>
              <a:t> за </a:t>
            </a:r>
            <a:r>
              <a:rPr lang="ru-RU" dirty="0" err="1" smtClean="0">
                <a:solidFill>
                  <a:srgbClr val="C00000"/>
                </a:solidFill>
              </a:rPr>
              <a:t>участю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вільних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радикалів</a:t>
            </a:r>
            <a:r>
              <a:rPr lang="ru-RU" dirty="0" smtClean="0">
                <a:solidFill>
                  <a:srgbClr val="C00000"/>
                </a:solidFill>
              </a:rPr>
              <a:t> та </a:t>
            </a:r>
            <a:r>
              <a:rPr lang="ru-RU" dirty="0" err="1" smtClean="0">
                <a:solidFill>
                  <a:srgbClr val="C00000"/>
                </a:solidFill>
              </a:rPr>
              <a:t>ін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ru-RU" dirty="0" err="1" smtClean="0">
                <a:solidFill>
                  <a:srgbClr val="C00000"/>
                </a:solidFill>
              </a:rPr>
              <a:t>Обумовлюють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світіння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атмосфери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</a:p>
          <a:p>
            <a:pPr eaLnBrk="1" hangingPunct="1"/>
            <a:endParaRPr lang="ru-RU" dirty="0" smtClean="0"/>
          </a:p>
        </p:txBody>
      </p:sp>
      <p:sp>
        <p:nvSpPr>
          <p:cNvPr id="1331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Мезосфера</a:t>
            </a:r>
            <a:endParaRPr lang="ru-RU" smtClean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13"/>
            <a:ext cx="9139238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9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err="1" smtClean="0">
                <a:solidFill>
                  <a:schemeClr val="bg1"/>
                </a:solidFill>
              </a:rPr>
              <a:t>Верхня</a:t>
            </a:r>
            <a:r>
              <a:rPr lang="ru-RU" dirty="0" smtClean="0">
                <a:solidFill>
                  <a:schemeClr val="bg1"/>
                </a:solidFill>
              </a:rPr>
              <a:t> межа — </a:t>
            </a:r>
            <a:r>
              <a:rPr lang="ru-RU" dirty="0" err="1" smtClean="0">
                <a:solidFill>
                  <a:schemeClr val="bg1"/>
                </a:solidFill>
              </a:rPr>
              <a:t>близько</a:t>
            </a:r>
            <a:r>
              <a:rPr lang="ru-RU" dirty="0" smtClean="0">
                <a:solidFill>
                  <a:schemeClr val="bg1"/>
                </a:solidFill>
              </a:rPr>
              <a:t> 800 км. Температура росте до </a:t>
            </a:r>
            <a:r>
              <a:rPr lang="ru-RU" dirty="0" err="1" smtClean="0">
                <a:solidFill>
                  <a:schemeClr val="bg1"/>
                </a:solidFill>
              </a:rPr>
              <a:t>висот</a:t>
            </a:r>
            <a:r>
              <a:rPr lang="ru-RU" dirty="0" smtClean="0">
                <a:solidFill>
                  <a:schemeClr val="bg1"/>
                </a:solidFill>
              </a:rPr>
              <a:t> 200—300 км, де </a:t>
            </a:r>
            <a:r>
              <a:rPr lang="ru-RU" dirty="0" err="1" smtClean="0">
                <a:solidFill>
                  <a:schemeClr val="bg1"/>
                </a:solidFill>
              </a:rPr>
              <a:t>досягає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значень</a:t>
            </a:r>
            <a:r>
              <a:rPr lang="ru-RU" dirty="0" smtClean="0">
                <a:solidFill>
                  <a:schemeClr val="bg1"/>
                </a:solidFill>
              </a:rPr>
              <a:t>  1500 К, </a:t>
            </a:r>
            <a:r>
              <a:rPr lang="ru-RU" dirty="0" err="1" smtClean="0">
                <a:solidFill>
                  <a:schemeClr val="bg1"/>
                </a:solidFill>
              </a:rPr>
              <a:t>після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залишається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майже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err="1" smtClean="0">
                <a:solidFill>
                  <a:schemeClr val="bg1"/>
                </a:solidFill>
              </a:rPr>
              <a:t>постійною</a:t>
            </a:r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ru-RU" dirty="0" err="1" smtClean="0">
                <a:solidFill>
                  <a:schemeClr val="bg1"/>
                </a:solidFill>
              </a:rPr>
              <a:t>більших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висот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Під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дією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ультрафіолетового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рентгеновського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космічного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випромінювання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відбувається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іонізація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повітря</a:t>
            </a:r>
            <a:r>
              <a:rPr lang="ru-RU" dirty="0" smtClean="0">
                <a:solidFill>
                  <a:schemeClr val="bg1"/>
                </a:solidFill>
              </a:rPr>
              <a:t> («</a:t>
            </a:r>
            <a:r>
              <a:rPr lang="ru-RU" dirty="0" err="1" smtClean="0">
                <a:solidFill>
                  <a:schemeClr val="bg1"/>
                </a:solidFill>
              </a:rPr>
              <a:t>полярне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сяйво</a:t>
            </a:r>
            <a:r>
              <a:rPr lang="ru-RU" dirty="0" smtClean="0">
                <a:solidFill>
                  <a:schemeClr val="bg1"/>
                </a:solidFill>
              </a:rPr>
              <a:t>») — </a:t>
            </a:r>
            <a:r>
              <a:rPr lang="ru-RU" dirty="0" err="1" smtClean="0">
                <a:solidFill>
                  <a:schemeClr val="bg1"/>
                </a:solidFill>
              </a:rPr>
              <a:t>основні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області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іоносфери</a:t>
            </a:r>
            <a:r>
              <a:rPr lang="ru-RU" dirty="0" smtClean="0">
                <a:solidFill>
                  <a:schemeClr val="bg1"/>
                </a:solidFill>
              </a:rPr>
              <a:t>  лежать </a:t>
            </a:r>
            <a:r>
              <a:rPr lang="ru-RU" dirty="0" err="1" smtClean="0">
                <a:solidFill>
                  <a:schemeClr val="bg1"/>
                </a:solidFill>
              </a:rPr>
              <a:t>всередині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термосфери</a:t>
            </a:r>
            <a:r>
              <a:rPr lang="ru-RU" dirty="0" smtClean="0">
                <a:solidFill>
                  <a:schemeClr val="bg1"/>
                </a:solidFill>
              </a:rPr>
              <a:t>.  На </a:t>
            </a:r>
            <a:r>
              <a:rPr lang="ru-RU" dirty="0" err="1" smtClean="0">
                <a:solidFill>
                  <a:schemeClr val="bg1"/>
                </a:solidFill>
              </a:rPr>
              <a:t>висотах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вище</a:t>
            </a:r>
            <a:r>
              <a:rPr lang="ru-RU" dirty="0" smtClean="0">
                <a:solidFill>
                  <a:schemeClr val="bg1"/>
                </a:solidFill>
              </a:rPr>
              <a:t> 300 км </a:t>
            </a:r>
            <a:r>
              <a:rPr lang="ru-RU" dirty="0" err="1" smtClean="0">
                <a:solidFill>
                  <a:schemeClr val="bg1"/>
                </a:solidFill>
              </a:rPr>
              <a:t>переважає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атомарний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кисень</a:t>
            </a:r>
            <a:endParaRPr lang="ru-RU" dirty="0" smtClean="0">
              <a:solidFill>
                <a:schemeClr val="bg1"/>
              </a:solidFill>
            </a:endParaRPr>
          </a:p>
          <a:p>
            <a:pPr eaLnBrk="1" hangingPunct="1"/>
            <a:endParaRPr lang="ru-RU" dirty="0" smtClean="0"/>
          </a:p>
        </p:txBody>
      </p:sp>
      <p:sp>
        <p:nvSpPr>
          <p:cNvPr id="1434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Термосфера</a:t>
            </a:r>
            <a:endParaRPr lang="ru-RU" smtClean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3" name="Объект 1"/>
          <p:cNvSpPr>
            <a:spLocks noGrp="1"/>
          </p:cNvSpPr>
          <p:nvPr>
            <p:ph idx="1"/>
          </p:nvPr>
        </p:nvSpPr>
        <p:spPr>
          <a:xfrm>
            <a:off x="871538" y="1052513"/>
            <a:ext cx="8093075" cy="5805487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dirty="0" err="1" smtClean="0">
                <a:solidFill>
                  <a:schemeClr val="bg1"/>
                </a:solidFill>
              </a:rPr>
              <a:t>Екзосфера</a:t>
            </a:r>
            <a:r>
              <a:rPr lang="ru-RU" dirty="0" smtClean="0">
                <a:solidFill>
                  <a:schemeClr val="bg1"/>
                </a:solidFill>
              </a:rPr>
              <a:t> — зона </a:t>
            </a:r>
            <a:r>
              <a:rPr lang="ru-RU" dirty="0" err="1" smtClean="0">
                <a:solidFill>
                  <a:schemeClr val="bg1"/>
                </a:solidFill>
              </a:rPr>
              <a:t>розсіювання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внутрішня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частина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термосфери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розміщена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вище</a:t>
            </a:r>
            <a:r>
              <a:rPr lang="ru-RU" dirty="0" smtClean="0">
                <a:solidFill>
                  <a:schemeClr val="bg1"/>
                </a:solidFill>
              </a:rPr>
              <a:t> 700 км. Газ в </a:t>
            </a:r>
            <a:r>
              <a:rPr lang="ru-RU" dirty="0" err="1" smtClean="0">
                <a:solidFill>
                  <a:schemeClr val="bg1"/>
                </a:solidFill>
              </a:rPr>
              <a:t>ній</a:t>
            </a:r>
            <a:r>
              <a:rPr lang="ru-RU" dirty="0" smtClean="0">
                <a:solidFill>
                  <a:schemeClr val="bg1"/>
                </a:solidFill>
              </a:rPr>
              <a:t> сильно </a:t>
            </a:r>
            <a:r>
              <a:rPr lang="ru-RU" dirty="0" err="1" smtClean="0">
                <a:solidFill>
                  <a:schemeClr val="bg1"/>
                </a:solidFill>
              </a:rPr>
              <a:t>розріджений</a:t>
            </a:r>
            <a:r>
              <a:rPr lang="ru-RU" dirty="0" smtClean="0">
                <a:solidFill>
                  <a:schemeClr val="bg1"/>
                </a:solidFill>
              </a:rPr>
              <a:t>. До </a:t>
            </a:r>
            <a:r>
              <a:rPr lang="ru-RU" dirty="0" err="1" smtClean="0">
                <a:solidFill>
                  <a:schemeClr val="bg1"/>
                </a:solidFill>
              </a:rPr>
              <a:t>висоти</a:t>
            </a:r>
            <a:r>
              <a:rPr lang="ru-RU" dirty="0" smtClean="0">
                <a:solidFill>
                  <a:schemeClr val="bg1"/>
                </a:solidFill>
              </a:rPr>
              <a:t> 100 км атмосфера </a:t>
            </a:r>
            <a:r>
              <a:rPr lang="ru-RU" dirty="0" err="1" smtClean="0">
                <a:solidFill>
                  <a:schemeClr val="bg1"/>
                </a:solidFill>
              </a:rPr>
              <a:t>представляє</a:t>
            </a:r>
            <a:r>
              <a:rPr lang="ru-RU" dirty="0" smtClean="0">
                <a:solidFill>
                  <a:schemeClr val="bg1"/>
                </a:solidFill>
              </a:rPr>
              <a:t> собою </a:t>
            </a:r>
            <a:r>
              <a:rPr lang="ru-RU" dirty="0" err="1" smtClean="0">
                <a:solidFill>
                  <a:schemeClr val="bg1"/>
                </a:solidFill>
              </a:rPr>
              <a:t>однорідну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суміш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газів</a:t>
            </a:r>
            <a:r>
              <a:rPr lang="ru-RU" dirty="0" smtClean="0">
                <a:solidFill>
                  <a:schemeClr val="bg1"/>
                </a:solidFill>
              </a:rPr>
              <a:t>. В </a:t>
            </a:r>
            <a:r>
              <a:rPr lang="ru-RU" dirty="0" err="1" smtClean="0">
                <a:solidFill>
                  <a:schemeClr val="bg1"/>
                </a:solidFill>
              </a:rPr>
              <a:t>більш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err="1" smtClean="0">
                <a:solidFill>
                  <a:schemeClr val="bg1"/>
                </a:solidFill>
              </a:rPr>
              <a:t>високих</a:t>
            </a:r>
            <a:r>
              <a:rPr lang="ru-RU" dirty="0" smtClean="0">
                <a:solidFill>
                  <a:schemeClr val="bg1"/>
                </a:solidFill>
              </a:rPr>
              <a:t> шарах  </a:t>
            </a:r>
            <a:r>
              <a:rPr lang="ru-RU" dirty="0" err="1" smtClean="0">
                <a:solidFill>
                  <a:schemeClr val="tx1"/>
                </a:solidFill>
              </a:rPr>
              <a:t>розподіл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газів</a:t>
            </a:r>
            <a:r>
              <a:rPr lang="ru-RU" dirty="0" smtClean="0">
                <a:solidFill>
                  <a:schemeClr val="tx1"/>
                </a:solidFill>
              </a:rPr>
              <a:t> по </a:t>
            </a:r>
            <a:r>
              <a:rPr lang="ru-RU" dirty="0" err="1" smtClean="0">
                <a:solidFill>
                  <a:schemeClr val="tx1"/>
                </a:solidFill>
              </a:rPr>
              <a:t>висоті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залежить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від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їх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молекулярних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мас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концентрація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більш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важких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газів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зменшується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швидше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мірі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віддалення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від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поверхні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Землі</a:t>
            </a:r>
            <a:r>
              <a:rPr lang="ru-RU" dirty="0" smtClean="0">
                <a:solidFill>
                  <a:schemeClr val="tx1"/>
                </a:solidFill>
              </a:rPr>
              <a:t> . </a:t>
            </a:r>
            <a:r>
              <a:rPr lang="ru-RU" dirty="0" err="1" smtClean="0">
                <a:solidFill>
                  <a:schemeClr val="tx1"/>
                </a:solidFill>
              </a:rPr>
              <a:t>Внаслідок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зменшення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щільності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газів</a:t>
            </a:r>
            <a:r>
              <a:rPr lang="ru-RU" dirty="0" smtClean="0">
                <a:solidFill>
                  <a:schemeClr val="tx1"/>
                </a:solidFill>
              </a:rPr>
              <a:t> температура  </a:t>
            </a:r>
            <a:r>
              <a:rPr lang="ru-RU" dirty="0" err="1" smtClean="0">
                <a:solidFill>
                  <a:schemeClr val="tx1"/>
                </a:solidFill>
              </a:rPr>
              <a:t>згижується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 err="1" smtClean="0">
                <a:solidFill>
                  <a:schemeClr val="tx1"/>
                </a:solidFill>
              </a:rPr>
              <a:t>від</a:t>
            </a:r>
            <a:r>
              <a:rPr lang="ru-RU" dirty="0" smtClean="0">
                <a:solidFill>
                  <a:schemeClr val="tx1"/>
                </a:solidFill>
              </a:rPr>
              <a:t> 0 °C в </a:t>
            </a:r>
            <a:r>
              <a:rPr lang="ru-RU" dirty="0" err="1" smtClean="0">
                <a:solidFill>
                  <a:schemeClr val="tx1"/>
                </a:solidFill>
              </a:rPr>
              <a:t>стратосфері</a:t>
            </a:r>
            <a:r>
              <a:rPr lang="ru-RU" dirty="0" smtClean="0">
                <a:solidFill>
                  <a:schemeClr val="tx1"/>
                </a:solidFill>
              </a:rPr>
              <a:t> до −110 °C в </a:t>
            </a:r>
            <a:r>
              <a:rPr lang="ru-RU" dirty="0" err="1" smtClean="0">
                <a:solidFill>
                  <a:schemeClr val="tx1"/>
                </a:solidFill>
              </a:rPr>
              <a:t>мезосфері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4984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Екзосфера</a:t>
            </a:r>
            <a:endParaRPr lang="ru-RU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387</TotalTime>
  <Words>638</Words>
  <Application>Microsoft Office PowerPoint</Application>
  <PresentationFormat>Экран (4:3)</PresentationFormat>
  <Paragraphs>50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Candara</vt:lpstr>
      <vt:lpstr>Arial</vt:lpstr>
      <vt:lpstr>Symbol</vt:lpstr>
      <vt:lpstr>Calibri</vt:lpstr>
      <vt:lpstr>Tahoma</vt:lpstr>
      <vt:lpstr>Wingdings</vt:lpstr>
      <vt:lpstr>Волна</vt:lpstr>
      <vt:lpstr>Диаграмма Microsoft Excel</vt:lpstr>
      <vt:lpstr>Атмосфера Землі –  атмосфера планети Земля, одна з геосфер, суміш газів, що оточують Землю, та утримуються завдяки силі тяжіння. </vt:lpstr>
      <vt:lpstr>Наявність атмосфери — одна з найголовніших умов життя на планеті</vt:lpstr>
      <vt:lpstr>Структура</vt:lpstr>
      <vt:lpstr>Тропосфера</vt:lpstr>
      <vt:lpstr>Стратосфера</vt:lpstr>
      <vt:lpstr>Озоновий шар</vt:lpstr>
      <vt:lpstr>Мезосфера</vt:lpstr>
      <vt:lpstr>Термосфера</vt:lpstr>
      <vt:lpstr>Екзосфера</vt:lpstr>
      <vt:lpstr>Атмосфера на інших планетах</vt:lpstr>
      <vt:lpstr>Склад   атмосфери</vt:lpstr>
      <vt:lpstr>Чому небо блакитне, а при  заході сонця - багряне?</vt:lpstr>
      <vt:lpstr>Функції</vt:lpstr>
      <vt:lpstr>Слайд 14</vt:lpstr>
      <vt:lpstr>Забруднення атмосфери</vt:lpstr>
      <vt:lpstr>Клімат</vt:lpstr>
      <vt:lpstr>Сонячна радіація</vt:lpstr>
      <vt:lpstr>Атмосферна циркуляція</vt:lpstr>
      <vt:lpstr>Характер підстилаючої поверхні</vt:lpstr>
      <vt:lpstr>Слайд 20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Атмосфера Землі</dc:title>
  <dc:creator>Admin</dc:creator>
  <cp:lastModifiedBy>Admin</cp:lastModifiedBy>
  <cp:revision>35</cp:revision>
  <dcterms:created xsi:type="dcterms:W3CDTF">2011-05-07T15:26:57Z</dcterms:created>
  <dcterms:modified xsi:type="dcterms:W3CDTF">2011-04-09T17:52:56Z</dcterms:modified>
</cp:coreProperties>
</file>