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3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930A6-F5E6-4A36-B916-860796FDFC0B}" type="datetimeFigureOut">
              <a:rPr lang="uk-UA" smtClean="0"/>
              <a:pPr/>
              <a:t>11.05.2011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75930-3601-4375-A78D-DFE0E066F6A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10</a:t>
            </a:fld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11</a:t>
            </a:fld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13</a:t>
            </a:fld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14</a:t>
            </a:fld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15</a:t>
            </a:fld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16</a:t>
            </a:fld>
            <a:endParaRPr lang="uk-U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17</a:t>
            </a:fld>
            <a:endParaRPr lang="uk-U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18</a:t>
            </a:fld>
            <a:endParaRPr lang="uk-U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19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20</a:t>
            </a:fld>
            <a:endParaRPr lang="uk-U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21</a:t>
            </a:fld>
            <a:endParaRPr lang="uk-U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22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4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7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5930-3601-4375-A78D-DFE0E066F6A3}" type="slidenum">
              <a:rPr lang="uk-UA" smtClean="0"/>
              <a:pPr/>
              <a:t>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09600"/>
            <a:ext cx="6629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819400"/>
            <a:ext cx="8305800" cy="25146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pic>
        <p:nvPicPr>
          <p:cNvPr id="2057" name="Picture 9" descr="Z:\newtek\_backgrounds_1.02\Ryan\PP Template 4\apple_rotat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685800"/>
            <a:ext cx="1524000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785794"/>
            <a:ext cx="6629400" cy="1143000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Segoe Script" pitchFamily="34" charset="0"/>
              </a:rPr>
              <a:t>Історія досліджень  Землі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r>
              <a:rPr lang="uk-UA" sz="2400" dirty="0" smtClean="0">
                <a:latin typeface="Segoe Print" pitchFamily="2" charset="0"/>
              </a:rPr>
              <a:t>Роботу виконали студенти другого курсу </a:t>
            </a:r>
          </a:p>
          <a:p>
            <a:pPr>
              <a:buNone/>
            </a:pPr>
            <a:r>
              <a:rPr lang="uk-UA" sz="2400" dirty="0" smtClean="0">
                <a:latin typeface="Segoe Print" pitchFamily="2" charset="0"/>
              </a:rPr>
              <a:t>групи </a:t>
            </a:r>
            <a:r>
              <a:rPr lang="uk-UA" sz="2400" dirty="0" err="1" smtClean="0">
                <a:latin typeface="Segoe Print" pitchFamily="2" charset="0"/>
              </a:rPr>
              <a:t>“геоморфологія</a:t>
            </a:r>
            <a:r>
              <a:rPr lang="uk-UA" sz="2400" dirty="0" smtClean="0">
                <a:latin typeface="Segoe Print" pitchFamily="2" charset="0"/>
              </a:rPr>
              <a:t> та </a:t>
            </a:r>
            <a:r>
              <a:rPr lang="uk-UA" sz="2400" dirty="0" err="1" smtClean="0">
                <a:latin typeface="Segoe Print" pitchFamily="2" charset="0"/>
              </a:rPr>
              <a:t>палеогеографія”</a:t>
            </a:r>
            <a:endParaRPr lang="uk-UA" sz="2400" dirty="0" smtClean="0">
              <a:latin typeface="Segoe Print" pitchFamily="2" charset="0"/>
            </a:endParaRPr>
          </a:p>
          <a:p>
            <a:r>
              <a:rPr lang="uk-UA" sz="2400" dirty="0" err="1" smtClean="0">
                <a:latin typeface="Segoe Print" pitchFamily="2" charset="0"/>
              </a:rPr>
              <a:t>Саранук</a:t>
            </a:r>
            <a:r>
              <a:rPr lang="uk-UA" sz="2400" dirty="0" smtClean="0">
                <a:latin typeface="Segoe Print" pitchFamily="2" charset="0"/>
              </a:rPr>
              <a:t> Ганна</a:t>
            </a:r>
          </a:p>
          <a:p>
            <a:r>
              <a:rPr lang="uk-UA" sz="2400" dirty="0" err="1" smtClean="0">
                <a:latin typeface="Segoe Print" pitchFamily="2" charset="0"/>
              </a:rPr>
              <a:t>Підгорняк</a:t>
            </a:r>
            <a:r>
              <a:rPr lang="uk-UA" sz="2400" dirty="0" smtClean="0">
                <a:latin typeface="Segoe Print" pitchFamily="2" charset="0"/>
              </a:rPr>
              <a:t> Дар’я</a:t>
            </a:r>
          </a:p>
          <a:p>
            <a:r>
              <a:rPr lang="uk-UA" sz="2400" dirty="0" smtClean="0">
                <a:latin typeface="Segoe Print" pitchFamily="2" charset="0"/>
              </a:rPr>
              <a:t>Лук’янчук </a:t>
            </a:r>
            <a:r>
              <a:rPr lang="uk-UA" sz="2400" dirty="0">
                <a:latin typeface="Segoe Print" pitchFamily="2" charset="0"/>
              </a:rPr>
              <a:t>П</a:t>
            </a:r>
            <a:r>
              <a:rPr lang="uk-UA" sz="2400" dirty="0" smtClean="0">
                <a:latin typeface="Segoe Print" pitchFamily="2" charset="0"/>
              </a:rPr>
              <a:t>етро </a:t>
            </a:r>
            <a:endParaRPr lang="uk-UA" sz="2400" dirty="0"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Петя\Desktop\Створити папку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94507" cy="3643314"/>
          </a:xfrm>
          <a:prstGeom prst="rect">
            <a:avLst/>
          </a:prstGeom>
          <a:noFill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100" y="0"/>
            <a:ext cx="5635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3143248"/>
            <a:ext cx="5901362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8913" name="Picture 1" descr="C:\Users\Петя\Desktop\Створити папку\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2826275" cy="2714620"/>
          </a:xfrm>
          <a:prstGeom prst="rect">
            <a:avLst/>
          </a:prstGeom>
          <a:noFill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7952" y="857232"/>
            <a:ext cx="6596048" cy="505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3109" y="2216709"/>
            <a:ext cx="7000892" cy="464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C:\Users\Петя\Desktop\Створити папку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017740" cy="38576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876"/>
            <a:ext cx="8101042" cy="2600324"/>
          </a:xfrm>
        </p:spPr>
        <p:txBody>
          <a:bodyPr/>
          <a:lstStyle/>
          <a:p>
            <a:r>
              <a:rPr lang="uk-UA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Минуло багато часу доки, завдяки зусиллям відважних мореплавців та мандрівників, із географічних карт зникли </a:t>
            </a:r>
            <a:r>
              <a:rPr lang="uk-UA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“білі</a:t>
            </a:r>
            <a:r>
              <a:rPr lang="uk-UA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плями”</a:t>
            </a:r>
            <a:r>
              <a:rPr lang="uk-UA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Навіть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у ХІХ ст.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маловідомими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залишалися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велетенські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простори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навколо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Північного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Південного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полюсів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планети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Тому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цілком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зрозумілим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є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те,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чому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карті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півкуль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атласу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Герарда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Меркатора,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виданому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у 1606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році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на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місці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Антарктиди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показана “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Невідома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земля”, а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Північна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Америка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простягається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аж до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Північного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полюса.</a:t>
            </a:r>
            <a:endParaRPr lang="uk-UA" sz="1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lang="uk-UA" sz="1800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7133729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0"/>
            <a:ext cx="2071670" cy="325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08" y="1214422"/>
            <a:ext cx="3857620" cy="128588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14546" cy="259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0368" y="1214422"/>
            <a:ext cx="574644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8596" y="2643182"/>
            <a:ext cx="2594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Абель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Янсзон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Тасман</a:t>
            </a:r>
            <a:r>
              <a:rPr lang="uk-UA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4572008"/>
            <a:ext cx="7772400" cy="1600192"/>
          </a:xfrm>
        </p:spPr>
        <p:txBody>
          <a:bodyPr/>
          <a:lstStyle/>
          <a:p>
            <a:r>
              <a:rPr lang="uk-UA" sz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Джеймс </a:t>
            </a:r>
            <a:r>
              <a:rPr lang="uk-UA" sz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Кук</a:t>
            </a:r>
            <a:endParaRPr lang="uk-UA" sz="1200" dirty="0" smtClean="0"/>
          </a:p>
          <a:p>
            <a:pPr>
              <a:buNone/>
            </a:pPr>
            <a:r>
              <a:rPr lang="ru-RU" sz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Під</a:t>
            </a:r>
            <a:r>
              <a:rPr lang="ru-RU" sz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час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свого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плавання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Кук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довів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що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Нова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Зеландія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це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два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острови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розділені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протокою, а не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частина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невідомого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Південного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материка. Разом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тим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Джеймс Кук активно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досліджував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приантарктичні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широти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У 1772–1775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рр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він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здійснив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навколосвітню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подорож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приблизно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широті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мису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Горн,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уздовж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межі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дрейфуючих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льодів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Експедиція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Кука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першою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історії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мореплавства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перетнула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Південне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полярне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коло</a:t>
            </a:r>
            <a:r>
              <a:rPr lang="uk-UA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лише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якась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сотня миль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відділяла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тоді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Кука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від</a:t>
            </a:r>
            <a:r>
              <a:rPr lang="ru-RU" sz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Антарктиди</a:t>
            </a:r>
            <a:endParaRPr lang="uk-UA" sz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lang="uk-UA" sz="12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245" y="0"/>
            <a:ext cx="3619755" cy="459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46" y="0"/>
            <a:ext cx="61150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8673" name="Picture 1" descr="C:\Users\Петя\Desktop\Створити папку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3" y="0"/>
            <a:ext cx="3214678" cy="3086588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" y="2428868"/>
            <a:ext cx="7003701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0"/>
            <a:ext cx="2462755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57422" y="3286124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/>
              <a:t>Фрітьоф</a:t>
            </a:r>
            <a:r>
              <a:rPr lang="uk-UA" dirty="0"/>
              <a:t> </a:t>
            </a:r>
            <a:r>
              <a:rPr lang="uk-UA" dirty="0" err="1"/>
              <a:t>Нансен</a:t>
            </a:r>
            <a:r>
              <a:rPr lang="uk-UA" dirty="0"/>
              <a:t>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56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3602067"/>
            <a:ext cx="2000232" cy="325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000232" y="4857760"/>
            <a:ext cx="2357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Роберт </a:t>
            </a:r>
            <a:r>
              <a:rPr lang="uk-UA" dirty="0" err="1" smtClean="0"/>
              <a:t>Пірі</a:t>
            </a:r>
            <a:r>
              <a:rPr lang="uk-UA" dirty="0" smtClean="0"/>
              <a:t> - перший, </a:t>
            </a:r>
            <a:r>
              <a:rPr lang="uk-UA" dirty="0"/>
              <a:t>кому пощастило досягти Північного полюса,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0"/>
            <a:ext cx="5223049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000232" cy="264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7158" y="2643182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Руаль</a:t>
            </a:r>
            <a:r>
              <a:rPr lang="uk-UA" dirty="0">
                <a:solidFill>
                  <a:schemeClr val="bg1"/>
                </a:solidFill>
              </a:rPr>
              <a:t> Амундсен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4156934"/>
            <a:ext cx="3857620" cy="270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524508" y="4099947"/>
            <a:ext cx="3619492" cy="275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7159" y="4143380"/>
            <a:ext cx="1285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/>
              <a:t>всі п’ятеро англійських дослідників </a:t>
            </a:r>
            <a:r>
              <a:rPr lang="uk-UA" sz="1400" dirty="0" smtClean="0"/>
              <a:t>, які загинули</a:t>
            </a:r>
            <a:endParaRPr lang="uk-UA" sz="1400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21" y="0"/>
            <a:ext cx="2571779" cy="391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643702" y="0"/>
            <a:ext cx="1611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Роберт Скотт</a:t>
            </a:r>
          </a:p>
        </p:txBody>
      </p:sp>
      <p:pic>
        <p:nvPicPr>
          <p:cNvPr id="24582" name="Picture 6" descr="image04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2066" y="2071678"/>
            <a:ext cx="25717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928802"/>
            <a:ext cx="6143668" cy="4214842"/>
          </a:xfrm>
        </p:spPr>
        <p:txBody>
          <a:bodyPr/>
          <a:lstStyle/>
          <a:p>
            <a:r>
              <a:rPr lang="uk-UA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Час </a:t>
            </a:r>
            <a:r>
              <a:rPr lang="uk-UA" sz="2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відкриття нових земель пройшов. Проте ще не всі таємниці Землі розгадано. У сучасну добу (з другої половини ХХ ст.) географи не тільки пізнають закони природи, а й думають про її перетворення для користі людей без шкоди самій природи. Вони приступили до пояснення зв’язків між явищами і процесами. Географія з описової науки перетворилася на </a:t>
            </a:r>
            <a:r>
              <a:rPr lang="uk-UA" sz="2400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пояснювальну</a:t>
            </a:r>
            <a:r>
              <a:rPr lang="uk-UA" sz="2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uk-UA" sz="1600" dirty="0"/>
          </a:p>
        </p:txBody>
      </p:sp>
      <p:pic>
        <p:nvPicPr>
          <p:cNvPr id="22529" name="Picture 1" descr="C:\Users\Петя\Desktop\Створити папку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0"/>
            <a:ext cx="2714612" cy="1803396"/>
          </a:xfrm>
          <a:prstGeom prst="rect">
            <a:avLst/>
          </a:prstGeom>
          <a:noFill/>
        </p:spPr>
      </p:pic>
      <p:pic>
        <p:nvPicPr>
          <p:cNvPr id="22530" name="Picture 2" descr="image0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1785926"/>
            <a:ext cx="26860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image0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1"/>
            <a:ext cx="1785918" cy="171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09" y="4943369"/>
            <a:ext cx="2428891" cy="191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Петя\Desktop\Створити папку\pe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5286380" cy="3581523"/>
          </a:xfrm>
          <a:prstGeom prst="rect">
            <a:avLst/>
          </a:prstGeom>
          <a:noFill/>
        </p:spPr>
      </p:pic>
      <p:pic>
        <p:nvPicPr>
          <p:cNvPr id="9" name="Picture 5" descr="C:\Users\Петя\Desktop\Створити папку\img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786190"/>
            <a:ext cx="8715404" cy="3071810"/>
          </a:xfrm>
          <a:prstGeom prst="rect">
            <a:avLst/>
          </a:prstGeom>
          <a:noFill/>
        </p:spPr>
      </p:pic>
      <p:pic>
        <p:nvPicPr>
          <p:cNvPr id="10" name="Picture 3" descr="C:\Users\Петя\Desktop\Створити папку\img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16" y="0"/>
            <a:ext cx="4857784" cy="5787099"/>
          </a:xfrm>
          <a:prstGeom prst="rect">
            <a:avLst/>
          </a:prstGeom>
          <a:noFill/>
        </p:spPr>
      </p:pic>
      <p:pic>
        <p:nvPicPr>
          <p:cNvPr id="11" name="Picture 4" descr="C:\Users\Петя\Desktop\Створити папку\img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440370" cy="3714752"/>
          </a:xfrm>
          <a:prstGeom prst="rect">
            <a:avLst/>
          </a:prstGeom>
          <a:noFill/>
        </p:spPr>
      </p:pic>
      <p:pic>
        <p:nvPicPr>
          <p:cNvPr id="12" name="Picture 2" descr="C:\Users\Петя\Desktop\Створити папку\image024.jpg"/>
          <p:cNvPicPr>
            <a:picLocks noChangeAspect="1" noChangeArrowheads="1"/>
          </p:cNvPicPr>
          <p:nvPr/>
        </p:nvPicPr>
        <p:blipFill>
          <a:blip r:embed="rId7"/>
          <a:srcRect t="10325" b="43678"/>
          <a:stretch>
            <a:fillRect/>
          </a:stretch>
        </p:blipFill>
        <p:spPr bwMode="auto">
          <a:xfrm>
            <a:off x="2786050" y="2214554"/>
            <a:ext cx="4686325" cy="35004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57562"/>
            <a:ext cx="5243490" cy="3257544"/>
          </a:xfrm>
        </p:spPr>
        <p:txBody>
          <a:bodyPr/>
          <a:lstStyle/>
          <a:p>
            <a:r>
              <a:rPr lang="uk-UA" sz="1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У наш час вчені досліджують суходіл, океани, атмосферу. Роботи проводяться на наукових станціях, в експедиціях, космосі за допомогою складних сучасних приладів. Своїми величезними успіхами в новітню добу географія завдячує міжнародному співробітництву. Особливо це стосується досліджень Світового океану, Антарктиди, космосу.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0"/>
            <a:ext cx="371474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786058"/>
            <a:ext cx="389661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 descr="image0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3286116" cy="341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08351">
            <a:off x="355423" y="226247"/>
            <a:ext cx="3333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97954">
            <a:off x="5003417" y="132116"/>
            <a:ext cx="38100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 rot="21372370">
            <a:off x="1885634" y="1439944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07474">
            <a:off x="5127613" y="3776691"/>
            <a:ext cx="3988526" cy="299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450544">
            <a:off x="-401948" y="3815069"/>
            <a:ext cx="4487964" cy="300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571744"/>
            <a:ext cx="7858180" cy="2000264"/>
          </a:xfrm>
        </p:spPr>
        <p:txBody>
          <a:bodyPr/>
          <a:lstStyle/>
          <a:p>
            <a:r>
              <a:rPr lang="uk-UA" dirty="0" smtClean="0">
                <a:latin typeface="Segoe Script" pitchFamily="34" charset="0"/>
              </a:rPr>
              <a:t>Дякуємо за увагу!</a:t>
            </a:r>
            <a:br>
              <a:rPr lang="uk-UA" dirty="0" smtClean="0">
                <a:latin typeface="Segoe Script" pitchFamily="34" charset="0"/>
              </a:rPr>
            </a:br>
            <a:endParaRPr lang="uk-UA" dirty="0">
              <a:latin typeface="Segoe Script" pitchFamily="34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808423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73570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7158" y="4286256"/>
            <a:ext cx="84296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В уяві давніх китайців Земля мала форму велетенського коржа. Свого часу єгиптяни були переконані, що Сонце на кораблі мандрує небосхилом, який підтримує богиня неба, а вавилоняни зображували Землю у вигляді гори, оточеної морем. 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7554" y="1785926"/>
            <a:ext cx="5414946" cy="4357718"/>
          </a:xfrm>
        </p:spPr>
        <p:txBody>
          <a:bodyPr/>
          <a:lstStyle/>
          <a:p>
            <a:r>
              <a:rPr lang="uk-UA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Перші відомості про географічні відкриття сягають ІІІ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uk-UA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тис. до н.е. Єгипетські мореплавці освоїли морський шлях до східного узбережжя Африки та південного узбережжя Аравійського півострова.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Однак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найкращими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мореплавцями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давнього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світу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безумовно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були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фінікійці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Ще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в VI ст. до н.е. вони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відкрили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морський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шлях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навколо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Африки,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який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було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поновлено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тільки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тисячі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років</a:t>
            </a:r>
            <a:r>
              <a:rPr lang="ru-RU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потому.</a:t>
            </a:r>
            <a:endParaRPr lang="uk-UA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lang="uk-UA" sz="2000" dirty="0"/>
          </a:p>
        </p:txBody>
      </p:sp>
      <p:pic>
        <p:nvPicPr>
          <p:cNvPr id="53249" name="Picture 1" descr="1_re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857364"/>
            <a:ext cx="28670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57158" y="4857760"/>
            <a:ext cx="3286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 таких кораблях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близько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600 р. до н.е.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фінікійці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подорожували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навколо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Африки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32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14546" cy="333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14546" y="571480"/>
            <a:ext cx="6072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Піфагор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обґрунтував</a:t>
            </a:r>
            <a:r>
              <a:rPr lang="ru-RU" dirty="0">
                <a:solidFill>
                  <a:schemeClr val="bg1"/>
                </a:solidFill>
              </a:rPr>
              <a:t> свою думку так: все в </a:t>
            </a:r>
            <a:r>
              <a:rPr lang="ru-RU" dirty="0" err="1">
                <a:solidFill>
                  <a:schemeClr val="bg1"/>
                </a:solidFill>
              </a:rPr>
              <a:t>природі</a:t>
            </a:r>
            <a:r>
              <a:rPr lang="ru-RU" dirty="0">
                <a:solidFill>
                  <a:schemeClr val="bg1"/>
                </a:solidFill>
              </a:rPr>
              <a:t> повинно бути </a:t>
            </a:r>
            <a:r>
              <a:rPr lang="ru-RU" dirty="0" err="1">
                <a:solidFill>
                  <a:schemeClr val="bg1"/>
                </a:solidFill>
              </a:rPr>
              <a:t>гармонійним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досконалим</a:t>
            </a:r>
            <a:r>
              <a:rPr lang="ru-RU" dirty="0">
                <a:solidFill>
                  <a:schemeClr val="bg1"/>
                </a:solidFill>
              </a:rPr>
              <a:t>; </a:t>
            </a:r>
            <a:r>
              <a:rPr lang="ru-RU" dirty="0" err="1">
                <a:solidFill>
                  <a:schemeClr val="bg1"/>
                </a:solidFill>
              </a:rPr>
              <a:t>найдосконалішим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геометричних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тіл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</a:t>
            </a:r>
            <a:r>
              <a:rPr lang="ru-RU" dirty="0">
                <a:solidFill>
                  <a:schemeClr val="bg1"/>
                </a:solidFill>
              </a:rPr>
              <a:t> куля; Земля </a:t>
            </a:r>
            <a:r>
              <a:rPr lang="ru-RU" dirty="0" err="1">
                <a:solidFill>
                  <a:schemeClr val="bg1"/>
                </a:solidFill>
              </a:rPr>
              <a:t>також</a:t>
            </a:r>
            <a:r>
              <a:rPr lang="ru-RU" dirty="0">
                <a:solidFill>
                  <a:schemeClr val="bg1"/>
                </a:solidFill>
              </a:rPr>
              <a:t> повинна бути </a:t>
            </a:r>
            <a:r>
              <a:rPr lang="ru-RU" dirty="0" err="1">
                <a:solidFill>
                  <a:schemeClr val="bg1"/>
                </a:solidFill>
              </a:rPr>
              <a:t>досконалою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1785926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357422" y="2000240"/>
            <a:ext cx="4214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Аристотель перший поставив </a:t>
            </a:r>
            <a:r>
              <a:rPr lang="ru-RU" dirty="0" err="1" smtClean="0">
                <a:solidFill>
                  <a:schemeClr val="bg1"/>
                </a:solidFill>
              </a:rPr>
              <a:t>запитання,чому</a:t>
            </a:r>
            <a:r>
              <a:rPr lang="ru-RU" dirty="0" smtClean="0">
                <a:solidFill>
                  <a:schemeClr val="bg1"/>
                </a:solidFill>
              </a:rPr>
              <a:t> при </a:t>
            </a:r>
            <a:r>
              <a:rPr lang="ru-RU" dirty="0" err="1">
                <a:solidFill>
                  <a:schemeClr val="bg1"/>
                </a:solidFill>
              </a:rPr>
              <a:t>місячних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затемненнях</a:t>
            </a:r>
            <a:r>
              <a:rPr lang="ru-RU" dirty="0">
                <a:solidFill>
                  <a:schemeClr val="bg1"/>
                </a:solidFill>
              </a:rPr>
              <a:t> земна </a:t>
            </a:r>
            <a:r>
              <a:rPr lang="ru-RU" dirty="0" err="1">
                <a:solidFill>
                  <a:schemeClr val="bg1"/>
                </a:solidFill>
              </a:rPr>
              <a:t>тінь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набуває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круглої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форми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86124"/>
            <a:ext cx="264795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3143248"/>
            <a:ext cx="3643339" cy="203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4643446"/>
            <a:ext cx="1785950" cy="23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58" y="5090944"/>
            <a:ext cx="2786082" cy="176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68" y="5000636"/>
            <a:ext cx="4929222" cy="1528754"/>
          </a:xfrm>
        </p:spPr>
        <p:txBody>
          <a:bodyPr/>
          <a:lstStyle/>
          <a:p>
            <a:r>
              <a:rPr lang="uk-UA" sz="2400" dirty="0" smtClean="0"/>
              <a:t>Світ за Козьмою </a:t>
            </a:r>
            <a:r>
              <a:rPr lang="uk-UA" sz="2400" dirty="0" err="1" smtClean="0"/>
              <a:t>Індикопловим</a:t>
            </a:r>
            <a:endParaRPr lang="uk-UA" sz="2400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5665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6190"/>
            <a:ext cx="3457174" cy="3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786182" y="857232"/>
            <a:ext cx="4929222" cy="152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</a:pP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Карта, вміщена в</a:t>
            </a:r>
            <a:r>
              <a:rPr kumimoji="0" lang="uk-UA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апглійському</a:t>
            </a:r>
            <a:r>
              <a:rPr kumimoji="0" lang="uk-UA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псалтирі </a:t>
            </a:r>
            <a:r>
              <a:rPr lang="uk-UA" sz="2400" dirty="0">
                <a:solidFill>
                  <a:schemeClr val="bg1"/>
                </a:solidFill>
              </a:rPr>
              <a:t>XIII </a:t>
            </a:r>
            <a:r>
              <a:rPr lang="uk-UA" sz="2400" dirty="0" err="1">
                <a:solidFill>
                  <a:schemeClr val="bg1"/>
                </a:solidFill>
              </a:rPr>
              <a:t>ст</a:t>
            </a: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642918"/>
            <a:ext cx="7000924" cy="1071570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І в наш час </a:t>
            </a:r>
            <a:r>
              <a:rPr lang="ru-RU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зберігає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свою </a:t>
            </a:r>
            <a:r>
              <a:rPr lang="ru-RU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цінність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складений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марокканцем </a:t>
            </a:r>
            <a:r>
              <a:rPr lang="ru-RU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Ібн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Баттутою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(1304-1377 </a:t>
            </a:r>
            <a:r>
              <a:rPr lang="ru-RU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рр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.) </a:t>
            </a:r>
            <a:r>
              <a:rPr lang="ru-RU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опис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відвіданих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ним </a:t>
            </a:r>
            <a:r>
              <a:rPr lang="ru-RU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країн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lang="uk-UA" sz="2400" dirty="0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16192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44" y="2143116"/>
            <a:ext cx="460171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714876" y="2285992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Світ за </a:t>
            </a:r>
            <a:r>
              <a:rPr lang="uk-UA" sz="2000" dirty="0" err="1" smtClean="0">
                <a:solidFill>
                  <a:schemeClr val="bg1"/>
                </a:solidFill>
              </a:rPr>
              <a:t>Ідрісі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(1100-1165 рр.)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2786058"/>
            <a:ext cx="3448075" cy="274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72066" y="5786454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Старовинний китайський компас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C:\Users\Петя\Desktop\Створити папку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0"/>
            <a:ext cx="3718792" cy="3571876"/>
          </a:xfrm>
          <a:prstGeom prst="rect">
            <a:avLst/>
          </a:prstGeom>
          <a:noFill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14290"/>
            <a:ext cx="5072098" cy="319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403855"/>
            <a:ext cx="3143272" cy="345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364205"/>
            <a:ext cx="3000396" cy="349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496"/>
            <a:ext cx="3857652" cy="642942"/>
          </a:xfrm>
        </p:spPr>
        <p:txBody>
          <a:bodyPr/>
          <a:lstStyle/>
          <a:p>
            <a:pPr algn="just"/>
            <a:r>
              <a:rPr lang="uk-UA" sz="2400" dirty="0" smtClean="0"/>
              <a:t>Глобус Мартіна </a:t>
            </a:r>
            <a:r>
              <a:rPr lang="uk-UA" sz="2400" dirty="0" err="1" smtClean="0"/>
              <a:t>Бехайма</a:t>
            </a:r>
            <a:endParaRPr lang="uk-UA" sz="2400" dirty="0"/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5857884" cy="28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22669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85984" y="3643314"/>
            <a:ext cx="24288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Бартоломеу</a:t>
            </a:r>
            <a:r>
              <a:rPr lang="uk-UA" dirty="0"/>
              <a:t> </a:t>
            </a:r>
            <a:r>
              <a:rPr lang="uk-UA" dirty="0" err="1" smtClean="0"/>
              <a:t>Діаш</a:t>
            </a:r>
            <a:r>
              <a:rPr lang="uk-UA" dirty="0" smtClean="0"/>
              <a:t>, </a:t>
            </a:r>
            <a:r>
              <a:rPr lang="uk-UA" dirty="0"/>
              <a:t>, який у 1487 році першим із європейців обігнув Африку з півдня, відкривши мис Доброї Надії. </a:t>
            </a:r>
          </a:p>
        </p:txBody>
      </p:sp>
      <p:pic>
        <p:nvPicPr>
          <p:cNvPr id="430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214942" y="2285992"/>
            <a:ext cx="3643338" cy="454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school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Mead Bold"/>
        <a:ea typeface=""/>
        <a:cs typeface=""/>
      </a:majorFont>
      <a:minorFont>
        <a:latin typeface="Mead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</Template>
  <TotalTime>167</TotalTime>
  <Words>491</Words>
  <Application>Microsoft Office PowerPoint</Application>
  <PresentationFormat>Экран (4:3)</PresentationFormat>
  <Paragraphs>52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school</vt:lpstr>
      <vt:lpstr>Історія досліджень  Землі</vt:lpstr>
      <vt:lpstr>Слайд 2</vt:lpstr>
      <vt:lpstr>Слайд 3</vt:lpstr>
      <vt:lpstr>Слайд 4</vt:lpstr>
      <vt:lpstr>Слайд 5</vt:lpstr>
      <vt:lpstr>Слайд 6</vt:lpstr>
      <vt:lpstr>І в наш час зберігає свою цінність складений марокканцем Ібн Баттутою (1304-1377 рр.) опис відвіданих ним країн.</vt:lpstr>
      <vt:lpstr>Слайд 8</vt:lpstr>
      <vt:lpstr>Глобус Мартіна Бехайма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Дякуємо за увагу!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досліджень  Землі</dc:title>
  <dc:creator>Петя</dc:creator>
  <cp:lastModifiedBy>Петя</cp:lastModifiedBy>
  <cp:revision>22</cp:revision>
  <dcterms:created xsi:type="dcterms:W3CDTF">2011-05-11T05:35:56Z</dcterms:created>
  <dcterms:modified xsi:type="dcterms:W3CDTF">2011-05-11T08:52:50Z</dcterms:modified>
</cp:coreProperties>
</file>