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76" r:id="rId4"/>
    <p:sldId id="257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78" r:id="rId14"/>
    <p:sldId id="277" r:id="rId15"/>
    <p:sldId id="269" r:id="rId16"/>
    <p:sldId id="279" r:id="rId17"/>
    <p:sldId id="271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49A"/>
    <a:srgbClr val="F8F9C7"/>
    <a:srgbClr val="D5F9FB"/>
    <a:srgbClr val="BFF9F8"/>
    <a:srgbClr val="68F48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45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7FB29-D593-4E04-9C6E-1029912022A0}" type="datetimeFigureOut">
              <a:rPr lang="ru-RU" smtClean="0"/>
              <a:pPr/>
              <a:t>11.05.2011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73076-31C3-4031-A5F7-CA8F54709E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7FB29-D593-4E04-9C6E-1029912022A0}" type="datetimeFigureOut">
              <a:rPr lang="ru-RU" smtClean="0"/>
              <a:pPr/>
              <a:t>11.05.2011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73076-31C3-4031-A5F7-CA8F54709E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7FB29-D593-4E04-9C6E-1029912022A0}" type="datetimeFigureOut">
              <a:rPr lang="ru-RU" smtClean="0"/>
              <a:pPr/>
              <a:t>11.05.2011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73076-31C3-4031-A5F7-CA8F54709E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7FB29-D593-4E04-9C6E-1029912022A0}" type="datetimeFigureOut">
              <a:rPr lang="ru-RU" smtClean="0"/>
              <a:pPr/>
              <a:t>11.05.2011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73076-31C3-4031-A5F7-CA8F54709E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7FB29-D593-4E04-9C6E-1029912022A0}" type="datetimeFigureOut">
              <a:rPr lang="ru-RU" smtClean="0"/>
              <a:pPr/>
              <a:t>11.05.2011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73076-31C3-4031-A5F7-CA8F54709E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7FB29-D593-4E04-9C6E-1029912022A0}" type="datetimeFigureOut">
              <a:rPr lang="ru-RU" smtClean="0"/>
              <a:pPr/>
              <a:t>11.05.2011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73076-31C3-4031-A5F7-CA8F54709E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7FB29-D593-4E04-9C6E-1029912022A0}" type="datetimeFigureOut">
              <a:rPr lang="ru-RU" smtClean="0"/>
              <a:pPr/>
              <a:t>11.05.2011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73076-31C3-4031-A5F7-CA8F54709E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7FB29-D593-4E04-9C6E-1029912022A0}" type="datetimeFigureOut">
              <a:rPr lang="ru-RU" smtClean="0"/>
              <a:pPr/>
              <a:t>11.05.2011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73076-31C3-4031-A5F7-CA8F54709E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7FB29-D593-4E04-9C6E-1029912022A0}" type="datetimeFigureOut">
              <a:rPr lang="ru-RU" smtClean="0"/>
              <a:pPr/>
              <a:t>11.05.2011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73076-31C3-4031-A5F7-CA8F54709E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7FB29-D593-4E04-9C6E-1029912022A0}" type="datetimeFigureOut">
              <a:rPr lang="ru-RU" smtClean="0"/>
              <a:pPr/>
              <a:t>11.05.2011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73076-31C3-4031-A5F7-CA8F54709E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7FB29-D593-4E04-9C6E-1029912022A0}" type="datetimeFigureOut">
              <a:rPr lang="ru-RU" smtClean="0"/>
              <a:pPr/>
              <a:t>11.05.2011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73076-31C3-4031-A5F7-CA8F54709E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F7FB29-D593-4E04-9C6E-1029912022A0}" type="datetimeFigureOut">
              <a:rPr lang="ru-RU" smtClean="0"/>
              <a:pPr/>
              <a:t>11.05.2011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573076-31C3-4031-A5F7-CA8F54709E1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8000" dirty="0" err="1" smtClean="0">
                <a:solidFill>
                  <a:srgbClr val="68F48D"/>
                </a:solidFill>
              </a:rPr>
              <a:t>Ландшафти</a:t>
            </a:r>
            <a:r>
              <a:rPr lang="ru-RU" sz="8000" dirty="0" smtClean="0">
                <a:solidFill>
                  <a:srgbClr val="68F48D"/>
                </a:solidFill>
              </a:rPr>
              <a:t> </a:t>
            </a:r>
            <a:r>
              <a:rPr lang="ru-RU" sz="8000" dirty="0" err="1" smtClean="0">
                <a:solidFill>
                  <a:srgbClr val="68F48D"/>
                </a:solidFill>
              </a:rPr>
              <a:t>Укра</a:t>
            </a:r>
            <a:r>
              <a:rPr lang="uk-UA" sz="8000" dirty="0" smtClean="0">
                <a:solidFill>
                  <a:srgbClr val="68F48D"/>
                </a:solidFill>
              </a:rPr>
              <a:t>ї</a:t>
            </a:r>
            <a:r>
              <a:rPr lang="ru-RU" sz="8000" dirty="0" smtClean="0">
                <a:solidFill>
                  <a:srgbClr val="68F48D"/>
                </a:solidFill>
              </a:rPr>
              <a:t>ни</a:t>
            </a:r>
            <a:endParaRPr lang="ru-RU" sz="8000" dirty="0">
              <a:solidFill>
                <a:srgbClr val="68F48D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6215074" y="6643710"/>
            <a:ext cx="2928926" cy="214290"/>
          </a:xfrm>
        </p:spPr>
        <p:txBody>
          <a:bodyPr>
            <a:normAutofit fontScale="92500" lnSpcReduction="20000"/>
          </a:bodyPr>
          <a:lstStyle/>
          <a:p>
            <a:r>
              <a:rPr lang="uk-UA" sz="1050" dirty="0" smtClean="0">
                <a:solidFill>
                  <a:schemeClr val="bg1"/>
                </a:solidFill>
              </a:rPr>
              <a:t>Авторське фото </a:t>
            </a:r>
            <a:r>
              <a:rPr lang="uk-UA" sz="1050" dirty="0" err="1" smtClean="0">
                <a:solidFill>
                  <a:schemeClr val="bg1"/>
                </a:solidFill>
              </a:rPr>
              <a:t>Гриценко</a:t>
            </a:r>
            <a:r>
              <a:rPr lang="uk-UA" sz="1050" dirty="0" smtClean="0">
                <a:solidFill>
                  <a:schemeClr val="bg1"/>
                </a:solidFill>
              </a:rPr>
              <a:t> Ольги</a:t>
            </a:r>
            <a:endParaRPr lang="ru-RU" sz="105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ic_wonder_prairie_sky_l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24243" y="2643182"/>
            <a:ext cx="5619757" cy="4214818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3428992" cy="6286520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uk-UA" b="1" dirty="0" smtClean="0">
                <a:solidFill>
                  <a:srgbClr val="FF0000"/>
                </a:solidFill>
              </a:rPr>
              <a:t>Степові</a:t>
            </a:r>
            <a:endParaRPr lang="ru-RU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uk-UA" sz="2600" dirty="0" smtClean="0">
                <a:solidFill>
                  <a:schemeClr val="bg1"/>
                </a:solidFill>
              </a:rPr>
              <a:t>      </a:t>
            </a:r>
            <a:r>
              <a:rPr lang="uk-UA" sz="2600" dirty="0" smtClean="0">
                <a:solidFill>
                  <a:schemeClr val="accent4">
                    <a:lumMod val="50000"/>
                  </a:schemeClr>
                </a:solidFill>
              </a:rPr>
              <a:t>тип </a:t>
            </a:r>
            <a:r>
              <a:rPr lang="uk-UA" sz="2600" dirty="0">
                <a:solidFill>
                  <a:schemeClr val="accent4">
                    <a:lumMod val="50000"/>
                  </a:schemeClr>
                </a:solidFill>
              </a:rPr>
              <a:t>рівнинних ландшафтів, що сформувалися в умовах недостатньої зволоженості й достатньої кількості тепла на.. Висока розораність степових ландшафтів, характер вітрової діяльності та випадання атмосферних опадів спричиняють розвиток вітрової і водної ерозії. Степові ландшафти поділяють на три підтипи: </a:t>
            </a:r>
            <a:r>
              <a:rPr lang="uk-UA" sz="2600" dirty="0" err="1">
                <a:solidFill>
                  <a:schemeClr val="accent4">
                    <a:lumMod val="50000"/>
                  </a:schemeClr>
                </a:solidFill>
              </a:rPr>
              <a:t>північностепові</a:t>
            </a:r>
            <a:r>
              <a:rPr lang="uk-UA" sz="2600" dirty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uk-UA" sz="2600" dirty="0" err="1">
                <a:solidFill>
                  <a:schemeClr val="accent4">
                    <a:lumMod val="50000"/>
                  </a:schemeClr>
                </a:solidFill>
              </a:rPr>
              <a:t>середньостепові</a:t>
            </a:r>
            <a:r>
              <a:rPr lang="uk-UA" sz="2600" dirty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uk-UA" sz="2600" dirty="0" err="1">
                <a:solidFill>
                  <a:schemeClr val="accent4">
                    <a:lumMod val="50000"/>
                  </a:schemeClr>
                </a:solidFill>
              </a:rPr>
              <a:t>сухостепові</a:t>
            </a:r>
            <a:r>
              <a:rPr lang="uk-UA" sz="2600" dirty="0">
                <a:solidFill>
                  <a:schemeClr val="accent4">
                    <a:lumMod val="50000"/>
                  </a:schemeClr>
                </a:solidFill>
              </a:rPr>
              <a:t>.</a:t>
            </a:r>
            <a:endParaRPr lang="ru-RU" sz="2600" dirty="0">
              <a:solidFill>
                <a:schemeClr val="accent4">
                  <a:lumMod val="50000"/>
                </a:schemeClr>
              </a:solidFill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>
                <a:solidFill>
                  <a:srgbClr val="FF0000"/>
                </a:solidFill>
              </a:rPr>
              <a:t>Природно-антропогенний ландшафт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14414" y="1"/>
            <a:ext cx="650082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На </a:t>
            </a:r>
            <a:r>
              <a:rPr lang="ru-RU" sz="2400" dirty="0" err="1" smtClean="0"/>
              <a:t>сьогоднішній</a:t>
            </a:r>
            <a:r>
              <a:rPr lang="ru-RU" sz="2400" dirty="0" smtClean="0"/>
              <a:t> </a:t>
            </a:r>
            <a:r>
              <a:rPr lang="ru-RU" sz="2400" dirty="0" err="1" smtClean="0"/>
              <a:t>деньу</a:t>
            </a:r>
            <a:r>
              <a:rPr lang="ru-RU" sz="2400" dirty="0" smtClean="0"/>
              <a:t> </a:t>
            </a:r>
            <a:r>
              <a:rPr lang="ru-RU" sz="2400" dirty="0" err="1"/>
              <a:t>зв’язку</a:t>
            </a:r>
            <a:r>
              <a:rPr lang="ru-RU" sz="2400" dirty="0"/>
              <a:t> </a:t>
            </a:r>
            <a:r>
              <a:rPr lang="ru-RU" sz="2400" dirty="0" err="1"/>
              <a:t>із</a:t>
            </a:r>
            <a:r>
              <a:rPr lang="ru-RU" sz="2400" dirty="0"/>
              <a:t> </a:t>
            </a:r>
            <a:r>
              <a:rPr lang="ru-RU" sz="2400" dirty="0" err="1"/>
              <a:t>значною</a:t>
            </a:r>
            <a:r>
              <a:rPr lang="ru-RU" sz="2400" dirty="0"/>
              <a:t> </a:t>
            </a:r>
            <a:r>
              <a:rPr lang="ru-RU" sz="2400" dirty="0" err="1"/>
              <a:t>освоєністю</a:t>
            </a:r>
            <a:r>
              <a:rPr lang="ru-RU" sz="2400" dirty="0"/>
              <a:t> </a:t>
            </a:r>
            <a:r>
              <a:rPr lang="ru-RU" sz="2400" dirty="0" err="1"/>
              <a:t>території</a:t>
            </a:r>
            <a:r>
              <a:rPr lang="ru-RU" sz="2400" dirty="0"/>
              <a:t> </a:t>
            </a:r>
            <a:r>
              <a:rPr lang="ru-RU" sz="2400" dirty="0" err="1"/>
              <a:t>України</a:t>
            </a:r>
            <a:r>
              <a:rPr lang="ru-RU" sz="2400" dirty="0"/>
              <a:t> </a:t>
            </a:r>
            <a:r>
              <a:rPr lang="ru-RU" sz="2400" dirty="0" err="1" smtClean="0"/>
              <a:t>природно-антропогенні</a:t>
            </a:r>
            <a:endParaRPr lang="ru-RU" sz="2400" dirty="0" smtClean="0"/>
          </a:p>
          <a:p>
            <a:r>
              <a:rPr lang="ru-RU" sz="2400" dirty="0"/>
              <a:t> </a:t>
            </a:r>
            <a:r>
              <a:rPr lang="ru-RU" sz="2400" dirty="0" err="1"/>
              <a:t>ландшафти</a:t>
            </a:r>
            <a:r>
              <a:rPr lang="ru-RU" sz="2400" dirty="0"/>
              <a:t> </a:t>
            </a:r>
            <a:r>
              <a:rPr lang="ru-RU" sz="2400" dirty="0" err="1"/>
              <a:t>значно</a:t>
            </a:r>
            <a:r>
              <a:rPr lang="ru-RU" sz="2400" dirty="0"/>
              <a:t> </a:t>
            </a:r>
            <a:r>
              <a:rPr lang="ru-RU" sz="2400" dirty="0" err="1"/>
              <a:t>переважають</a:t>
            </a:r>
            <a:r>
              <a:rPr lang="ru-RU" sz="2400" dirty="0"/>
              <a:t> над </a:t>
            </a:r>
            <a:r>
              <a:rPr lang="ru-RU" sz="2400" dirty="0" err="1"/>
              <a:t>природними</a:t>
            </a:r>
            <a:r>
              <a:rPr lang="ru-RU" sz="2400" dirty="0"/>
              <a:t>. Не </a:t>
            </a:r>
            <a:r>
              <a:rPr lang="ru-RU" sz="2400" dirty="0" err="1"/>
              <a:t>змінених</a:t>
            </a:r>
            <a:r>
              <a:rPr lang="ru-RU" sz="2400" dirty="0"/>
              <a:t> </a:t>
            </a:r>
            <a:r>
              <a:rPr lang="ru-RU" sz="2400" dirty="0" err="1"/>
              <a:t>діяльністю</a:t>
            </a:r>
            <a:r>
              <a:rPr lang="ru-RU" sz="2400" dirty="0"/>
              <a:t> </a:t>
            </a:r>
            <a:r>
              <a:rPr lang="ru-RU" sz="2400" dirty="0" err="1" smtClean="0"/>
              <a:t>людини</a:t>
            </a:r>
            <a:r>
              <a:rPr lang="ru-RU" sz="2400" dirty="0" smtClean="0"/>
              <a:t> </a:t>
            </a:r>
            <a:r>
              <a:rPr lang="ru-RU" sz="2400" dirty="0" err="1" smtClean="0"/>
              <a:t>природних</a:t>
            </a:r>
            <a:endParaRPr lang="ru-RU" sz="2400" dirty="0" smtClean="0"/>
          </a:p>
          <a:p>
            <a:r>
              <a:rPr lang="ru-RU" sz="2400" dirty="0" smtClean="0"/>
              <a:t> </a:t>
            </a:r>
            <a:r>
              <a:rPr lang="ru-RU" sz="2400" dirty="0" err="1"/>
              <a:t>ландшафтів</a:t>
            </a:r>
            <a:r>
              <a:rPr lang="ru-RU" sz="2400" dirty="0"/>
              <a:t> </a:t>
            </a:r>
            <a:r>
              <a:rPr lang="ru-RU" sz="2400" dirty="0" err="1"/>
              <a:t>майже</a:t>
            </a:r>
            <a:r>
              <a:rPr lang="ru-RU" sz="2400" dirty="0"/>
              <a:t> не </a:t>
            </a:r>
            <a:r>
              <a:rPr lang="ru-RU" sz="2400" dirty="0" err="1"/>
              <a:t>залишилося</a:t>
            </a:r>
            <a:r>
              <a:rPr lang="ru-RU" sz="2400" dirty="0"/>
              <a:t>, а мало </a:t>
            </a:r>
            <a:r>
              <a:rPr lang="ru-RU" sz="2400" dirty="0" err="1"/>
              <a:t>змінені</a:t>
            </a:r>
            <a:r>
              <a:rPr lang="ru-RU" sz="2400" dirty="0"/>
              <a:t> </a:t>
            </a:r>
            <a:r>
              <a:rPr lang="ru-RU" sz="2400" dirty="0" err="1"/>
              <a:t>складають</a:t>
            </a:r>
            <a:r>
              <a:rPr lang="ru-RU" sz="2400" dirty="0"/>
              <a:t> </a:t>
            </a:r>
            <a:r>
              <a:rPr lang="ru-RU" sz="2400" dirty="0" err="1"/>
              <a:t>менше</a:t>
            </a:r>
            <a:r>
              <a:rPr lang="ru-RU" sz="2400" dirty="0"/>
              <a:t> 20% </a:t>
            </a:r>
            <a:r>
              <a:rPr lang="ru-RU" sz="2400" dirty="0" err="1"/>
              <a:t>території</a:t>
            </a:r>
            <a:r>
              <a:rPr lang="ru-RU" sz="2400" dirty="0"/>
              <a:t> </a:t>
            </a:r>
            <a:r>
              <a:rPr lang="ru-RU" sz="2400" dirty="0" err="1"/>
              <a:t>країни</a:t>
            </a:r>
            <a:r>
              <a:rPr lang="ru-RU" sz="2400" dirty="0"/>
              <a:t>. </a:t>
            </a:r>
            <a:endParaRPr lang="ru-RU" sz="2400" dirty="0" smtClean="0"/>
          </a:p>
          <a:p>
            <a:r>
              <a:rPr lang="ru-RU" sz="2400" dirty="0" smtClean="0"/>
              <a:t>На </a:t>
            </a:r>
            <a:r>
              <a:rPr lang="ru-RU" sz="2400" dirty="0"/>
              <a:t>жаль, </a:t>
            </a:r>
            <a:r>
              <a:rPr lang="ru-RU" sz="2400" dirty="0" err="1"/>
              <a:t>дуже</a:t>
            </a:r>
            <a:r>
              <a:rPr lang="ru-RU" sz="2400" dirty="0"/>
              <a:t> </a:t>
            </a:r>
            <a:r>
              <a:rPr lang="ru-RU" sz="2400" dirty="0" err="1"/>
              <a:t>малий</a:t>
            </a:r>
            <a:r>
              <a:rPr lang="ru-RU" sz="2400" dirty="0"/>
              <a:t> </a:t>
            </a:r>
            <a:r>
              <a:rPr lang="ru-RU" sz="2400" dirty="0" err="1"/>
              <a:t>відсоток</a:t>
            </a:r>
            <a:r>
              <a:rPr lang="ru-RU" sz="2400" dirty="0"/>
              <a:t> </a:t>
            </a:r>
            <a:r>
              <a:rPr lang="ru-RU" sz="2400" dirty="0" err="1"/>
              <a:t>території</a:t>
            </a:r>
            <a:r>
              <a:rPr lang="ru-RU" sz="2400" dirty="0"/>
              <a:t> </a:t>
            </a:r>
            <a:r>
              <a:rPr lang="ru-RU" sz="2400" dirty="0" err="1"/>
              <a:t>України</a:t>
            </a:r>
            <a:r>
              <a:rPr lang="ru-RU" sz="2400" dirty="0"/>
              <a:t> </a:t>
            </a:r>
            <a:r>
              <a:rPr lang="ru-RU" sz="2400" dirty="0" err="1"/>
              <a:t>належить</a:t>
            </a:r>
            <a:r>
              <a:rPr lang="ru-RU" sz="2400" dirty="0"/>
              <a:t> до </a:t>
            </a:r>
            <a:r>
              <a:rPr lang="ru-RU" sz="2400" dirty="0" err="1"/>
              <a:t>природоохоронних</a:t>
            </a:r>
            <a:r>
              <a:rPr lang="ru-RU" sz="2400" dirty="0"/>
              <a:t> </a:t>
            </a:r>
            <a:endParaRPr lang="ru-RU" sz="2400" dirty="0" smtClean="0"/>
          </a:p>
          <a:p>
            <a:r>
              <a:rPr lang="ru-RU" sz="2400" dirty="0" err="1" smtClean="0"/>
              <a:t>ландшафтів</a:t>
            </a:r>
            <a:r>
              <a:rPr lang="ru-RU" sz="2400" dirty="0"/>
              <a:t>, де </a:t>
            </a:r>
            <a:r>
              <a:rPr lang="ru-RU" sz="2400" dirty="0" err="1"/>
              <a:t>охороняються</a:t>
            </a:r>
            <a:r>
              <a:rPr lang="ru-RU" sz="2400" dirty="0"/>
              <a:t> </a:t>
            </a:r>
            <a:r>
              <a:rPr lang="ru-RU" sz="2400" dirty="0" err="1"/>
              <a:t>різні</a:t>
            </a:r>
            <a:r>
              <a:rPr lang="ru-RU" sz="2400" dirty="0"/>
              <a:t> </a:t>
            </a:r>
            <a:r>
              <a:rPr lang="ru-RU" sz="2400" dirty="0" err="1"/>
              <a:t>компоненти</a:t>
            </a:r>
            <a:r>
              <a:rPr lang="ru-RU" sz="2400" dirty="0"/>
              <a:t> </a:t>
            </a:r>
            <a:r>
              <a:rPr lang="ru-RU" sz="2400" dirty="0" err="1"/>
              <a:t>природи</a:t>
            </a:r>
            <a:r>
              <a:rPr lang="ru-RU" sz="2400" dirty="0"/>
              <a:t>.</a:t>
            </a:r>
          </a:p>
          <a:p>
            <a:r>
              <a:rPr lang="ru-RU" b="1" dirty="0"/>
              <a:t> </a:t>
            </a:r>
            <a:endParaRPr lang="ru-RU" dirty="0"/>
          </a:p>
          <a:p>
            <a:endParaRPr lang="ru-RU" dirty="0"/>
          </a:p>
        </p:txBody>
      </p:sp>
      <p:pic>
        <p:nvPicPr>
          <p:cNvPr id="5" name="Рисунок 4" descr="Панорама_Києва_3,03,201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632334"/>
            <a:ext cx="9144000" cy="222566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age02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488" y="2786058"/>
            <a:ext cx="5943600" cy="3552825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"/>
            <a:ext cx="6643702" cy="3286124"/>
          </a:xfrm>
        </p:spPr>
        <p:txBody>
          <a:bodyPr>
            <a:normAutofit fontScale="85000" lnSpcReduction="20000"/>
          </a:bodyPr>
          <a:lstStyle/>
          <a:p>
            <a:r>
              <a:rPr lang="ru-RU" dirty="0" err="1" smtClean="0"/>
              <a:t>Комплексні</a:t>
            </a:r>
            <a:r>
              <a:rPr lang="ru-RU" dirty="0" smtClean="0"/>
              <a:t> </a:t>
            </a:r>
            <a:r>
              <a:rPr lang="ru-RU" dirty="0" err="1" smtClean="0"/>
              <a:t>дослідження</a:t>
            </a:r>
            <a:r>
              <a:rPr lang="ru-RU" dirty="0" smtClean="0"/>
              <a:t> </a:t>
            </a:r>
            <a:r>
              <a:rPr lang="ru-RU" dirty="0" err="1" smtClean="0"/>
              <a:t>ландшафтів</a:t>
            </a:r>
            <a:r>
              <a:rPr lang="ru-RU" dirty="0" smtClean="0"/>
              <a:t> </a:t>
            </a:r>
            <a:r>
              <a:rPr lang="ru-RU" dirty="0" err="1" smtClean="0"/>
              <a:t>потребують</a:t>
            </a:r>
            <a:r>
              <a:rPr lang="ru-RU" dirty="0" smtClean="0"/>
              <a:t> </a:t>
            </a:r>
            <a:r>
              <a:rPr lang="ru-RU" dirty="0" err="1" smtClean="0"/>
              <a:t>їхнього</a:t>
            </a:r>
            <a:r>
              <a:rPr lang="ru-RU" dirty="0" smtClean="0"/>
              <a:t> </a:t>
            </a:r>
            <a:r>
              <a:rPr lang="ru-RU" dirty="0" err="1" smtClean="0"/>
              <a:t>узагальнення</a:t>
            </a:r>
            <a:r>
              <a:rPr lang="ru-RU" dirty="0" smtClean="0"/>
              <a:t>, </a:t>
            </a:r>
            <a:r>
              <a:rPr lang="ru-RU" dirty="0" err="1" smtClean="0"/>
              <a:t>поєднання</a:t>
            </a:r>
            <a:r>
              <a:rPr lang="ru-RU" dirty="0" smtClean="0"/>
              <a:t> за </a:t>
            </a:r>
            <a:r>
              <a:rPr lang="ru-RU" dirty="0" err="1" smtClean="0"/>
              <a:t>розмірами</a:t>
            </a:r>
            <a:r>
              <a:rPr lang="ru-RU" dirty="0" smtClean="0"/>
              <a:t>, </a:t>
            </a:r>
            <a:r>
              <a:rPr lang="ru-RU" dirty="0" err="1" smtClean="0"/>
              <a:t>особливостями</a:t>
            </a:r>
            <a:r>
              <a:rPr lang="ru-RU" dirty="0" smtClean="0"/>
              <a:t> </a:t>
            </a:r>
            <a:r>
              <a:rPr lang="ru-RU" dirty="0" err="1" smtClean="0"/>
              <a:t>природних</a:t>
            </a:r>
            <a:r>
              <a:rPr lang="ru-RU" dirty="0" smtClean="0"/>
              <a:t> умов та </a:t>
            </a:r>
            <a:r>
              <a:rPr lang="ru-RU" dirty="0" err="1" smtClean="0"/>
              <a:t>іншими</a:t>
            </a:r>
            <a:r>
              <a:rPr lang="ru-RU" dirty="0" smtClean="0"/>
              <a:t> компонентами. </a:t>
            </a:r>
            <a:r>
              <a:rPr lang="ru-RU" dirty="0" err="1" smtClean="0"/>
              <a:t>Таке</a:t>
            </a:r>
            <a:r>
              <a:rPr lang="ru-RU" dirty="0" smtClean="0"/>
              <a:t> </a:t>
            </a:r>
            <a:r>
              <a:rPr lang="ru-RU" dirty="0" err="1" smtClean="0"/>
              <a:t>виділення</a:t>
            </a:r>
            <a:r>
              <a:rPr lang="ru-RU" dirty="0" smtClean="0"/>
              <a:t> та </a:t>
            </a:r>
            <a:r>
              <a:rPr lang="ru-RU" dirty="0" err="1" smtClean="0"/>
              <a:t>описання</a:t>
            </a:r>
            <a:r>
              <a:rPr lang="ru-RU" dirty="0" smtClean="0"/>
              <a:t> великих </a:t>
            </a:r>
            <a:r>
              <a:rPr lang="ru-RU" dirty="0" err="1" smtClean="0"/>
              <a:t>територій</a:t>
            </a:r>
            <a:r>
              <a:rPr lang="ru-RU" dirty="0" smtClean="0"/>
              <a:t>, </a:t>
            </a:r>
            <a:r>
              <a:rPr lang="ru-RU" dirty="0" err="1" smtClean="0"/>
              <a:t>яким</a:t>
            </a:r>
            <a:r>
              <a:rPr lang="ru-RU" dirty="0" smtClean="0"/>
              <a:t> </a:t>
            </a:r>
            <a:r>
              <a:rPr lang="ru-RU" dirty="0" err="1" smtClean="0"/>
              <a:t>притаманні</a:t>
            </a:r>
            <a:r>
              <a:rPr lang="ru-RU" dirty="0" smtClean="0"/>
              <a:t> </a:t>
            </a:r>
            <a:r>
              <a:rPr lang="ru-RU" dirty="0" err="1" smtClean="0"/>
              <a:t>спільні</a:t>
            </a:r>
            <a:r>
              <a:rPr lang="ru-RU" dirty="0" smtClean="0"/>
              <a:t> </a:t>
            </a:r>
            <a:r>
              <a:rPr lang="ru-RU" dirty="0" err="1" smtClean="0"/>
              <a:t>риси</a:t>
            </a:r>
            <a:r>
              <a:rPr lang="ru-RU" dirty="0" smtClean="0"/>
              <a:t> </a:t>
            </a:r>
            <a:r>
              <a:rPr lang="ru-RU" dirty="0" err="1" smtClean="0"/>
              <a:t>природи</a:t>
            </a:r>
            <a:r>
              <a:rPr lang="ru-RU" dirty="0" smtClean="0"/>
              <a:t>, </a:t>
            </a:r>
            <a:r>
              <a:rPr lang="ru-RU" dirty="0" err="1" smtClean="0"/>
              <a:t>називається</a:t>
            </a:r>
            <a:r>
              <a:rPr lang="ru-RU" dirty="0" smtClean="0"/>
              <a:t> </a:t>
            </a:r>
            <a:r>
              <a:rPr lang="ru-RU" dirty="0" err="1" smtClean="0"/>
              <a:t>фізико-географічним</a:t>
            </a:r>
            <a:r>
              <a:rPr lang="ru-RU" dirty="0" smtClean="0"/>
              <a:t> </a:t>
            </a:r>
            <a:r>
              <a:rPr lang="ru-RU" dirty="0" err="1" smtClean="0"/>
              <a:t>районуванням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F9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714356"/>
            <a:ext cx="8229600" cy="4525963"/>
          </a:xfrm>
        </p:spPr>
        <p:txBody>
          <a:bodyPr>
            <a:normAutofit/>
          </a:bodyPr>
          <a:lstStyle/>
          <a:p>
            <a:r>
              <a:rPr lang="ru-RU" sz="2800" dirty="0" err="1" smtClean="0"/>
              <a:t>Зональні</a:t>
            </a:r>
            <a:r>
              <a:rPr lang="ru-RU" sz="2800" dirty="0" smtClean="0"/>
              <a:t> ПТК </a:t>
            </a:r>
            <a:r>
              <a:rPr lang="ru-RU" sz="2800" dirty="0" err="1" smtClean="0"/>
              <a:t>утворилися</a:t>
            </a:r>
            <a:r>
              <a:rPr lang="ru-RU" sz="2800" dirty="0" smtClean="0"/>
              <a:t> в </a:t>
            </a:r>
            <a:r>
              <a:rPr lang="ru-RU" sz="2800" dirty="0" err="1" smtClean="0"/>
              <a:t>результаті</a:t>
            </a:r>
            <a:r>
              <a:rPr lang="ru-RU" sz="2800" dirty="0" smtClean="0"/>
              <a:t> широтного </a:t>
            </a:r>
            <a:r>
              <a:rPr lang="ru-RU" sz="2800" dirty="0" err="1" smtClean="0"/>
              <a:t>вияву</a:t>
            </a:r>
            <a:r>
              <a:rPr lang="ru-RU" sz="2800" dirty="0" smtClean="0"/>
              <a:t> </a:t>
            </a:r>
            <a:r>
              <a:rPr lang="ru-RU" sz="2800" dirty="0" err="1" smtClean="0"/>
              <a:t>природних</a:t>
            </a:r>
            <a:r>
              <a:rPr lang="ru-RU" sz="2800" dirty="0" smtClean="0"/>
              <a:t> </a:t>
            </a:r>
            <a:r>
              <a:rPr lang="ru-RU" sz="2800" dirty="0" err="1" smtClean="0"/>
              <a:t>процесів</a:t>
            </a:r>
            <a:r>
              <a:rPr lang="ru-RU" sz="2800" dirty="0" smtClean="0"/>
              <a:t> </a:t>
            </a:r>
            <a:r>
              <a:rPr lang="ru-RU" sz="2800" dirty="0" err="1" smtClean="0"/>
              <a:t>і</a:t>
            </a:r>
            <a:r>
              <a:rPr lang="ru-RU" sz="2800" dirty="0" smtClean="0"/>
              <a:t> </a:t>
            </a:r>
            <a:r>
              <a:rPr lang="ru-RU" sz="2800" dirty="0" err="1" smtClean="0"/>
              <a:t>явищ</a:t>
            </a:r>
            <a:endParaRPr lang="ru-RU" sz="2800" dirty="0" smtClean="0"/>
          </a:p>
          <a:p>
            <a:r>
              <a:rPr lang="ru-RU" sz="2800" dirty="0" err="1" smtClean="0"/>
              <a:t>А</a:t>
            </a:r>
            <a:r>
              <a:rPr lang="ru-RU" sz="2800" dirty="0" err="1" smtClean="0"/>
              <a:t>зональні</a:t>
            </a:r>
            <a:r>
              <a:rPr lang="ru-RU" sz="2800" dirty="0" smtClean="0"/>
              <a:t> </a:t>
            </a:r>
            <a:r>
              <a:rPr lang="ru-RU" sz="2800" dirty="0" smtClean="0"/>
              <a:t>ПТК </a:t>
            </a:r>
            <a:r>
              <a:rPr lang="ru-RU" sz="2800" dirty="0" err="1" smtClean="0"/>
              <a:t>сформувалися</a:t>
            </a:r>
            <a:r>
              <a:rPr lang="ru-RU" sz="2800" dirty="0" smtClean="0"/>
              <a:t> </a:t>
            </a:r>
            <a:r>
              <a:rPr lang="ru-RU" sz="2800" dirty="0" err="1" smtClean="0"/>
              <a:t>внаслідок</a:t>
            </a:r>
            <a:r>
              <a:rPr lang="ru-RU" sz="2800" dirty="0" smtClean="0"/>
              <a:t> </a:t>
            </a:r>
            <a:r>
              <a:rPr lang="ru-RU" sz="2800" dirty="0" err="1" smtClean="0"/>
              <a:t>неоднорідності</a:t>
            </a:r>
            <a:r>
              <a:rPr lang="ru-RU" sz="2800" dirty="0" smtClean="0"/>
              <a:t> </a:t>
            </a:r>
            <a:r>
              <a:rPr lang="ru-RU" sz="2800" dirty="0" err="1" smtClean="0"/>
              <a:t>геологічної</a:t>
            </a:r>
            <a:r>
              <a:rPr lang="ru-RU" sz="2800" dirty="0" smtClean="0"/>
              <a:t> </a:t>
            </a:r>
            <a:r>
              <a:rPr lang="ru-RU" sz="2800" dirty="0" err="1" smtClean="0"/>
              <a:t>будови</a:t>
            </a:r>
            <a:r>
              <a:rPr lang="ru-RU" sz="2800" dirty="0" smtClean="0"/>
              <a:t> та </a:t>
            </a:r>
            <a:r>
              <a:rPr lang="ru-RU" sz="2800" dirty="0" err="1" smtClean="0"/>
              <a:t>рельєфу</a:t>
            </a:r>
            <a:r>
              <a:rPr lang="ru-RU" sz="2800" dirty="0" smtClean="0"/>
              <a:t> </a:t>
            </a:r>
            <a:r>
              <a:rPr lang="ru-RU" sz="2800" dirty="0" err="1" smtClean="0"/>
              <a:t>території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  <p:pic>
        <p:nvPicPr>
          <p:cNvPr id="5" name="Рисунок 4" descr="1093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00760" y="4500570"/>
            <a:ext cx="3143240" cy="235743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3143240" cy="6858000"/>
          </a:xfrm>
        </p:spPr>
        <p:txBody>
          <a:bodyPr>
            <a:normAutofit fontScale="92500" lnSpcReduction="20000"/>
          </a:bodyPr>
          <a:lstStyle/>
          <a:p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Україна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майже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повністю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розташована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у межах </a:t>
            </a:r>
            <a:r>
              <a:rPr lang="ru-RU" b="1" i="1" dirty="0" err="1" smtClean="0">
                <a:solidFill>
                  <a:schemeClr val="accent4">
                    <a:lumMod val="50000"/>
                  </a:schemeClr>
                </a:solidFill>
              </a:rPr>
              <a:t>помірного</a:t>
            </a: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b="1" i="1" dirty="0" err="1" smtClean="0">
                <a:solidFill>
                  <a:schemeClr val="accent4">
                    <a:lumMod val="50000"/>
                  </a:schemeClr>
                </a:solidFill>
              </a:rPr>
              <a:t>географічного</a:t>
            </a: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  <a:t> поясу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Північної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півкулі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і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лише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на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південному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схилі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Кримських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гір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та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південному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узбережжі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Криму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природні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умови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мають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риси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 </a:t>
            </a:r>
            <a:r>
              <a:rPr lang="ru-RU" b="1" i="1" dirty="0" err="1" smtClean="0">
                <a:solidFill>
                  <a:schemeClr val="accent4">
                    <a:lumMod val="50000"/>
                  </a:schemeClr>
                </a:solidFill>
              </a:rPr>
              <a:t>субтропічного</a:t>
            </a: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  <a:t> поясу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.</a:t>
            </a:r>
          </a:p>
          <a:p>
            <a:endParaRPr lang="ru-RU" dirty="0"/>
          </a:p>
        </p:txBody>
      </p:sp>
      <p:pic>
        <p:nvPicPr>
          <p:cNvPr id="6" name="Рисунок 5" descr="image025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43306" y="500042"/>
            <a:ext cx="4824264" cy="5500702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Україна</a:t>
            </a:r>
            <a:r>
              <a:rPr lang="ru-RU" dirty="0" smtClean="0"/>
              <a:t> </a:t>
            </a:r>
            <a:r>
              <a:rPr lang="ru-RU" dirty="0" err="1" smtClean="0"/>
              <a:t>знаходиться</a:t>
            </a:r>
            <a:r>
              <a:rPr lang="ru-RU" dirty="0" smtClean="0"/>
              <a:t> в межах </a:t>
            </a:r>
            <a:r>
              <a:rPr lang="ru-RU" dirty="0" err="1" smtClean="0"/>
              <a:t>трьох</a:t>
            </a:r>
            <a:r>
              <a:rPr lang="ru-RU" dirty="0" smtClean="0"/>
              <a:t> великих </a:t>
            </a:r>
            <a:r>
              <a:rPr lang="ru-RU" dirty="0" err="1" smtClean="0"/>
              <a:t>азональних</a:t>
            </a:r>
            <a:r>
              <a:rPr lang="ru-RU" dirty="0" smtClean="0"/>
              <a:t> ПТК – </a:t>
            </a:r>
            <a:r>
              <a:rPr lang="ru-RU" dirty="0" err="1" smtClean="0"/>
              <a:t>фізико-географічних</a:t>
            </a:r>
            <a:r>
              <a:rPr lang="ru-RU" dirty="0" smtClean="0"/>
              <a:t> </a:t>
            </a:r>
            <a:r>
              <a:rPr lang="ru-RU" dirty="0" err="1" smtClean="0"/>
              <a:t>країн</a:t>
            </a:r>
            <a:r>
              <a:rPr lang="ru-RU" dirty="0" smtClean="0"/>
              <a:t> (</a:t>
            </a:r>
            <a:r>
              <a:rPr lang="ru-RU" dirty="0" err="1" smtClean="0"/>
              <a:t>Східноєвропейської</a:t>
            </a:r>
            <a:r>
              <a:rPr lang="ru-RU" dirty="0" smtClean="0"/>
              <a:t> </a:t>
            </a:r>
            <a:r>
              <a:rPr lang="ru-RU" dirty="0" err="1" smtClean="0"/>
              <a:t>рівнини</a:t>
            </a:r>
            <a:r>
              <a:rPr lang="ru-RU" dirty="0" smtClean="0"/>
              <a:t>, </a:t>
            </a:r>
            <a:r>
              <a:rPr lang="ru-RU" dirty="0" err="1" smtClean="0"/>
              <a:t>Карпатської</a:t>
            </a:r>
            <a:r>
              <a:rPr lang="ru-RU" dirty="0" smtClean="0"/>
              <a:t> </a:t>
            </a:r>
            <a:r>
              <a:rPr lang="ru-RU" dirty="0" err="1" smtClean="0"/>
              <a:t>гірської</a:t>
            </a:r>
            <a:r>
              <a:rPr lang="ru-RU" dirty="0" smtClean="0"/>
              <a:t> та </a:t>
            </a:r>
            <a:r>
              <a:rPr lang="ru-RU" dirty="0" err="1" smtClean="0"/>
              <a:t>Кримських</a:t>
            </a:r>
            <a:r>
              <a:rPr lang="ru-RU" dirty="0" smtClean="0"/>
              <a:t> </a:t>
            </a:r>
            <a:r>
              <a:rPr lang="ru-RU" dirty="0" err="1" smtClean="0"/>
              <a:t>гір</a:t>
            </a:r>
            <a:r>
              <a:rPr lang="ru-RU" dirty="0" smtClean="0"/>
              <a:t>);</a:t>
            </a:r>
            <a:endParaRPr lang="ru-RU" dirty="0"/>
          </a:p>
        </p:txBody>
      </p:sp>
      <p:pic>
        <p:nvPicPr>
          <p:cNvPr id="4" name="Рисунок 3" descr="x_6a1729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4500570"/>
            <a:ext cx="8501122" cy="235743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714357"/>
            <a:ext cx="8229600" cy="2071702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на 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рівнинній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частині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України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розрізняють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smtClean="0">
                <a:solidFill>
                  <a:schemeClr val="bg1"/>
                </a:solidFill>
              </a:rPr>
              <a:t>три </a:t>
            </a:r>
            <a:r>
              <a:rPr lang="ru-RU" b="1" dirty="0" err="1" smtClean="0">
                <a:solidFill>
                  <a:schemeClr val="bg1"/>
                </a:solidFill>
              </a:rPr>
              <a:t>великі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зональні</a:t>
            </a:r>
            <a:r>
              <a:rPr lang="ru-RU" b="1" dirty="0" smtClean="0">
                <a:solidFill>
                  <a:schemeClr val="bg1"/>
                </a:solidFill>
              </a:rPr>
              <a:t> ПТК – </a:t>
            </a:r>
            <a:r>
              <a:rPr lang="ru-RU" b="1" dirty="0" err="1" smtClean="0">
                <a:solidFill>
                  <a:schemeClr val="bg1"/>
                </a:solidFill>
              </a:rPr>
              <a:t>природні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зони</a:t>
            </a:r>
            <a:r>
              <a:rPr lang="ru-RU" b="1" dirty="0" smtClean="0">
                <a:solidFill>
                  <a:schemeClr val="bg1"/>
                </a:solidFill>
              </a:rPr>
              <a:t> (</a:t>
            </a:r>
            <a:r>
              <a:rPr lang="ru-RU" b="1" dirty="0" err="1" smtClean="0">
                <a:solidFill>
                  <a:schemeClr val="bg1"/>
                </a:solidFill>
              </a:rPr>
              <a:t>лісову</a:t>
            </a:r>
            <a:r>
              <a:rPr lang="ru-RU" b="1" dirty="0" smtClean="0">
                <a:solidFill>
                  <a:schemeClr val="bg1"/>
                </a:solidFill>
              </a:rPr>
              <a:t>, </a:t>
            </a:r>
            <a:r>
              <a:rPr lang="ru-RU" b="1" dirty="0" err="1" smtClean="0">
                <a:solidFill>
                  <a:schemeClr val="bg1"/>
                </a:solidFill>
              </a:rPr>
              <a:t>лісостепову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і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степову</a:t>
            </a:r>
            <a:r>
              <a:rPr lang="ru-RU" b="1" dirty="0" smtClean="0">
                <a:solidFill>
                  <a:schemeClr val="bg1"/>
                </a:solidFill>
              </a:rPr>
              <a:t>).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214422"/>
            <a:ext cx="8229600" cy="2114552"/>
          </a:xfrm>
        </p:spPr>
        <p:txBody>
          <a:bodyPr>
            <a:normAutofit/>
          </a:bodyPr>
          <a:lstStyle/>
          <a:p>
            <a:r>
              <a:rPr lang="ru-RU" dirty="0" err="1" smtClean="0"/>
              <a:t>Меншими</a:t>
            </a:r>
            <a:r>
              <a:rPr lang="ru-RU" dirty="0" smtClean="0"/>
              <a:t> </a:t>
            </a:r>
            <a:r>
              <a:rPr lang="ru-RU" dirty="0" err="1" smtClean="0"/>
              <a:t>одиницями</a:t>
            </a:r>
            <a:r>
              <a:rPr lang="ru-RU" dirty="0" smtClean="0"/>
              <a:t> зонального </a:t>
            </a:r>
            <a:r>
              <a:rPr lang="ru-RU" dirty="0" err="1" smtClean="0"/>
              <a:t>фізико-географічного</a:t>
            </a:r>
            <a:r>
              <a:rPr lang="ru-RU" dirty="0" smtClean="0"/>
              <a:t> </a:t>
            </a:r>
            <a:r>
              <a:rPr lang="ru-RU" dirty="0" err="1" smtClean="0"/>
              <a:t>районування</a:t>
            </a:r>
            <a:r>
              <a:rPr lang="ru-RU" dirty="0" smtClean="0"/>
              <a:t> </a:t>
            </a:r>
            <a:r>
              <a:rPr lang="ru-RU" dirty="0" err="1" smtClean="0"/>
              <a:t>України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природні</a:t>
            </a:r>
            <a:r>
              <a:rPr lang="ru-RU" dirty="0" smtClean="0"/>
              <a:t> </a:t>
            </a:r>
            <a:r>
              <a:rPr lang="ru-RU" dirty="0" err="1" smtClean="0"/>
              <a:t>підзони</a:t>
            </a:r>
            <a:r>
              <a:rPr lang="ru-RU" dirty="0" smtClean="0"/>
              <a:t>, а </a:t>
            </a:r>
            <a:r>
              <a:rPr lang="ru-RU" dirty="0" err="1" smtClean="0"/>
              <a:t>азонального</a:t>
            </a:r>
            <a:r>
              <a:rPr lang="ru-RU" dirty="0" smtClean="0"/>
              <a:t> – </a:t>
            </a:r>
            <a:r>
              <a:rPr lang="ru-RU" dirty="0" err="1" smtClean="0"/>
              <a:t>фізико-географічні</a:t>
            </a:r>
            <a:r>
              <a:rPr lang="ru-RU" dirty="0" smtClean="0"/>
              <a:t> </a:t>
            </a:r>
            <a:r>
              <a:rPr lang="ru-RU" dirty="0" err="1" smtClean="0"/>
              <a:t>краї</a:t>
            </a:r>
            <a:r>
              <a:rPr lang="ru-RU" dirty="0" smtClean="0"/>
              <a:t>, </a:t>
            </a:r>
            <a:r>
              <a:rPr lang="ru-RU" dirty="0" err="1" smtClean="0"/>
              <a:t>області</a:t>
            </a:r>
            <a:r>
              <a:rPr lang="ru-RU" dirty="0" smtClean="0"/>
              <a:t> та </a:t>
            </a:r>
            <a:r>
              <a:rPr lang="ru-RU" dirty="0" err="1" smtClean="0"/>
              <a:t>райони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273131373dDGDf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61854" y="2071678"/>
            <a:ext cx="4082146" cy="35719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>
                <a:solidFill>
                  <a:srgbClr val="FF0000"/>
                </a:solidFill>
              </a:rPr>
              <a:t>Домашнє завдання</a:t>
            </a:r>
            <a:br>
              <a:rPr lang="uk-UA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00108"/>
            <a:ext cx="5072066" cy="58578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2400" dirty="0"/>
              <a:t>Д</a:t>
            </a:r>
            <a:r>
              <a:rPr lang="uk-UA" sz="2400" dirty="0" smtClean="0"/>
              <a:t>ати відповіді на питання:</a:t>
            </a:r>
          </a:p>
          <a:p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таке</a:t>
            </a:r>
            <a:r>
              <a:rPr lang="ru-RU" sz="2400" dirty="0"/>
              <a:t> ландшафт? Чим </a:t>
            </a:r>
            <a:r>
              <a:rPr lang="ru-RU" sz="2400" dirty="0" err="1"/>
              <a:t>відрізняється</a:t>
            </a:r>
            <a:r>
              <a:rPr lang="ru-RU" sz="2400" dirty="0"/>
              <a:t> </a:t>
            </a:r>
            <a:r>
              <a:rPr lang="ru-RU" sz="2400" dirty="0" err="1"/>
              <a:t>природний</a:t>
            </a:r>
            <a:r>
              <a:rPr lang="ru-RU" sz="2400" dirty="0"/>
              <a:t> ландшафт </a:t>
            </a:r>
            <a:r>
              <a:rPr lang="ru-RU" sz="2400" dirty="0" err="1"/>
              <a:t>від</a:t>
            </a:r>
            <a:r>
              <a:rPr lang="ru-RU" sz="2400" dirty="0"/>
              <a:t> природно-антропогенного?</a:t>
            </a:r>
          </a:p>
          <a:p>
            <a:r>
              <a:rPr lang="ru-RU" sz="2400" dirty="0" smtClean="0"/>
              <a:t>Як </a:t>
            </a:r>
            <a:r>
              <a:rPr lang="ru-RU" sz="2400" dirty="0" err="1"/>
              <a:t>класифікують</a:t>
            </a:r>
            <a:r>
              <a:rPr lang="ru-RU" sz="2400" dirty="0"/>
              <a:t> </a:t>
            </a:r>
            <a:r>
              <a:rPr lang="ru-RU" sz="2400" dirty="0" err="1"/>
              <a:t>ландшафти</a:t>
            </a:r>
            <a:r>
              <a:rPr lang="ru-RU" sz="2400" dirty="0"/>
              <a:t>?</a:t>
            </a:r>
          </a:p>
          <a:p>
            <a:r>
              <a:rPr lang="ru-RU" sz="2400" dirty="0" smtClean="0"/>
              <a:t>Як </a:t>
            </a:r>
            <a:r>
              <a:rPr lang="ru-RU" sz="2400" dirty="0" err="1"/>
              <a:t>формувалися</a:t>
            </a:r>
            <a:r>
              <a:rPr lang="ru-RU" sz="2400" dirty="0"/>
              <a:t> </a:t>
            </a:r>
            <a:r>
              <a:rPr lang="ru-RU" sz="2400" dirty="0" err="1"/>
              <a:t>антропогенні</a:t>
            </a:r>
            <a:r>
              <a:rPr lang="ru-RU" sz="2400" dirty="0"/>
              <a:t> </a:t>
            </a:r>
            <a:r>
              <a:rPr lang="ru-RU" sz="2400" dirty="0" err="1"/>
              <a:t>ландшафти</a:t>
            </a:r>
            <a:r>
              <a:rPr lang="ru-RU" sz="2400" dirty="0"/>
              <a:t> на </a:t>
            </a:r>
            <a:r>
              <a:rPr lang="ru-RU" sz="2400" dirty="0" err="1"/>
              <a:t>території</a:t>
            </a:r>
            <a:r>
              <a:rPr lang="ru-RU" sz="2400" dirty="0"/>
              <a:t> </a:t>
            </a:r>
            <a:r>
              <a:rPr lang="ru-RU" sz="2400" dirty="0" err="1"/>
              <a:t>нашої</a:t>
            </a:r>
            <a:r>
              <a:rPr lang="ru-RU" sz="2400" dirty="0"/>
              <a:t> </a:t>
            </a:r>
            <a:r>
              <a:rPr lang="ru-RU" sz="2400" dirty="0" err="1"/>
              <a:t>країни</a:t>
            </a:r>
            <a:r>
              <a:rPr lang="ru-RU" sz="2400" dirty="0" smtClean="0"/>
              <a:t>?</a:t>
            </a:r>
          </a:p>
          <a:p>
            <a:r>
              <a:rPr lang="ru-RU" sz="2400" dirty="0" smtClean="0"/>
              <a:t>Чим </a:t>
            </a:r>
            <a:r>
              <a:rPr lang="ru-RU" sz="2400" dirty="0" err="1" smtClean="0"/>
              <a:t>відрізняються</a:t>
            </a:r>
            <a:r>
              <a:rPr lang="ru-RU" sz="2400" dirty="0" smtClean="0"/>
              <a:t> </a:t>
            </a:r>
            <a:r>
              <a:rPr lang="ru-RU" sz="2400" dirty="0" err="1" smtClean="0"/>
              <a:t>зональні</a:t>
            </a:r>
            <a:r>
              <a:rPr lang="ru-RU" sz="2400" dirty="0" smtClean="0"/>
              <a:t> ПТК </a:t>
            </a:r>
            <a:r>
              <a:rPr lang="ru-RU" sz="2400" dirty="0" err="1" smtClean="0"/>
              <a:t>від</a:t>
            </a:r>
            <a:r>
              <a:rPr lang="ru-RU" sz="2400" dirty="0" smtClean="0"/>
              <a:t> </a:t>
            </a:r>
            <a:r>
              <a:rPr lang="ru-RU" sz="2400" dirty="0" err="1" smtClean="0"/>
              <a:t>азональних</a:t>
            </a:r>
            <a:r>
              <a:rPr lang="ru-RU" sz="2400" dirty="0" smtClean="0"/>
              <a:t>?</a:t>
            </a:r>
          </a:p>
          <a:p>
            <a:r>
              <a:rPr lang="ru-RU" sz="2400" dirty="0" smtClean="0"/>
              <a:t>У межах </a:t>
            </a:r>
            <a:r>
              <a:rPr lang="ru-RU" sz="2400" dirty="0" err="1" smtClean="0"/>
              <a:t>яких</a:t>
            </a:r>
            <a:r>
              <a:rPr lang="ru-RU" sz="2400" dirty="0" smtClean="0"/>
              <a:t> великих </a:t>
            </a:r>
            <a:r>
              <a:rPr lang="ru-RU" sz="2400" dirty="0" err="1" smtClean="0"/>
              <a:t>зональних</a:t>
            </a:r>
            <a:r>
              <a:rPr lang="ru-RU" sz="2400" dirty="0" smtClean="0"/>
              <a:t> ПТК </a:t>
            </a:r>
            <a:r>
              <a:rPr lang="ru-RU" sz="2400" dirty="0" err="1" smtClean="0"/>
              <a:t>розташована</a:t>
            </a:r>
            <a:r>
              <a:rPr lang="ru-RU" sz="2400" dirty="0" smtClean="0"/>
              <a:t> </a:t>
            </a:r>
            <a:r>
              <a:rPr lang="ru-RU" sz="2400" dirty="0" err="1" smtClean="0"/>
              <a:t>Україна</a:t>
            </a:r>
            <a:r>
              <a:rPr lang="ru-RU" sz="2400" dirty="0" smtClean="0"/>
              <a:t>?</a:t>
            </a:r>
            <a:endParaRPr lang="ru-RU" sz="2400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00042"/>
            <a:ext cx="8301038" cy="1428760"/>
          </a:xfrm>
        </p:spPr>
        <p:txBody>
          <a:bodyPr>
            <a:noAutofit/>
          </a:bodyPr>
          <a:lstStyle/>
          <a:p>
            <a:pPr algn="l"/>
            <a:r>
              <a:rPr lang="uk-UA" sz="18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Ландша́фт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uk-UA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uk-UA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складний природно-географічний комплекс, </a:t>
            </a:r>
            <a:r>
              <a:rPr lang="uk-UA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uk-UA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якому </a:t>
            </a:r>
            <a:r>
              <a:rPr lang="uk-UA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всі </a:t>
            </a:r>
            <a:r>
              <a:rPr lang="uk-UA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основн</a:t>
            </a:r>
            <a:r>
              <a:rPr lang="uk-UA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компоненти</a:t>
            </a:r>
            <a:r>
              <a:rPr lang="uk-UA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uk-UA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рельєф,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uk-UA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клімат,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uk-UA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вода,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uk-UA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ґрунти,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uk-UA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рослинність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uk-UA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uk-UA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тваринний </a:t>
            </a:r>
            <a:r>
              <a:rPr lang="uk-UA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світ знаходяться </a:t>
            </a:r>
            <a:r>
              <a:rPr lang="uk-UA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 великій та складній взаємодії, утворюючи однорідну за умовами розвитку нерозривну систему</a:t>
            </a:r>
            <a:r>
              <a:rPr lang="uk-UA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uk-UA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03287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66273" y="2553631"/>
            <a:ext cx="6677727" cy="4304369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229600" cy="1285860"/>
          </a:xfrm>
        </p:spPr>
        <p:txBody>
          <a:bodyPr/>
          <a:lstStyle/>
          <a:p>
            <a:r>
              <a:rPr lang="uk-UA" b="1" dirty="0" smtClean="0">
                <a:solidFill>
                  <a:srgbClr val="FF0000"/>
                </a:solidFill>
              </a:rPr>
              <a:t>Дякуємо за увагу!!!!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0"/>
            <a:ext cx="8229600" cy="4525963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Ландшафти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поділяють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класи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рівнинні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гірські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підкласи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серед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рівнинних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розрізняють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низовинні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височинні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серед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гірських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передгірні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низькогірні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середньогірні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міжгірно-улоговинні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);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ландшафти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об’єднуються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типи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рівнинні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широколистолісові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мішанолісові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лісостепові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степові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серед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степових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розрізняють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підтипи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 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північно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-, 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середньо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 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південностепові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гірські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залежно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висотних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поясів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окремими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типами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ландшафти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Південного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берега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Криму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річкових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заплав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озер,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боліт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впливом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господарської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людини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формуються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природно-антропогенні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ландшафти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85862" y="0"/>
            <a:ext cx="7758138" cy="917596"/>
          </a:xfrm>
        </p:spPr>
        <p:txBody>
          <a:bodyPr/>
          <a:lstStyle/>
          <a:p>
            <a:r>
              <a:rPr lang="uk-UA" dirty="0" smtClean="0">
                <a:solidFill>
                  <a:srgbClr val="FF0000"/>
                </a:solidFill>
              </a:rPr>
              <a:t>Рівнинні ландшафти України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28992" y="1214422"/>
            <a:ext cx="5257808" cy="2857520"/>
          </a:xfrm>
        </p:spPr>
        <p:txBody>
          <a:bodyPr/>
          <a:lstStyle/>
          <a:p>
            <a:r>
              <a:rPr lang="uk-UA" b="1" dirty="0" err="1">
                <a:solidFill>
                  <a:srgbClr val="FF0000"/>
                </a:solidFill>
              </a:rPr>
              <a:t>мішанолісові</a:t>
            </a:r>
            <a:r>
              <a:rPr lang="uk-UA" b="1" dirty="0">
                <a:solidFill>
                  <a:srgbClr val="FF0000"/>
                </a:solidFill>
              </a:rPr>
              <a:t> та </a:t>
            </a:r>
            <a:r>
              <a:rPr lang="uk-UA" b="1" dirty="0" smtClean="0">
                <a:solidFill>
                  <a:srgbClr val="FF0000"/>
                </a:solidFill>
              </a:rPr>
              <a:t>хвойно-широколистяні</a:t>
            </a:r>
          </a:p>
          <a:p>
            <a:pPr lvl="0"/>
            <a:r>
              <a:rPr lang="uk-UA" b="1" dirty="0">
                <a:solidFill>
                  <a:srgbClr val="FF0000"/>
                </a:solidFill>
              </a:rPr>
              <a:t>Лісостепові</a:t>
            </a:r>
            <a:endParaRPr lang="ru-RU" dirty="0">
              <a:solidFill>
                <a:srgbClr val="FF0000"/>
              </a:solidFill>
            </a:endParaRPr>
          </a:p>
          <a:p>
            <a:pPr lvl="0"/>
            <a:r>
              <a:rPr lang="uk-UA" b="1" dirty="0">
                <a:solidFill>
                  <a:srgbClr val="FF0000"/>
                </a:solidFill>
              </a:rPr>
              <a:t>Степові</a:t>
            </a:r>
            <a:endParaRPr lang="ru-RU" dirty="0">
              <a:solidFill>
                <a:srgbClr val="FF0000"/>
              </a:solidFill>
            </a:endParaRPr>
          </a:p>
          <a:p>
            <a:pPr lvl="0"/>
            <a:r>
              <a:rPr lang="uk-UA" b="1" dirty="0">
                <a:solidFill>
                  <a:srgbClr val="FF0000"/>
                </a:solidFill>
              </a:rPr>
              <a:t>Заплавні</a:t>
            </a:r>
            <a:endParaRPr lang="ru-RU" dirty="0">
              <a:solidFill>
                <a:srgbClr val="FF000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>
                <a:solidFill>
                  <a:srgbClr val="FFFF00"/>
                </a:solidFill>
              </a:rPr>
              <a:t>Гірські ландшафти </a:t>
            </a:r>
            <a:r>
              <a:rPr lang="uk-UA" b="1" dirty="0" smtClean="0">
                <a:solidFill>
                  <a:srgbClr val="FFFF00"/>
                </a:solidFill>
              </a:rPr>
              <a:t>України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488" y="3571876"/>
            <a:ext cx="3757610" cy="2428892"/>
          </a:xfrm>
        </p:spPr>
        <p:txBody>
          <a:bodyPr/>
          <a:lstStyle/>
          <a:p>
            <a:r>
              <a:rPr lang="uk-UA" b="1" dirty="0" smtClean="0">
                <a:solidFill>
                  <a:srgbClr val="FFFF00"/>
                </a:solidFill>
              </a:rPr>
              <a:t>Карпатські</a:t>
            </a:r>
          </a:p>
          <a:p>
            <a:pPr lvl="0"/>
            <a:r>
              <a:rPr lang="uk-UA" b="1" dirty="0">
                <a:solidFill>
                  <a:srgbClr val="FFFF00"/>
                </a:solidFill>
              </a:rPr>
              <a:t>Кримські</a:t>
            </a:r>
            <a:endParaRPr lang="ru-RU" dirty="0">
              <a:solidFill>
                <a:srgbClr val="FFFF00"/>
              </a:solidFill>
            </a:endParaRPr>
          </a:p>
          <a:p>
            <a:pPr lvl="0"/>
            <a:r>
              <a:rPr lang="uk-UA" b="1" dirty="0">
                <a:solidFill>
                  <a:srgbClr val="FFFF00"/>
                </a:solidFill>
              </a:rPr>
              <a:t>заплавні</a:t>
            </a:r>
            <a:endParaRPr lang="ru-RU" dirty="0">
              <a:solidFill>
                <a:srgbClr val="FFFF0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orest_1024tfyx76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86182" y="0"/>
            <a:ext cx="5357816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785794"/>
            <a:ext cx="3571900" cy="5286388"/>
          </a:xfrm>
        </p:spPr>
        <p:txBody>
          <a:bodyPr>
            <a:normAutofit fontScale="77500" lnSpcReduction="20000"/>
          </a:bodyPr>
          <a:lstStyle/>
          <a:p>
            <a:r>
              <a:rPr lang="uk-UA" b="1" dirty="0" err="1" smtClean="0">
                <a:solidFill>
                  <a:srgbClr val="FF0000"/>
                </a:solidFill>
              </a:rPr>
              <a:t>мішанолісові</a:t>
            </a:r>
            <a:r>
              <a:rPr lang="uk-UA" b="1" dirty="0" smtClean="0">
                <a:solidFill>
                  <a:srgbClr val="FF0000"/>
                </a:solidFill>
              </a:rPr>
              <a:t> ландшафти</a:t>
            </a:r>
          </a:p>
          <a:p>
            <a:pPr>
              <a:buNone/>
            </a:pPr>
            <a:r>
              <a:rPr lang="uk-UA" sz="2600" dirty="0" smtClean="0"/>
              <a:t>      зональний </a:t>
            </a:r>
            <a:r>
              <a:rPr lang="uk-UA" sz="2600" dirty="0"/>
              <a:t>тип ландшафтів, що сформувалися в умовах помірно теплого клімату, позитивного балансу тепла і вологи, під хвойно-широколистяними лісами. Їх характерними ознаками є рівнинність, наявність різних форм рельєфу, високе залягання ґрунтових вод, густа річкова мережа, широкі річкові долини. В Україні </a:t>
            </a:r>
            <a:r>
              <a:rPr lang="uk-UA" sz="2600" dirty="0" err="1"/>
              <a:t>мішанолісові</a:t>
            </a:r>
            <a:r>
              <a:rPr lang="uk-UA" sz="2600" dirty="0"/>
              <a:t> ландшафти поширені переважно в зоні мішаних хвойно-широколистяних лісів.</a:t>
            </a:r>
            <a:endParaRPr lang="ru-RU" sz="2600" dirty="0"/>
          </a:p>
          <a:p>
            <a:endParaRPr lang="uk-UA" b="1" dirty="0" smtClean="0">
              <a:solidFill>
                <a:srgbClr val="FF000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F9F8">
            <a:alpha val="6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500042"/>
            <a:ext cx="8229600" cy="4929222"/>
          </a:xfrm>
        </p:spPr>
        <p:txBody>
          <a:bodyPr>
            <a:normAutofit/>
          </a:bodyPr>
          <a:lstStyle/>
          <a:p>
            <a:pPr lvl="0"/>
            <a:r>
              <a:rPr lang="uk-UA" b="1" i="1" dirty="0" smtClean="0">
                <a:solidFill>
                  <a:srgbClr val="FF0000"/>
                </a:solidFill>
              </a:rPr>
              <a:t>Широколистяні </a:t>
            </a:r>
            <a:r>
              <a:rPr lang="uk-UA" b="1" i="1" dirty="0">
                <a:solidFill>
                  <a:srgbClr val="FF0000"/>
                </a:solidFill>
              </a:rPr>
              <a:t>лісові ландшафти</a:t>
            </a:r>
            <a:r>
              <a:rPr lang="uk-UA" i="1" dirty="0">
                <a:solidFill>
                  <a:srgbClr val="FF0000"/>
                </a:solidFill>
              </a:rPr>
              <a:t> </a:t>
            </a:r>
            <a:endParaRPr lang="uk-UA" i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uk-UA" sz="2800" dirty="0" smtClean="0"/>
              <a:t>    </a:t>
            </a:r>
            <a:r>
              <a:rPr lang="uk-UA" sz="2600" dirty="0" smtClean="0"/>
              <a:t>формуються </a:t>
            </a:r>
            <a:r>
              <a:rPr lang="uk-UA" sz="2600" dirty="0"/>
              <a:t>в умовах помірно теплого клімату. В їх функціонуванні помітно виражені період активної вегетації (6-7 міс) і період різкого зимового спаду біогенного метаболізму. </a:t>
            </a:r>
            <a:r>
              <a:rPr lang="uk-UA" sz="2600" dirty="0" err="1"/>
              <a:t>Широколистянолісові</a:t>
            </a:r>
            <a:r>
              <a:rPr lang="uk-UA" sz="2600" dirty="0"/>
              <a:t> ландшафти характеризуються помірно теплим </a:t>
            </a:r>
            <a:r>
              <a:rPr lang="uk-UA" sz="2600" dirty="0" smtClean="0"/>
              <a:t>літом. </a:t>
            </a:r>
            <a:r>
              <a:rPr lang="uk-UA" sz="2600" dirty="0"/>
              <a:t>В межах України </a:t>
            </a:r>
            <a:r>
              <a:rPr lang="uk-UA" sz="2600" dirty="0" err="1"/>
              <a:t>широколистянолісові</a:t>
            </a:r>
            <a:r>
              <a:rPr lang="uk-UA" sz="2600" dirty="0"/>
              <a:t> ландшафти поширені в однойменній зоні, на височинах у західній та північній частинах лісостепової зони, у Передкарпатті, на схилах Українських Карпат і Кримських гір. </a:t>
            </a:r>
            <a:endParaRPr lang="ru-RU" sz="2600" dirty="0"/>
          </a:p>
          <a:p>
            <a:pPr lvl="0"/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Степ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696893"/>
            <a:ext cx="4214810" cy="3161108"/>
          </a:xfrm>
          <a:prstGeom prst="rect">
            <a:avLst/>
          </a:prstGeom>
        </p:spPr>
      </p:pic>
      <p:pic>
        <p:nvPicPr>
          <p:cNvPr id="7" name="Рисунок 6" descr="51dab3092366f0b0a9a8b0a34cd7c95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214810" cy="3161107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596" y="357166"/>
            <a:ext cx="4143404" cy="5786478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uk-UA" b="1" dirty="0" smtClean="0">
                <a:solidFill>
                  <a:srgbClr val="FF0000"/>
                </a:solidFill>
              </a:rPr>
              <a:t>Лісостепові</a:t>
            </a:r>
            <a:endParaRPr lang="ru-RU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uk-UA" sz="2600" dirty="0" smtClean="0"/>
              <a:t>      тип </a:t>
            </a:r>
            <a:r>
              <a:rPr lang="uk-UA" sz="2600" dirty="0"/>
              <a:t>рівнинних ландшафтів, що сформувалися в умовах оптимального співвідношення тепла і вологи переважно на лесових породах. Їх характерною рисою є широкий розвиток балок та ярів, особливо на </a:t>
            </a:r>
            <a:r>
              <a:rPr lang="uk-UA" sz="2600" dirty="0" err="1"/>
              <a:t>височинних</a:t>
            </a:r>
            <a:r>
              <a:rPr lang="uk-UA" sz="2600" dirty="0"/>
              <a:t> та долинно-річкових схилах. Для цих ландшафтів характерне чергування </a:t>
            </a:r>
            <a:r>
              <a:rPr lang="uk-UA" sz="2600" dirty="0" err="1"/>
              <a:t>височинних</a:t>
            </a:r>
            <a:r>
              <a:rPr lang="uk-UA" sz="2600" dirty="0"/>
              <a:t>, </a:t>
            </a:r>
            <a:r>
              <a:rPr lang="uk-UA" sz="2600" dirty="0" err="1"/>
              <a:t>схилових</a:t>
            </a:r>
            <a:r>
              <a:rPr lang="uk-UA" sz="2600" dirty="0"/>
              <a:t>, низовинних і долинних природних комплексі. Лісостепові ландшафти поділяють на </a:t>
            </a:r>
            <a:r>
              <a:rPr lang="uk-UA" sz="2600" dirty="0" err="1"/>
              <a:t>північно-</a:t>
            </a:r>
            <a:r>
              <a:rPr lang="uk-UA" sz="2600" dirty="0"/>
              <a:t> та </a:t>
            </a:r>
            <a:r>
              <a:rPr lang="uk-UA" sz="2600" dirty="0" err="1"/>
              <a:t>південнолісостепові</a:t>
            </a:r>
            <a:r>
              <a:rPr lang="uk-UA" sz="2600" dirty="0"/>
              <a:t>. </a:t>
            </a:r>
            <a:endParaRPr lang="ru-RU" sz="2600" dirty="0"/>
          </a:p>
          <a:p>
            <a:endParaRPr lang="ru-RU" dirty="0"/>
          </a:p>
        </p:txBody>
      </p:sp>
      <p:sp>
        <p:nvSpPr>
          <p:cNvPr id="8" name="Крест 7"/>
          <p:cNvSpPr/>
          <p:nvPr/>
        </p:nvSpPr>
        <p:spPr>
          <a:xfrm>
            <a:off x="1500166" y="3000372"/>
            <a:ext cx="914400" cy="914400"/>
          </a:xfrm>
          <a:prstGeom prst="plus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9" name="Стрелка вправо с вырезом 8"/>
          <p:cNvSpPr/>
          <p:nvPr/>
        </p:nvSpPr>
        <p:spPr>
          <a:xfrm>
            <a:off x="4286248" y="3214686"/>
            <a:ext cx="978408" cy="484632"/>
          </a:xfrm>
          <a:prstGeom prst="notched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1571604" y="2000240"/>
            <a:ext cx="8572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dirty="0" smtClean="0">
                <a:solidFill>
                  <a:srgbClr val="FF0000"/>
                </a:solidFill>
              </a:rPr>
              <a:t>ліс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85852" y="4357694"/>
            <a:ext cx="121046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400" dirty="0" smtClean="0">
                <a:solidFill>
                  <a:srgbClr val="FF0000"/>
                </a:solidFill>
              </a:rPr>
              <a:t>степ</a:t>
            </a:r>
            <a:endParaRPr lang="ru-RU" sz="4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</TotalTime>
  <Words>364</Words>
  <Application>Microsoft Office PowerPoint</Application>
  <PresentationFormat>Экран (4:3)</PresentationFormat>
  <Paragraphs>46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Ландшафти України</vt:lpstr>
      <vt:lpstr>  Ландша́фт - складний природно-географічний комплекс, в якому всі основн компоненти: рельєф, клімат, вода, ґрунти, рослинність і тваринний світ знаходяться у великій та складній взаємодії, утворюючи однорідну за умовами розвитку нерозривну систему.   </vt:lpstr>
      <vt:lpstr>Слайд 3</vt:lpstr>
      <vt:lpstr>Слайд 4</vt:lpstr>
      <vt:lpstr>Рівнинні ландшафти України</vt:lpstr>
      <vt:lpstr>Гірські ландшафти України</vt:lpstr>
      <vt:lpstr>Слайд 7</vt:lpstr>
      <vt:lpstr>Слайд 8</vt:lpstr>
      <vt:lpstr>Слайд 9</vt:lpstr>
      <vt:lpstr>Слайд 10</vt:lpstr>
      <vt:lpstr>Природно-антропогенний ландшафт</vt:lpstr>
      <vt:lpstr>Слайд 12</vt:lpstr>
      <vt:lpstr>Слайд 13</vt:lpstr>
      <vt:lpstr> </vt:lpstr>
      <vt:lpstr>Слайд 15</vt:lpstr>
      <vt:lpstr>Слайд 16</vt:lpstr>
      <vt:lpstr>Слайд 17</vt:lpstr>
      <vt:lpstr>Слайд 18</vt:lpstr>
      <vt:lpstr>Домашнє завдання </vt:lpstr>
      <vt:lpstr>Дякуємо за увагу!!!!</vt:lpstr>
    </vt:vector>
  </TitlesOfParts>
  <Company>Krokoz™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Ландшафти України</dc:title>
  <dc:creator>Admin</dc:creator>
  <cp:lastModifiedBy>Admin</cp:lastModifiedBy>
  <cp:revision>22</cp:revision>
  <dcterms:created xsi:type="dcterms:W3CDTF">2011-05-10T19:22:40Z</dcterms:created>
  <dcterms:modified xsi:type="dcterms:W3CDTF">2011-05-11T05:40:24Z</dcterms:modified>
</cp:coreProperties>
</file>