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8A786-759C-4B86-AC28-D993C63EE946}" type="datetimeFigureOut">
              <a:rPr lang="uk-UA" smtClean="0"/>
              <a:t>11.05.2011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B8167-E4A6-4641-BA03-4F09409C78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1659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E3538B08-DD7C-4158-939D-60F94E9BA51B}" type="datetimeFigureOut">
              <a:rPr lang="uk-UA" smtClean="0"/>
              <a:t>11.05.2011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3CB5019D-BACF-4DC4-9C2E-39A68D3BE7C1}" type="slidenum">
              <a:rPr lang="uk-UA" smtClean="0"/>
              <a:t>‹#›</a:t>
            </a:fld>
            <a:endParaRPr lang="uk-UA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">
        <p:wheel spokes="1"/>
      </p:transition>
    </mc:Choice>
    <mc:Fallback xmlns="">
      <p:transition advClick="0" advTm="200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8B08-DD7C-4158-939D-60F94E9BA51B}" type="datetimeFigureOut">
              <a:rPr lang="uk-UA" smtClean="0"/>
              <a:t>11.05.2011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019D-BACF-4DC4-9C2E-39A68D3BE7C1}" type="slidenum">
              <a:rPr lang="uk-UA" smtClean="0"/>
              <a:t>‹#›</a:t>
            </a:fld>
            <a:endParaRPr lang="uk-UA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 advClick="0" advTm="200">
        <p:wheel spokes="1"/>
      </p:transition>
    </mc:Choice>
    <mc:Fallback xmlns="">
      <p:transition advClick="0" advTm="200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8B08-DD7C-4158-939D-60F94E9BA51B}" type="datetimeFigureOut">
              <a:rPr lang="uk-UA" smtClean="0"/>
              <a:t>11.05.2011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019D-BACF-4DC4-9C2E-39A68D3BE7C1}" type="slidenum">
              <a:rPr lang="uk-UA" smtClean="0"/>
              <a:t>‹#›</a:t>
            </a:fld>
            <a:endParaRPr lang="uk-UA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 advClick="0" advTm="200">
        <p:wheel spokes="1"/>
      </p:transition>
    </mc:Choice>
    <mc:Fallback xmlns="">
      <p:transition advClick="0" advTm="200">
        <p:wheel spokes="1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8B08-DD7C-4158-939D-60F94E9BA51B}" type="datetimeFigureOut">
              <a:rPr lang="uk-UA" smtClean="0"/>
              <a:t>11.05.2011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019D-BACF-4DC4-9C2E-39A68D3BE7C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 advClick="0" advTm="200">
        <p:wheel spokes="1"/>
      </p:transition>
    </mc:Choice>
    <mc:Fallback xmlns="">
      <p:transition advClick="0" advTm="200">
        <p:wheel spokes="1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8B08-DD7C-4158-939D-60F94E9BA51B}" type="datetimeFigureOut">
              <a:rPr lang="uk-UA" smtClean="0"/>
              <a:t>11.05.2011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019D-BACF-4DC4-9C2E-39A68D3BE7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">
        <p:wheel spokes="1"/>
      </p:transition>
    </mc:Choice>
    <mc:Fallback xmlns="">
      <p:transition advClick="0" advTm="200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8B08-DD7C-4158-939D-60F94E9BA51B}" type="datetimeFigureOut">
              <a:rPr lang="uk-UA" smtClean="0"/>
              <a:t>11.05.2011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019D-BACF-4DC4-9C2E-39A68D3BE7C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 advClick="0" advTm="200">
        <p:wheel spokes="1"/>
      </p:transition>
    </mc:Choice>
    <mc:Fallback xmlns="">
      <p:transition advClick="0" advTm="200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8B08-DD7C-4158-939D-60F94E9BA51B}" type="datetimeFigureOut">
              <a:rPr lang="uk-UA" smtClean="0"/>
              <a:t>11.05.2011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019D-BACF-4DC4-9C2E-39A68D3BE7C1}" type="slidenum">
              <a:rPr lang="uk-UA" smtClean="0"/>
              <a:t>‹#›</a:t>
            </a:fld>
            <a:endParaRPr lang="uk-UA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 advClick="0" advTm="200">
        <p:wheel spokes="1"/>
      </p:transition>
    </mc:Choice>
    <mc:Fallback xmlns="">
      <p:transition advClick="0" advTm="200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8B08-DD7C-4158-939D-60F94E9BA51B}" type="datetimeFigureOut">
              <a:rPr lang="uk-UA" smtClean="0"/>
              <a:t>11.05.2011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019D-BACF-4DC4-9C2E-39A68D3BE7C1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 advClick="0" advTm="200">
        <p:wheel spokes="1"/>
      </p:transition>
    </mc:Choice>
    <mc:Fallback xmlns="">
      <p:transition advClick="0" advTm="200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8B08-DD7C-4158-939D-60F94E9BA51B}" type="datetimeFigureOut">
              <a:rPr lang="uk-UA" smtClean="0"/>
              <a:t>11.05.2011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019D-BACF-4DC4-9C2E-39A68D3BE7C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 advClick="0" advTm="200">
        <p:wheel spokes="1"/>
      </p:transition>
    </mc:Choice>
    <mc:Fallback xmlns="">
      <p:transition advClick="0" advTm="200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8B08-DD7C-4158-939D-60F94E9BA51B}" type="datetimeFigureOut">
              <a:rPr lang="uk-UA" smtClean="0"/>
              <a:t>11.05.2011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019D-BACF-4DC4-9C2E-39A68D3BE7C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 advClick="0" advTm="200">
        <p:wheel spokes="1"/>
      </p:transition>
    </mc:Choice>
    <mc:Fallback xmlns="">
      <p:transition advClick="0" advTm="200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8B08-DD7C-4158-939D-60F94E9BA51B}" type="datetimeFigureOut">
              <a:rPr lang="uk-UA" smtClean="0"/>
              <a:t>11.05.2011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019D-BACF-4DC4-9C2E-39A68D3BE7C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 advClick="0" advTm="200">
        <p:wheel spokes="1"/>
      </p:transition>
    </mc:Choice>
    <mc:Fallback xmlns="">
      <p:transition advClick="0" advTm="200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8B08-DD7C-4158-939D-60F94E9BA51B}" type="datetimeFigureOut">
              <a:rPr lang="uk-UA" smtClean="0"/>
              <a:t>11.05.2011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019D-BACF-4DC4-9C2E-39A68D3BE7C1}" type="slidenum">
              <a:rPr lang="uk-UA" smtClean="0"/>
              <a:t>‹#›</a:t>
            </a:fld>
            <a:endParaRPr lang="uk-UA"/>
          </a:p>
        </p:txBody>
      </p:sp>
      <p:grpSp>
        <p:nvGrpSpPr>
          <p:cNvPr id="23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 advClick="0" advTm="200">
        <p:wheel spokes="1"/>
      </p:transition>
    </mc:Choice>
    <mc:Fallback xmlns="">
      <p:transition advClick="0" advTm="200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8B08-DD7C-4158-939D-60F94E9BA51B}" type="datetimeFigureOut">
              <a:rPr lang="uk-UA" smtClean="0"/>
              <a:t>11.05.2011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019D-BACF-4DC4-9C2E-39A68D3BE7C1}" type="slidenum">
              <a:rPr lang="uk-UA" smtClean="0"/>
              <a:t>‹#›</a:t>
            </a:fld>
            <a:endParaRPr lang="uk-UA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">
        <p:wheel spokes="1"/>
      </p:transition>
    </mc:Choice>
    <mc:Fallback xmlns="">
      <p:transition advClick="0" advTm="200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38B08-DD7C-4158-939D-60F94E9BA51B}" type="datetimeFigureOut">
              <a:rPr lang="uk-UA" smtClean="0"/>
              <a:t>11.05.2011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019D-BACF-4DC4-9C2E-39A68D3BE7C1}" type="slidenum">
              <a:rPr lang="uk-UA" smtClean="0"/>
              <a:t>‹#›</a:t>
            </a:fld>
            <a:endParaRPr lang="uk-UA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mc:AlternateContent xmlns:mc="http://schemas.openxmlformats.org/markup-compatibility/2006" xmlns:p14="http://schemas.microsoft.com/office/powerpoint/2010/main">
    <mc:Choice Requires="p14">
      <p:transition p14:dur="200" advClick="0" advTm="200">
        <p:wheel spokes="1"/>
      </p:transition>
    </mc:Choice>
    <mc:Fallback xmlns="">
      <p:transition advClick="0" advTm="200">
        <p:wheel spokes="1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netstar.moy.su/_pu/0/1810407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://netstar.moy.su/_pu/0/03693088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netstar.moy.su/_pu/0/7621451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sn.ua/ukrayina/kiyivskiy-zoopark-potrapiv-do-top-5-naygirshih-u-sviti.html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sn.ua/ukrayina/kiyivskiy-zoopark-zaspokoyiv-pomerlo-lishe-36-tvarin.html" TargetMode="External"/><Relationship Id="rId4" Type="http://schemas.openxmlformats.org/officeDocument/2006/relationships/hyperlink" Target="http://tsn.ua/ukrayina/u-kiyivskomu-zooparku-ne-viyavili-porushen-tvarini-merli-vipadkovo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168352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uk-UA" dirty="0" smtClean="0"/>
              <a:t>Студентки 2 курсу </a:t>
            </a:r>
            <a:br>
              <a:rPr lang="uk-UA" dirty="0" smtClean="0"/>
            </a:br>
            <a:r>
              <a:rPr lang="uk-UA" dirty="0" smtClean="0"/>
              <a:t>Групи РГТ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Бубенова Ольга та Пилипко Катерина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1" y="4149081"/>
            <a:ext cx="4432300" cy="22322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uk-UA" sz="3600" b="1" dirty="0" smtClean="0"/>
          </a:p>
          <a:p>
            <a:r>
              <a:rPr lang="uk-UA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Презентують </a:t>
            </a:r>
            <a:r>
              <a:rPr lang="uk-UA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Тему 8 класу</a:t>
            </a:r>
          </a:p>
          <a:p>
            <a:r>
              <a:rPr lang="uk-UA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Рослинний і тваринний світ України </a:t>
            </a:r>
          </a:p>
          <a:p>
            <a:endParaRPr lang="uk-UA" sz="3600" b="1" dirty="0" smtClean="0"/>
          </a:p>
          <a:p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4196512870"/>
      </p:ext>
    </p:extLst>
  </p:cSld>
  <p:clrMapOvr>
    <a:masterClrMapping/>
  </p:clrMapOvr>
  <p:transition spd="slow" advClick="0" advTm="200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Оля\Desktop\Презентація ОВГ\Катя\13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93" cy="708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3420" y="3186532"/>
            <a:ext cx="2520280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/>
              <a:t>Різноманітність</a:t>
            </a:r>
            <a:r>
              <a:rPr lang="ru-RU" b="1" dirty="0"/>
              <a:t> </a:t>
            </a:r>
            <a:r>
              <a:rPr lang="ru-RU" b="1" dirty="0" err="1"/>
              <a:t>природних</a:t>
            </a:r>
            <a:r>
              <a:rPr lang="ru-RU" b="1" dirty="0"/>
              <a:t> умов </a:t>
            </a:r>
            <a:r>
              <a:rPr lang="ru-RU" b="1" dirty="0" err="1"/>
              <a:t>зумовлює</a:t>
            </a:r>
            <a:r>
              <a:rPr lang="ru-RU" b="1" dirty="0"/>
              <a:t> </a:t>
            </a:r>
            <a:r>
              <a:rPr lang="ru-RU" b="1" dirty="0" err="1"/>
              <a:t>багатство</a:t>
            </a:r>
            <a:r>
              <a:rPr lang="ru-RU" b="1" dirty="0"/>
              <a:t> </a:t>
            </a:r>
            <a:r>
              <a:rPr lang="ru-RU" b="1" dirty="0" err="1"/>
              <a:t>тваринного</a:t>
            </a:r>
            <a:r>
              <a:rPr lang="ru-RU" b="1" dirty="0"/>
              <a:t> </a:t>
            </a:r>
            <a:r>
              <a:rPr lang="ru-RU" b="1" dirty="0" err="1"/>
              <a:t>світу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. </a:t>
            </a:r>
            <a:r>
              <a:rPr lang="ru-RU" b="1" dirty="0" err="1"/>
              <a:t>Тваринний</a:t>
            </a:r>
            <a:r>
              <a:rPr lang="ru-RU" b="1" dirty="0"/>
              <a:t> </a:t>
            </a:r>
            <a:r>
              <a:rPr lang="ru-RU" b="1" dirty="0" err="1"/>
              <a:t>світ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нараховує</a:t>
            </a:r>
            <a:r>
              <a:rPr lang="ru-RU" b="1" dirty="0"/>
              <a:t> </a:t>
            </a:r>
            <a:r>
              <a:rPr lang="ru-RU" b="1" dirty="0" err="1"/>
              <a:t>близько</a:t>
            </a:r>
            <a:r>
              <a:rPr lang="ru-RU" b="1" dirty="0"/>
              <a:t> 45 тис. </a:t>
            </a:r>
            <a:r>
              <a:rPr lang="ru-RU" b="1" dirty="0" err="1"/>
              <a:t>видів</a:t>
            </a:r>
            <a:r>
              <a:rPr lang="ru-RU" b="1" dirty="0"/>
              <a:t>, </a:t>
            </a:r>
            <a:r>
              <a:rPr lang="ru-RU" b="1" dirty="0" err="1"/>
              <a:t>серед</a:t>
            </a:r>
            <a:r>
              <a:rPr lang="ru-RU" b="1" dirty="0"/>
              <a:t>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чимало</a:t>
            </a:r>
            <a:r>
              <a:rPr lang="ru-RU" b="1" dirty="0"/>
              <a:t> </a:t>
            </a:r>
            <a:r>
              <a:rPr lang="ru-RU" b="1" dirty="0" err="1"/>
              <a:t>рідкісних</a:t>
            </a:r>
            <a:r>
              <a:rPr lang="ru-RU" b="1" dirty="0"/>
              <a:t>, </a:t>
            </a:r>
            <a:r>
              <a:rPr lang="ru-RU" b="1" dirty="0" err="1"/>
              <a:t>реліктових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ендемічних</a:t>
            </a:r>
            <a:r>
              <a:rPr lang="ru-RU" b="1" dirty="0"/>
              <a:t> </a:t>
            </a:r>
            <a:r>
              <a:rPr lang="ru-RU" b="1" dirty="0" err="1"/>
              <a:t>видів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555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00">
        <p14:warp dir="in"/>
      </p:transition>
    </mc:Choice>
    <mc:Fallback xmlns="">
      <p:transition spd="slow" advClick="0"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я\Desktop\Презентація ОВГ\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3595">
            <a:off x="3430373" y="1928543"/>
            <a:ext cx="5569743" cy="3993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691680" y="333095"/>
            <a:ext cx="4657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Зональність тваринного світу</a:t>
            </a:r>
            <a:endParaRPr lang="uk-UA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724678"/>
            <a:ext cx="3168352" cy="47089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території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України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для кожного природного комплексу (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зони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хвойно-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широколистих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лісів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Лісостепу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Степу,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Українських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Карпат,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Кримських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гір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лимано-дельтових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і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прибережно-морських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районів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морів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характерний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свій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тваринний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світ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endParaRPr lang="uk-UA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uk-UA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8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">
        <p14:prism isContent="1" isInverted="1"/>
      </p:transition>
    </mc:Choice>
    <mc:Fallback xmlns="">
      <p:transition spd="slow" advClick="0"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7513" y="116631"/>
            <a:ext cx="7344816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НЕЗВИЧАЙНІ «РЕКОРДИ» УКРАЇНИ</a:t>
            </a:r>
          </a:p>
          <a:p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4615" y="1287344"/>
            <a:ext cx="383470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НАЙБІЛЬШИМ ЗВІРОМ є зубр</a:t>
            </a:r>
          </a:p>
        </p:txBody>
      </p:sp>
      <p:pic>
        <p:nvPicPr>
          <p:cNvPr id="6" name="Рисунок 5" descr="http://netstar.moy.su/_pu/0/s18104078.jpg">
            <a:hlinkClick r:id="rId2" tgtFrame="&quot;_blank&quot;" tooltip="&quot;Натисніть для перегляду в повному розмірі..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799416"/>
            <a:ext cx="3810000" cy="2917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07504" y="248937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НАЙБІЛЬШОЮ МОРСЬКОЮ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ТВАРИНОЮ </a:t>
            </a: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 дельфін</a:t>
            </a:r>
          </a:p>
        </p:txBody>
      </p:sp>
      <p:pic>
        <p:nvPicPr>
          <p:cNvPr id="8" name="Рисунок 7" descr="http://netstar.moy.su/_pu/0/s03693088.jpg">
            <a:hlinkClick r:id="rId4" tgtFrame="&quot;_blank&quot;" tooltip="&quot;Натисніть для перегляду в повному розмірі...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4174" y="3689985"/>
            <a:ext cx="3810000" cy="3168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ttp://netstar.moy.su/_pu/0/5716528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0336" y="2506130"/>
            <a:ext cx="3168015" cy="2383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2743418" y="5310966"/>
            <a:ext cx="183430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НАЙМЕНШИМ ЗВІРОМ е </a:t>
            </a:r>
            <a:r>
              <a:rPr lang="uk-UA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бурозубка</a:t>
            </a: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мала 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4577720" y="5445224"/>
            <a:ext cx="67645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10"/>
          <p:cNvSpPr/>
          <p:nvPr/>
        </p:nvSpPr>
        <p:spPr>
          <a:xfrm>
            <a:off x="1969286" y="2801508"/>
            <a:ext cx="676454" cy="57606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право 11"/>
          <p:cNvSpPr/>
          <p:nvPr/>
        </p:nvSpPr>
        <p:spPr>
          <a:xfrm>
            <a:off x="4427522" y="1306433"/>
            <a:ext cx="676454" cy="57606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813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">
        <p:checker/>
      </p:transition>
    </mc:Choice>
    <mc:Fallback xmlns="">
      <p:transition spd="slow" advClick="0" advTm="2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etstar.moy.su/_pu/0/s76214513.jpg">
            <a:hlinkClick r:id="rId2" tgtFrame="&quot;_blank&quot;" tooltip="&quot;Натисніть для перегляду в повному розмірі..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1429" y="150620"/>
            <a:ext cx="3810000" cy="2863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04455" y="1582227"/>
            <a:ext cx="284380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b="1" dirty="0">
                <a:ln/>
                <a:solidFill>
                  <a:schemeClr val="accent3"/>
                </a:solidFill>
              </a:rPr>
              <a:t>НАЙШВИДША ТВАРИНА СУШІ </a:t>
            </a:r>
            <a:endParaRPr lang="uk-UA" b="1" dirty="0" smtClean="0">
              <a:ln/>
              <a:solidFill>
                <a:schemeClr val="accent3"/>
              </a:solidFill>
            </a:endParaRPr>
          </a:p>
          <a:p>
            <a:r>
              <a:rPr lang="uk-UA" b="1" dirty="0" smtClean="0">
                <a:ln/>
                <a:solidFill>
                  <a:schemeClr val="accent3"/>
                </a:solidFill>
              </a:rPr>
              <a:t>заєць</a:t>
            </a:r>
            <a:endParaRPr lang="uk-UA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Рисунок 5" descr="http://netstar.moy.su/_pu/0/5095946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4706" y="3013835"/>
            <a:ext cx="3179294" cy="2648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40359" y="2907241"/>
            <a:ext cx="45720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uk-UA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РЕКОРДСМЕНАМИ СЕРЕД ДОВГОЖИТЕЛІВ та </a:t>
            </a:r>
            <a:r>
              <a:rPr lang="uk-UA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НАЙКРАЩИМИ НИРЦЯМИ </a:t>
            </a:r>
            <a:r>
              <a:rPr lang="uk-UA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є </a:t>
            </a:r>
            <a:r>
              <a:rPr lang="uk-UA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бобри</a:t>
            </a:r>
            <a:endParaRPr lang="uk-UA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8" name="Рисунок 7" descr="http://netstar.moy.su/_pu/0/0853625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512" y="3847905"/>
            <a:ext cx="3286583" cy="2830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032208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НАЙБІЛЬШИМИ РОГАМИ серед звірів України при­рода обдарувала лося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616276" y="3451929"/>
            <a:ext cx="2179859" cy="57606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10"/>
          <p:cNvSpPr/>
          <p:nvPr/>
        </p:nvSpPr>
        <p:spPr>
          <a:xfrm>
            <a:off x="3278048" y="1607820"/>
            <a:ext cx="1005919" cy="57606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Стрелка влево 1"/>
          <p:cNvSpPr/>
          <p:nvPr/>
        </p:nvSpPr>
        <p:spPr>
          <a:xfrm rot="1212143">
            <a:off x="3251975" y="5419739"/>
            <a:ext cx="978408" cy="484632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636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">
        <p:checker/>
      </p:transition>
    </mc:Choice>
    <mc:Fallback xmlns="">
      <p:transition spd="slow" advClick="0" advTm="2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Оля\Desktop\Презентація ОВГ\3_17_0ursus_arc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Оля\Desktop\Презентація ОВГ\kingdom1.jp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582"/>
            <a:ext cx="2640541" cy="36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84086" y="1916832"/>
            <a:ext cx="2479964" cy="26776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800" b="1" dirty="0">
                <a:ln w="50800"/>
                <a:solidFill>
                  <a:srgbClr val="FF0000"/>
                </a:solidFill>
              </a:rPr>
              <a:t>До </a:t>
            </a:r>
            <a:r>
              <a:rPr lang="ru-RU" sz="2800" b="1" dirty="0" smtClean="0">
                <a:ln w="50800"/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rgbClr val="FF0000"/>
                </a:solidFill>
              </a:rPr>
              <a:t>Червоної</a:t>
            </a:r>
            <a:r>
              <a:rPr lang="ru-RU" sz="2800" b="1" dirty="0" smtClean="0">
                <a:ln w="50800"/>
                <a:solidFill>
                  <a:srgbClr val="FF0000"/>
                </a:solidFill>
              </a:rPr>
              <a:t> </a:t>
            </a:r>
            <a:r>
              <a:rPr lang="ru-RU" sz="2800" b="1" dirty="0">
                <a:ln w="50800"/>
                <a:solidFill>
                  <a:srgbClr val="FF0000"/>
                </a:solidFill>
              </a:rPr>
              <a:t>книги </a:t>
            </a:r>
            <a:r>
              <a:rPr lang="ru-RU" sz="2800" b="1" dirty="0" err="1">
                <a:ln w="50800"/>
                <a:solidFill>
                  <a:srgbClr val="FF0000"/>
                </a:solidFill>
              </a:rPr>
              <a:t>України</a:t>
            </a:r>
            <a:r>
              <a:rPr lang="ru-RU" sz="2800" b="1" dirty="0">
                <a:ln w="50800"/>
                <a:solidFill>
                  <a:srgbClr val="FF0000"/>
                </a:solidFill>
              </a:rPr>
              <a:t> занесено 542 </a:t>
            </a:r>
            <a:r>
              <a:rPr lang="ru-RU" sz="2800" b="1" dirty="0" err="1">
                <a:ln w="50800"/>
                <a:solidFill>
                  <a:srgbClr val="FF0000"/>
                </a:solidFill>
              </a:rPr>
              <a:t>види</a:t>
            </a:r>
            <a:r>
              <a:rPr lang="ru-RU" sz="2800" b="1" dirty="0">
                <a:ln w="50800"/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ln w="50800"/>
                <a:solidFill>
                  <a:srgbClr val="FF0000"/>
                </a:solidFill>
              </a:rPr>
              <a:t>тварин</a:t>
            </a:r>
            <a:endParaRPr lang="uk-UA" sz="2800" b="1" dirty="0">
              <a:ln w="50800"/>
              <a:solidFill>
                <a:srgbClr val="FF0000"/>
              </a:solidFill>
            </a:endParaRPr>
          </a:p>
        </p:txBody>
      </p:sp>
      <p:pic>
        <p:nvPicPr>
          <p:cNvPr id="3077" name="Picture 5" descr="C:\Users\Оля\Desktop\Презентація ОВГ\2_resi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50" y="18581"/>
            <a:ext cx="2877349" cy="1898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Оля\Desktop\Презентація ОВГ\vid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00" y="4612123"/>
            <a:ext cx="2381250" cy="2038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Оля\Desktop\Презентація ОВГ\ol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11" y="4061399"/>
            <a:ext cx="2875919" cy="2853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67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">
        <p14:prism isContent="1" isInverted="1"/>
      </p:transition>
    </mc:Choice>
    <mc:Fallback>
      <p:transition spd="slow" advClick="0"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01" y="2597529"/>
            <a:ext cx="1763558" cy="19504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332656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Ссавці,що</a:t>
            </a:r>
            <a:r>
              <a:rPr lang="ru-RU" b="1" dirty="0" smtClean="0"/>
              <a:t> </a:t>
            </a:r>
            <a:r>
              <a:rPr lang="ru-RU" b="1" dirty="0" err="1"/>
              <a:t>зникли</a:t>
            </a:r>
            <a:r>
              <a:rPr lang="ru-RU" b="1" dirty="0"/>
              <a:t> за </a:t>
            </a:r>
            <a:r>
              <a:rPr lang="ru-RU" b="1" dirty="0" err="1"/>
              <a:t>останнє</a:t>
            </a:r>
            <a:r>
              <a:rPr lang="ru-RU" b="1" dirty="0"/>
              <a:t> </a:t>
            </a:r>
            <a:r>
              <a:rPr lang="ru-RU" b="1" dirty="0" err="1" smtClean="0"/>
              <a:t>тисячоліття</a:t>
            </a:r>
            <a:r>
              <a:rPr lang="ru-RU" b="1" dirty="0" smtClean="0"/>
              <a:t> </a:t>
            </a:r>
            <a:r>
              <a:rPr lang="ru-RU" b="1" dirty="0" err="1" smtClean="0"/>
              <a:t>внаслідок</a:t>
            </a:r>
            <a:r>
              <a:rPr lang="ru-RU" b="1" dirty="0" smtClean="0"/>
              <a:t>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 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3" name="Picture 5" descr="C:\Users\Оля\Desktop\Презентація ОВГ\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" y="0"/>
            <a:ext cx="4407946" cy="332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4" descr="C:\Users\Оля\Desktop\Презентація ОВГ\11696-1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9727"/>
            <a:ext cx="2378712" cy="335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Оля\Desktop\Презентація ОВГ\887198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219" y="3499727"/>
            <a:ext cx="2419350" cy="3358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047" y="1071320"/>
            <a:ext cx="1913953" cy="18359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34" y="1321835"/>
            <a:ext cx="1296144" cy="1357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618" y="4333762"/>
            <a:ext cx="1926104" cy="19010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42534" y="293478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Тарпан</a:t>
            </a:r>
            <a:endParaRPr lang="uk-UA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245296" y="3119449"/>
            <a:ext cx="58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Тур</a:t>
            </a:r>
            <a:endParaRPr lang="uk-UA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78469" y="6349970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Кулан</a:t>
            </a:r>
            <a:endParaRPr lang="uk-UA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220" y="4917356"/>
            <a:ext cx="1190625" cy="1133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567302" y="6246334"/>
            <a:ext cx="123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Росомаха</a:t>
            </a:r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004090" y="4548024"/>
            <a:ext cx="131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Сайгак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093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">
        <p14:honeycomb/>
      </p:transition>
    </mc:Choice>
    <mc:Fallback>
      <p:transition spd="slow" advClick="0"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114" y="2060848"/>
            <a:ext cx="4244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Бездомні </a:t>
            </a:r>
            <a:r>
              <a:rPr lang="uk-UA" dirty="0"/>
              <a:t>тварини у місті – проблема, над вирішенням якої працюють науковці у багатьох країнах.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97" y="570287"/>
            <a:ext cx="4477936" cy="335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9288"/>
            <a:ext cx="4539597" cy="340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4653136"/>
            <a:ext cx="4572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uk-UA" dirty="0"/>
              <a:t>Головна мета їхніх зусиль – зробити безпечнішим співіснування людини із бездомними тваринами через зменшення їх чисельності на вулицях міст гуманним способом.</a:t>
            </a:r>
          </a:p>
        </p:txBody>
      </p:sp>
      <p:sp>
        <p:nvSpPr>
          <p:cNvPr id="3" name="TextBox 2"/>
          <p:cNvSpPr txBox="1"/>
          <p:nvPr/>
        </p:nvSpPr>
        <p:spPr>
          <a:xfrm rot="20346856">
            <a:off x="868510" y="612453"/>
            <a:ext cx="3384376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Проблема </a:t>
            </a:r>
            <a:r>
              <a:rPr lang="uk-UA" dirty="0"/>
              <a:t>б</a:t>
            </a:r>
            <a:r>
              <a:rPr lang="uk-UA" dirty="0" smtClean="0"/>
              <a:t>родячих тварин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41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">
        <p14:ripple/>
      </p:transition>
    </mc:Choice>
    <mc:Fallback>
      <p:transition spd="slow" advClick="0"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28575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48680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Швейцарські захисники тварин попереджають про намір почати широку інформаційну кампанію, направлену на боротьбу з жорстоким поводженням з тваринами в Україні. Зокрема, вони збираються чинити тиск на УЄФА напередодні проведення Євро-2012, а також звернутися до впливових громадських діячів з проханням вплинути на українські власті.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95780" y="3429000"/>
            <a:ext cx="63001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При цьому представники «SOS </a:t>
            </a:r>
            <a:r>
              <a:rPr lang="uk-UA" dirty="0" err="1"/>
              <a:t>Schats</a:t>
            </a:r>
            <a:r>
              <a:rPr lang="uk-UA" dirty="0"/>
              <a:t>» чекають від української сторони швидких і рішучих дій, направлених на запобігання жорстокому поводженню з бродячими тваринами.</a:t>
            </a:r>
          </a:p>
          <a:p>
            <a:r>
              <a:rPr lang="uk-UA" dirty="0"/>
              <a:t> </a:t>
            </a:r>
          </a:p>
          <a:p>
            <a:r>
              <a:rPr lang="uk-UA" dirty="0"/>
              <a:t>«Ми очікуємо від вас відповіді до кінця січня 2010 року. Якщо змін не буде, ми залишаємо за собою право звернутися до міжнародної преси, політиків, </a:t>
            </a:r>
            <a:r>
              <a:rPr lang="uk-UA" dirty="0" err="1"/>
              <a:t>віп-персон</a:t>
            </a:r>
            <a:r>
              <a:rPr lang="uk-UA" dirty="0"/>
              <a:t> тощо. Ми вже вийшли на контакт із Джорджем Клуні та Девідом Бекхемом», - пишуть швейцарські захисники тварин.</a:t>
            </a:r>
          </a:p>
        </p:txBody>
      </p:sp>
    </p:spTree>
    <p:extLst>
      <p:ext uri="{BB962C8B-B14F-4D97-AF65-F5344CB8AC3E}">
        <p14:creationId xmlns:p14="http://schemas.microsoft.com/office/powerpoint/2010/main" val="210176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">
        <p14:vortex dir="r"/>
      </p:transition>
    </mc:Choice>
    <mc:Fallback>
      <p:transition spd="slow" advClick="0"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esktop\Презентація ОВГ\800px-Zoo_in_dokuchaevsk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Скандал в Київському зоопарку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84216"/>
            <a:ext cx="6148536" cy="3489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останні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"/>
              </a:rPr>
              <a:t>Київському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"/>
              </a:rPr>
              <a:t> зоопарку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розгорівся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новий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скандал.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Екологи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заявили,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 початку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зими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зоопарку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4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4"/>
              </a:rPr>
              <a:t>загинули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4"/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4"/>
              </a:rPr>
              <a:t>або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4"/>
              </a:rPr>
              <a:t> пропали 500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4"/>
              </a:rPr>
              <a:t>тварин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endParaRPr lang="uk-U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0">
              <a:buNone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Як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відомо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адміністрація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зоопарку заявила,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екологів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неправдиві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і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5"/>
              </a:rPr>
              <a:t>померло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5"/>
              </a:rPr>
              <a:t>лише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5"/>
              </a:rPr>
              <a:t> 36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5"/>
              </a:rPr>
              <a:t>тварин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і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померли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від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старості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uk-U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0">
              <a:buNone/>
            </a:pP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Проте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екологи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продовжують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наполягати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смертей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було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набагато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більше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uk-U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2669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200">
        <p14:flash/>
      </p:transition>
    </mc:Choice>
    <mc:Fallback>
      <p:transition spd="slow" advClick="0"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2267744" y="332656"/>
            <a:ext cx="6552728" cy="1569660"/>
          </a:xfrm>
          <a:prstGeom prst="wedgeRectCallou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2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Київський</a:t>
            </a:r>
            <a:r>
              <a:rPr lang="ru-RU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зоопарк </a:t>
            </a:r>
            <a:r>
              <a:rPr lang="ru-RU" sz="32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опинився</a:t>
            </a:r>
            <a:r>
              <a:rPr lang="ru-RU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під</a:t>
            </a:r>
            <a:r>
              <a:rPr lang="ru-RU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загрозою</a:t>
            </a:r>
            <a:r>
              <a:rPr lang="ru-RU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закриття</a:t>
            </a:r>
            <a:r>
              <a:rPr lang="ru-RU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через </a:t>
            </a:r>
            <a:r>
              <a:rPr lang="ru-RU" sz="32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інтриги</a:t>
            </a:r>
            <a:r>
              <a:rPr lang="ru-RU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і... великий бюджет </a:t>
            </a:r>
            <a:endParaRPr lang="uk-UA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943" y="1902316"/>
            <a:ext cx="4572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Хронологія смертей у Київському зоопарку</a:t>
            </a: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</a:t>
            </a:r>
            <a:r>
              <a:rPr lang="uk-UA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грудня 2009 р. – уссурійський білогрудий ведмідь </a:t>
            </a:r>
            <a:r>
              <a:rPr lang="uk-UA" sz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Ося</a:t>
            </a:r>
            <a:r>
              <a:rPr lang="uk-UA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Кінець лютого 2010 р. – 20-річний амурський тигр Іван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Березень 2010 р. – кінь Пржевальського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25 березня 2010 р. –  13 водоплавних птахів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29 березня 2010 р. – самець зебри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 квітня 2010 р. – слон </a:t>
            </a:r>
            <a:r>
              <a:rPr lang="uk-UA" sz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Бой</a:t>
            </a:r>
            <a:endParaRPr lang="uk-UA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uk-UA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 травня 2010 р. – самка верблюда Майя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 травня 2010 р. – самка бізона Вія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24 червня 2010 р. – самка гаяла </a:t>
            </a:r>
            <a:r>
              <a:rPr lang="uk-UA" sz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Туай</a:t>
            </a:r>
            <a:endParaRPr lang="uk-UA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uk-UA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 серпня – 4 вересня 2010 р. – троє пінгвінів Гумбольдта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вересня 2010 р. – шестирічний шимпанзе </a:t>
            </a:r>
            <a:r>
              <a:rPr lang="uk-UA" sz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Джонні</a:t>
            </a:r>
            <a:endParaRPr lang="uk-UA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98410" y="3284984"/>
            <a:ext cx="23762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П</a:t>
            </a:r>
            <a:r>
              <a:rPr lang="ru-RU" sz="2800" dirty="0" smtClean="0">
                <a:solidFill>
                  <a:srgbClr val="FF0000"/>
                </a:solidFill>
              </a:rPr>
              <a:t>ричина </a:t>
            </a:r>
            <a:r>
              <a:rPr lang="ru-RU" sz="2800" dirty="0" err="1" smtClean="0">
                <a:solidFill>
                  <a:srgbClr val="FF0000"/>
                </a:solidFill>
              </a:rPr>
              <a:t>загибелі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чотириногих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— </a:t>
            </a:r>
            <a:r>
              <a:rPr lang="ru-RU" sz="2800" dirty="0" err="1" smtClean="0">
                <a:solidFill>
                  <a:srgbClr val="FF0000"/>
                </a:solidFill>
              </a:rPr>
              <a:t>халатність</a:t>
            </a:r>
            <a:r>
              <a:rPr lang="ru-RU" sz="2800" dirty="0" smtClean="0">
                <a:solidFill>
                  <a:srgbClr val="FF0000"/>
                </a:solidFill>
              </a:rPr>
              <a:t> та </a:t>
            </a:r>
            <a:r>
              <a:rPr lang="ru-RU" sz="2800" dirty="0" err="1" smtClean="0">
                <a:solidFill>
                  <a:srgbClr val="FF0000"/>
                </a:solidFill>
              </a:rPr>
              <a:t>економія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керівництва</a:t>
            </a:r>
            <a:endParaRPr lang="uk-U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">
        <p:wheel spokes="1"/>
      </p:transition>
    </mc:Choice>
    <mc:Fallback xmlns="">
      <p:transition advClick="0" advTm="2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136904" cy="57935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Чи замислювались ви які брати наші менші мешкають на території України ?</a:t>
            </a:r>
            <a:endParaRPr lang="uk-UA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950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">
        <p14:flash/>
      </p:transition>
    </mc:Choice>
    <mc:Fallback xmlns="">
      <p:transition spd="slow" advClick="0"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Оля\Desktop\Презентація ОВГ\Ukra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9445" y="4077072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600" dirty="0" smtClean="0">
                <a:solidFill>
                  <a:schemeClr val="accent1"/>
                </a:solidFill>
              </a:rPr>
              <a:t>бережіть </a:t>
            </a:r>
            <a:r>
              <a:rPr lang="ru-RU" sz="6600" dirty="0">
                <a:solidFill>
                  <a:schemeClr val="accent1"/>
                </a:solidFill>
              </a:rPr>
              <a:t>природу</a:t>
            </a:r>
            <a:r>
              <a:rPr lang="ru-RU" sz="6600" dirty="0" smtClean="0">
                <a:solidFill>
                  <a:schemeClr val="accent1"/>
                </a:solidFill>
              </a:rPr>
              <a:t>!!!!!!!!</a:t>
            </a:r>
          </a:p>
        </p:txBody>
      </p:sp>
      <p:sp>
        <p:nvSpPr>
          <p:cNvPr id="2" name="Прямоугольник 1"/>
          <p:cNvSpPr/>
          <p:nvPr/>
        </p:nvSpPr>
        <p:spPr>
          <a:xfrm rot="5400000">
            <a:off x="6716707" y="4581277"/>
            <a:ext cx="13545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0" dirty="0">
                <a:solidFill>
                  <a:schemeClr val="bg1"/>
                </a:solidFill>
              </a:rPr>
              <a:t>;-)</a:t>
            </a:r>
            <a:endParaRPr lang="uk-UA" sz="8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672932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rgbClr val="FFFF00"/>
                </a:solidFill>
              </a:rPr>
              <a:t>Хлопці та дівчата,</a:t>
            </a:r>
            <a:endParaRPr lang="uk-UA" sz="6600" dirty="0"/>
          </a:p>
        </p:txBody>
      </p:sp>
    </p:spTree>
    <p:extLst>
      <p:ext uri="{BB962C8B-B14F-4D97-AF65-F5344CB8AC3E}">
        <p14:creationId xmlns:p14="http://schemas.microsoft.com/office/powerpoint/2010/main" val="4180579976"/>
      </p:ext>
    </p:extLst>
  </p:cSld>
  <p:clrMapOvr>
    <a:masterClrMapping/>
  </p:clrMapOvr>
  <p:transition spd="slow" advClick="0" advTm="2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96"/>
            <a:ext cx="3772272" cy="1143000"/>
          </a:xfrm>
        </p:spPr>
        <p:txBody>
          <a:bodyPr/>
          <a:lstStyle/>
          <a:p>
            <a:r>
              <a:rPr lang="uk-UA" dirty="0" smtClean="0"/>
              <a:t>Україна !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34" y="980728"/>
            <a:ext cx="6964497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66" y="115888"/>
            <a:ext cx="3657234" cy="2665040"/>
          </a:xfrm>
        </p:spPr>
      </p:pic>
      <p:sp>
        <p:nvSpPr>
          <p:cNvPr id="11" name="TextBox 10"/>
          <p:cNvSpPr txBox="1"/>
          <p:nvPr/>
        </p:nvSpPr>
        <p:spPr>
          <a:xfrm>
            <a:off x="6948264" y="2780928"/>
            <a:ext cx="194421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Основною закономірністю в розподілі опадів на території України є їх зменшення з півночі й північного заходу в напрямку на південь і південний схід</a:t>
            </a:r>
          </a:p>
          <a:p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660554" y="576582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розташована</a:t>
            </a:r>
            <a:r>
              <a:rPr lang="ru-RU" dirty="0"/>
              <a:t> у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Східної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en-US" dirty="0"/>
              <a:t>.</a:t>
            </a:r>
          </a:p>
          <a:p>
            <a:r>
              <a:rPr lang="uk-UA" dirty="0"/>
              <a:t>Загальна площа становить 603 628 </a:t>
            </a:r>
            <a:r>
              <a:rPr lang="uk-UA" dirty="0" err="1"/>
              <a:t>км²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7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">
        <p:blinds dir="vert"/>
      </p:transition>
    </mc:Choice>
    <mc:Fallback xmlns="">
      <p:transition spd="slow" advClick="0" advTm="2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esktop\Презентація ОВГ\238894.jp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36806" y="1061980"/>
            <a:ext cx="5761384" cy="5761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188640"/>
            <a:ext cx="5122912" cy="743744"/>
          </a:xfrm>
        </p:spPr>
        <p:txBody>
          <a:bodyPr/>
          <a:lstStyle/>
          <a:p>
            <a:pPr algn="just"/>
            <a:r>
              <a:rPr lang="uk-UA" dirty="0" smtClean="0"/>
              <a:t>Рослинний світ</a:t>
            </a:r>
            <a:endParaRPr lang="uk-UA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966428" y="2132856"/>
            <a:ext cx="4042792" cy="3535288"/>
          </a:xfrm>
        </p:spPr>
        <p:txBody>
          <a:bodyPr>
            <a:normAutofit fontScale="92500" lnSpcReduction="20000"/>
          </a:bodyPr>
          <a:lstStyle/>
          <a:p>
            <a:r>
              <a:rPr lang="uk-UA" sz="17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Під </a:t>
            </a:r>
            <a:r>
              <a:rPr lang="uk-UA" sz="17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природною рослинністю зайнято 19 млн. га (близько третини території). Найбільше ендемічних, рідкісних та зникаючих видів у Кримських горах і Карпатах, де зосереджена майже половина всіх ендемічних і близько 30% усіх рідкісних та зникаючих видів.</a:t>
            </a:r>
          </a:p>
          <a:p>
            <a:endParaRPr lang="uk-UA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126876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Рослинний світ України нараховує близько 30 тисяч видів рослин</a:t>
            </a:r>
          </a:p>
        </p:txBody>
      </p:sp>
      <p:pic>
        <p:nvPicPr>
          <p:cNvPr id="3" name="Picture 2" descr="C:\Users\Оля\Desktop\Презентація ОВГ\36043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r="6045"/>
          <a:stretch>
            <a:fillRect/>
          </a:stretch>
        </p:blipFill>
        <p:spPr bwMode="auto">
          <a:xfrm>
            <a:off x="5607050" y="188640"/>
            <a:ext cx="35369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17332" y="3212976"/>
            <a:ext cx="2286000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ru-RU" b="1" cap="all" dirty="0" err="1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rgbClr val="4203E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Рослинність</a:t>
            </a:r>
            <a:r>
              <a:rPr lang="ru-RU" b="1" cap="all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rgbClr val="4203E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err="1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rgbClr val="4203E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України</a:t>
            </a:r>
            <a:r>
              <a:rPr lang="ru-RU" b="1" cap="all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rgbClr val="4203E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err="1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rgbClr val="4203E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різноманітна</a:t>
            </a:r>
            <a:r>
              <a:rPr lang="ru-RU" b="1" cap="all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rgbClr val="4203E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. На </a:t>
            </a:r>
            <a:r>
              <a:rPr lang="ru-RU" b="1" cap="all" dirty="0" err="1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rgbClr val="4203E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рівнинній</a:t>
            </a:r>
            <a:r>
              <a:rPr lang="ru-RU" b="1" cap="all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rgbClr val="4203E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err="1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rgbClr val="4203E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частині</a:t>
            </a:r>
            <a:r>
              <a:rPr lang="ru-RU" b="1" cap="all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rgbClr val="4203E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вона </a:t>
            </a:r>
            <a:r>
              <a:rPr lang="ru-RU" b="1" cap="all" dirty="0" err="1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rgbClr val="4203E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поширена</a:t>
            </a:r>
            <a:r>
              <a:rPr lang="ru-RU" b="1" cap="all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rgbClr val="4203E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за </a:t>
            </a:r>
            <a:r>
              <a:rPr lang="ru-RU" b="1" cap="all" dirty="0" err="1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rgbClr val="4203E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широтними</a:t>
            </a:r>
            <a:r>
              <a:rPr lang="ru-RU" b="1" cap="all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rgbClr val="4203E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зонами, в горах — за </a:t>
            </a:r>
            <a:r>
              <a:rPr lang="ru-RU" b="1" cap="all" dirty="0" err="1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rgbClr val="4203E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висотними</a:t>
            </a:r>
            <a:r>
              <a:rPr lang="ru-RU" b="1" cap="all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rgbClr val="4203E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поясами.</a:t>
            </a:r>
            <a:endParaRPr lang="uk-UA" b="1" cap="all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rgbClr val="4203E7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17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Tm="0">
        <p14:rippl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я\Desktop\Презентація ОВГ\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63" y="620688"/>
            <a:ext cx="4607417" cy="332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468560" y="49188"/>
            <a:ext cx="6629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Зональність рослинного світу</a:t>
            </a:r>
            <a:endParaRPr lang="uk-UA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802787"/>
              </p:ext>
            </p:extLst>
          </p:nvPr>
        </p:nvGraphicFramePr>
        <p:xfrm>
          <a:off x="0" y="2492896"/>
          <a:ext cx="6048672" cy="2520280"/>
        </p:xfrm>
        <a:graphic>
          <a:graphicData uri="http://schemas.openxmlformats.org/drawingml/2006/table">
            <a:tbl>
              <a:tblPr firstRow="1" firstCol="1" bandRow="1">
                <a:tableStyleId>{E929F9F4-4A8F-4326-A1B4-22849713DDAB}</a:tableStyleId>
              </a:tblPr>
              <a:tblGrid>
                <a:gridCol w="1224136"/>
                <a:gridCol w="1800200"/>
                <a:gridCol w="1656184"/>
                <a:gridCol w="1368152"/>
              </a:tblGrid>
              <a:tr h="520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Лісова зона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Лісостепова зона </a:t>
                      </a:r>
                      <a:endParaRPr lang="uk-UA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Степова зона </a:t>
                      </a:r>
                      <a:endParaRPr lang="uk-UA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99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Рослинність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Соснові, дубово-соснові, грабово-соснові, вільхові, березові, ялинкові, дубові, яглице букові ліси.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Ковила, осока, шавлія, адоніс, вероніка; дубово-грабові, кленово-липові соснові ліси; кущі.</a:t>
                      </a:r>
                      <a:endParaRPr lang="uk-UA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 Ковила, кущі, вівсяниця, полинь, злаки і різнотрав’я </a:t>
                      </a:r>
                      <a:endParaRPr lang="uk-U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819761"/>
              </p:ext>
            </p:extLst>
          </p:nvPr>
        </p:nvGraphicFramePr>
        <p:xfrm>
          <a:off x="2699792" y="4437112"/>
          <a:ext cx="6076950" cy="2160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{E929F9F4-4A8F-4326-A1B4-22849713DDAB}</a:tableStyleId>
              </a:tblPr>
              <a:tblGrid>
                <a:gridCol w="3037840"/>
                <a:gridCol w="3039110"/>
              </a:tblGrid>
              <a:tr h="2084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i="0" dirty="0">
                          <a:effectLst/>
                        </a:rPr>
                        <a:t>Українські Карпати</a:t>
                      </a:r>
                      <a:endParaRPr lang="uk-UA" sz="120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i="0" dirty="0">
                          <a:effectLst/>
                        </a:rPr>
                        <a:t>Кримські Гори</a:t>
                      </a:r>
                      <a:endParaRPr lang="uk-UA" sz="120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403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i="0">
                          <a:effectLst/>
                        </a:rPr>
                        <a:t>Рослинність</a:t>
                      </a:r>
                      <a:endParaRPr lang="uk-UA" sz="1200" i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6677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i="0" dirty="0">
                          <a:effectLst/>
                        </a:rPr>
                        <a:t>Тут нараховується близько 2100 видів судинних рослин. За виключенням нижнього поясу майже повністю вкриті природною рослинністю, що поділена на 5 поясів: </a:t>
                      </a:r>
                      <a:r>
                        <a:rPr lang="uk-UA" sz="1200" i="0" dirty="0" smtClean="0">
                          <a:effectLst/>
                        </a:rPr>
                        <a:t>дубових лісів, букових лісів, ялинкових лісів </a:t>
                      </a:r>
                      <a:r>
                        <a:rPr lang="uk-UA" sz="1200" i="0" dirty="0">
                          <a:effectLst/>
                        </a:rPr>
                        <a:t>, субальпійський та альпійський.</a:t>
                      </a:r>
                      <a:endParaRPr lang="uk-UA" sz="120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i="0" dirty="0">
                          <a:effectLst/>
                        </a:rPr>
                        <a:t>Кримські гори найбільш багаті за своїм видовим складом </a:t>
                      </a:r>
                      <a:r>
                        <a:rPr lang="uk-UA" sz="1200" i="0" dirty="0" smtClean="0">
                          <a:effectLst/>
                        </a:rPr>
                        <a:t>рослин</a:t>
                      </a:r>
                      <a:r>
                        <a:rPr lang="uk-UA" sz="1200" i="0" dirty="0">
                          <a:effectLst/>
                        </a:rPr>
                        <a:t>. Найбільша площа вкрита лісами, а найменша – луговими степами та рослинами кам’яних відслонень. В гірському Криму також росте багато рідкісних та ендемічних видів.</a:t>
                      </a:r>
                      <a:endParaRPr lang="uk-UA" sz="120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54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">
        <p14:vortex dir="r"/>
      </p:transition>
    </mc:Choice>
    <mc:Fallback>
      <p:transition advClick="0"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Оля\Desktop\Презентація ОВГ\Катя\1300305996_prolis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336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Оля\Desktop\Презентація ОВГ\Червона книга\250px-Sorbus_torminalis_Full_tre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8" b="13018"/>
          <a:stretch>
            <a:fillRect/>
          </a:stretch>
        </p:blipFill>
        <p:spPr bwMode="auto">
          <a:xfrm>
            <a:off x="6516216" y="3212976"/>
            <a:ext cx="25146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88640"/>
            <a:ext cx="2133600" cy="3048000"/>
          </a:xfrm>
        </p:spPr>
        <p:txBody>
          <a:bodyPr/>
          <a:lstStyle/>
          <a:p>
            <a:r>
              <a:rPr lang="uk-UA" dirty="0" smtClean="0"/>
              <a:t>Захист </a:t>
            </a:r>
            <a:r>
              <a:rPr lang="uk-UA" dirty="0" err="1" smtClean="0"/>
              <a:t>зника-ючих</a:t>
            </a:r>
            <a:r>
              <a:rPr lang="uk-UA" dirty="0" smtClean="0"/>
              <a:t> видів рослин</a:t>
            </a:r>
            <a:endParaRPr lang="uk-UA" dirty="0"/>
          </a:p>
        </p:txBody>
      </p:sp>
      <p:pic>
        <p:nvPicPr>
          <p:cNvPr id="3075" name="Picture 3" descr="C:\Users\Оля\Desktop\Презентація ОВГ\kingdom_переделка.gif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4" b="6164"/>
          <a:stretch>
            <a:fillRect/>
          </a:stretch>
        </p:blipFill>
        <p:spPr bwMode="auto">
          <a:xfrm>
            <a:off x="2195736" y="116632"/>
            <a:ext cx="25146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я\Desktop\Презентація ОВГ\Червона книга\260px-Huperzia_selago.jp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6444208" y="116632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0" y="3933056"/>
            <a:ext cx="6768752" cy="1524000"/>
          </a:xfrm>
        </p:spPr>
        <p:txBody>
          <a:bodyPr>
            <a:noAutofit/>
          </a:bodyPr>
          <a:lstStyle/>
          <a:p>
            <a:r>
              <a:rPr lang="uk-UA" sz="1700" dirty="0">
                <a:ln w="50800"/>
                <a:solidFill>
                  <a:srgbClr val="FF0000"/>
                </a:solidFill>
                <a:effectLst/>
              </a:rPr>
              <a:t>Червона книга України — основний документ, в якому узагальнено матеріали про сучасний стан рідкісних і таких, що знаходяться під загрозою зникнення, видів тварин і рослин.</a:t>
            </a:r>
          </a:p>
          <a:p>
            <a:r>
              <a:rPr lang="uk-UA" sz="1700" dirty="0">
                <a:ln w="50800"/>
                <a:solidFill>
                  <a:srgbClr val="FF0000"/>
                </a:solidFill>
                <a:effectLst/>
              </a:rPr>
              <a:t>“Червона книга України. Рослинний світ” складається з 5 розділів, що включають статті про 541  рослин і грибів: судинні рослини (439 видів), мохоподібні (28), водорості (17), лишайники (27), гриби (30).</a:t>
            </a:r>
          </a:p>
          <a:p>
            <a:endParaRPr lang="uk-UA" sz="1700" dirty="0"/>
          </a:p>
        </p:txBody>
      </p:sp>
    </p:spTree>
    <p:extLst>
      <p:ext uri="{BB962C8B-B14F-4D97-AF65-F5344CB8AC3E}">
        <p14:creationId xmlns:p14="http://schemas.microsoft.com/office/powerpoint/2010/main" val="239938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200">
        <p14:switch dir="r"/>
      </p:transition>
    </mc:Choice>
    <mc:Fallback xmlns="">
      <p:transition spd="slow" advClick="0"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Оля\Desktop\Презентація ОВГ\603952471_Sunfl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05238"/>
            <a:ext cx="9252520" cy="788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5683" y="173519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Рослини – національні символи України 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6647" y="3744610"/>
            <a:ext cx="1968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bg2">
                    <a:lumMod val="75000"/>
                  </a:schemeClr>
                </a:solidFill>
              </a:rPr>
              <a:t>Виноград </a:t>
            </a:r>
            <a:endParaRPr lang="uk-UA" sz="2400" b="1" i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uk-UA" sz="2400" b="1" i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28865" y="1412776"/>
            <a:ext cx="13080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70C0"/>
                </a:solidFill>
              </a:rPr>
              <a:t>Мак</a:t>
            </a:r>
            <a:endParaRPr lang="uk-UA" sz="2800" b="1" i="1" dirty="0">
              <a:solidFill>
                <a:srgbClr val="0070C0"/>
              </a:solidFill>
            </a:endParaRPr>
          </a:p>
          <a:p>
            <a:endParaRPr lang="uk-UA" dirty="0"/>
          </a:p>
        </p:txBody>
      </p:sp>
      <p:pic>
        <p:nvPicPr>
          <p:cNvPr id="4099" name="Picture 3" descr="C:\Users\Оля\Desktop\Презентація ОВГ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99255"/>
            <a:ext cx="3059552" cy="3495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719" y="4794533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Калина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C:\Users\Оля\Desktop\Презентація ОВГ\1185_cont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88" y="4160109"/>
            <a:ext cx="3597188" cy="2697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825" y="2478976"/>
            <a:ext cx="3704891" cy="2315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3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">
        <p14:gallery dir="l"/>
      </p:transition>
    </mc:Choice>
    <mc:Fallback xmlns="">
      <p:transition spd="slow" advClick="0"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Оля\Desktop\Презентація ОВГ\Бот сад\800px-Бузкова_але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188640"/>
            <a:ext cx="5328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Ботанічні сади України</a:t>
            </a: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391" y="758026"/>
            <a:ext cx="6236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/>
              <a:t>В </a:t>
            </a:r>
            <a:r>
              <a:rPr lang="uk-UA" sz="1600" dirty="0"/>
              <a:t>Україні існує більше 50 ботанічних садів, але найвідоміші чи як їх ще називають "Головні" представленні в цій таблиці: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033671"/>
              </p:ext>
            </p:extLst>
          </p:nvPr>
        </p:nvGraphicFramePr>
        <p:xfrm>
          <a:off x="91493" y="1556792"/>
          <a:ext cx="6192688" cy="5078945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5184575"/>
                <a:gridCol w="1008113"/>
              </a:tblGrid>
              <a:tr h="37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Назва</a:t>
                      </a:r>
                      <a:endParaRPr lang="uk-UA" sz="16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effectLst/>
                        </a:rPr>
                        <a:t>К-ть</a:t>
                      </a:r>
                      <a:r>
                        <a:rPr lang="uk-UA" sz="1600" dirty="0" smtClean="0">
                          <a:effectLst/>
                        </a:rPr>
                        <a:t> видів</a:t>
                      </a:r>
                      <a:endParaRPr lang="uk-UA" sz="16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</a:tr>
              <a:tr h="408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Ботанічний сад Дніпропетровського Університету, </a:t>
                      </a:r>
                      <a:endParaRPr lang="uk-UA" sz="16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3 000</a:t>
                      </a:r>
                      <a:endParaRPr lang="uk-UA" sz="160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</a:tr>
              <a:tr h="511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Ботанічний сад Житомирського Сільськогосподарського Інституту </a:t>
                      </a:r>
                      <a:endParaRPr lang="uk-UA" sz="16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1 000</a:t>
                      </a:r>
                      <a:endParaRPr lang="uk-UA" sz="160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</a:tr>
              <a:tr h="483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Ботанічний сад ім. акад. О.В. Фоміна Київського Університету, </a:t>
                      </a:r>
                      <a:endParaRPr lang="uk-UA" sz="16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10 000</a:t>
                      </a:r>
                      <a:endParaRPr lang="uk-UA" sz="160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</a:tr>
              <a:tr h="306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Ботанічний сад Волинського Університету, </a:t>
                      </a:r>
                      <a:endParaRPr lang="uk-UA" sz="16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500</a:t>
                      </a:r>
                      <a:endParaRPr lang="uk-UA" sz="16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</a:tr>
              <a:tr h="306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Ботанічний сад Львівського Університету, </a:t>
                      </a:r>
                      <a:endParaRPr lang="uk-UA" sz="16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1,200</a:t>
                      </a:r>
                      <a:endParaRPr lang="uk-UA" sz="16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</a:tr>
              <a:tr h="306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Ботанічний сад Одеського Університету, </a:t>
                      </a:r>
                      <a:endParaRPr lang="uk-UA" sz="16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2 000</a:t>
                      </a:r>
                      <a:endParaRPr lang="uk-UA" sz="16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</a:tr>
              <a:tr h="306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Ботанічний сад Ужгородського Університету, </a:t>
                      </a:r>
                      <a:endParaRPr lang="uk-UA" sz="16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300</a:t>
                      </a:r>
                      <a:endParaRPr lang="uk-UA" sz="16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</a:tr>
              <a:tr h="306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Ботанічний сад Харківського Університету, </a:t>
                      </a:r>
                      <a:endParaRPr lang="uk-UA" sz="16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1,700</a:t>
                      </a:r>
                      <a:endParaRPr lang="uk-UA" sz="16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</a:tr>
              <a:tr h="306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Ботанічний сад Чернівецького Університету, </a:t>
                      </a:r>
                      <a:endParaRPr lang="uk-UA" sz="16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1,300</a:t>
                      </a:r>
                      <a:endParaRPr lang="uk-UA" sz="16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</a:tr>
              <a:tr h="234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Ботанічний сад Донецька, Донецьк</a:t>
                      </a:r>
                      <a:endParaRPr lang="uk-UA" sz="16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8,600</a:t>
                      </a:r>
                      <a:endParaRPr lang="uk-UA" sz="16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</a:tr>
              <a:tr h="306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Ботанічний сад </a:t>
                      </a:r>
                      <a:r>
                        <a:rPr lang="uk-UA" sz="1600" dirty="0" err="1" smtClean="0">
                          <a:effectLst/>
                        </a:rPr>
                        <a:t>Каменец-Подільська</a:t>
                      </a:r>
                      <a:r>
                        <a:rPr lang="uk-UA" sz="1600" dirty="0">
                          <a:effectLst/>
                        </a:rPr>
                        <a:t>, </a:t>
                      </a:r>
                      <a:endParaRPr lang="uk-UA" sz="16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2,800</a:t>
                      </a:r>
                      <a:endParaRPr lang="uk-UA" sz="16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</a:tr>
              <a:tr h="234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effectLst/>
                        </a:rPr>
                        <a:t>Нікітський</a:t>
                      </a:r>
                      <a:r>
                        <a:rPr lang="uk-UA" sz="1600" dirty="0" smtClean="0">
                          <a:effectLst/>
                        </a:rPr>
                        <a:t> </a:t>
                      </a:r>
                      <a:r>
                        <a:rPr lang="uk-UA" sz="1600" dirty="0">
                          <a:effectLst/>
                        </a:rPr>
                        <a:t>ботанічний сад, республіка Крим </a:t>
                      </a:r>
                      <a:endParaRPr lang="uk-UA" sz="16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15000</a:t>
                      </a:r>
                      <a:endParaRPr lang="uk-UA" sz="16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</a:tr>
              <a:tr h="266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Центральний ботанічний сад ім. M. M. </a:t>
                      </a:r>
                      <a:r>
                        <a:rPr lang="uk-UA" sz="1600" dirty="0" err="1" smtClean="0">
                          <a:effectLst/>
                        </a:rPr>
                        <a:t>Грішко</a:t>
                      </a:r>
                      <a:r>
                        <a:rPr lang="uk-UA" sz="1600" dirty="0">
                          <a:effectLst/>
                        </a:rPr>
                        <a:t>, </a:t>
                      </a:r>
                      <a:endParaRPr lang="uk-UA" sz="16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13 000</a:t>
                      </a:r>
                      <a:endParaRPr lang="uk-UA" sz="16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9" marR="35779" marT="0" marB="0"/>
                </a:tc>
              </a:tr>
            </a:tbl>
          </a:graphicData>
        </a:graphic>
      </p:graphicFrame>
      <p:pic>
        <p:nvPicPr>
          <p:cNvPr id="2055" name="Picture 7" descr="C:\Users\Оля\Desktop\Презентація ОВГ\Бот сад\Sofievka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032" y="0"/>
            <a:ext cx="2792968" cy="37444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Оля\Desktop\Презентація ОВГ\Бот сад\Syringa_КБ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87" y="4077072"/>
            <a:ext cx="2836818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39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Оля\Desktop\Презентація ОВГ\Нікітський\nik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ля\Desktop\Презентація ОВГ\Нікітський\Nykytskyy_Map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0208">
            <a:off x="252439" y="2870059"/>
            <a:ext cx="2952328" cy="38698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508104" y="83240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err="1" smtClean="0"/>
              <a:t>Нікітський</a:t>
            </a:r>
            <a:r>
              <a:rPr lang="uk-UA" sz="4000" b="1" dirty="0" smtClean="0"/>
              <a:t> ботанічний сад</a:t>
            </a:r>
            <a:endParaRPr lang="uk-UA" sz="4000" b="1" dirty="0"/>
          </a:p>
        </p:txBody>
      </p:sp>
      <p:pic>
        <p:nvPicPr>
          <p:cNvPr id="5124" name="Picture 4" descr="C:\Users\Оля\Desktop\Презентація ОВГ\Нікітський\020432cc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60" y="3788769"/>
            <a:ext cx="3960440" cy="29613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Оля\Desktop\Презентація ОВГ\Нікітський\nikita-30-f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2368"/>
            <a:ext cx="2844824" cy="42672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4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">
        <p14:ferris dir="l"/>
      </p:transition>
    </mc:Choice>
    <mc:Fallback xmlns="">
      <p:transition spd="slow" advClick="0" advTm="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bbles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646</TotalTime>
  <Words>819</Words>
  <Application>Microsoft Office PowerPoint</Application>
  <PresentationFormat>Экран (4:3)</PresentationFormat>
  <Paragraphs>122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Bubbles</vt:lpstr>
      <vt:lpstr>Студентки 2 курсу  Групи РГТ  Бубенова Ольга та Пилипко Катерина  </vt:lpstr>
      <vt:lpstr>Презентация PowerPoint</vt:lpstr>
      <vt:lpstr>Україна !</vt:lpstr>
      <vt:lpstr>Рослинний світ</vt:lpstr>
      <vt:lpstr>Зональність рослинного світу</vt:lpstr>
      <vt:lpstr>Захист зника-ючих видів рослин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Скандал в Київському зоопарку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Студентки 2 курсу  Групи РГТ  Бубенова Ольга  та Пилипко Катерина</dc:title>
  <dc:creator>Оля</dc:creator>
  <cp:lastModifiedBy>Оля</cp:lastModifiedBy>
  <cp:revision>44</cp:revision>
  <dcterms:created xsi:type="dcterms:W3CDTF">2011-05-08T00:45:41Z</dcterms:created>
  <dcterms:modified xsi:type="dcterms:W3CDTF">2011-05-11T06:38:38Z</dcterms:modified>
</cp:coreProperties>
</file>