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75" r:id="rId4"/>
    <p:sldId id="276" r:id="rId5"/>
    <p:sldId id="268" r:id="rId6"/>
    <p:sldId id="269" r:id="rId7"/>
    <p:sldId id="266" r:id="rId8"/>
    <p:sldId id="267" r:id="rId9"/>
    <p:sldId id="260" r:id="rId10"/>
    <p:sldId id="261" r:id="rId11"/>
    <p:sldId id="263" r:id="rId12"/>
    <p:sldId id="264" r:id="rId13"/>
    <p:sldId id="265" r:id="rId14"/>
    <p:sldId id="272" r:id="rId15"/>
    <p:sldId id="273" r:id="rId16"/>
    <p:sldId id="274" r:id="rId17"/>
    <p:sldId id="259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9870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511" autoAdjust="0"/>
  </p:normalViewPr>
  <p:slideViewPr>
    <p:cSldViewPr>
      <p:cViewPr varScale="1">
        <p:scale>
          <a:sx n="85" d="100"/>
          <a:sy n="85" d="100"/>
        </p:scale>
        <p:origin x="-15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91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872E763-8367-4103-8400-A22B762CC9C5}" type="doc">
      <dgm:prSet loTypeId="urn:microsoft.com/office/officeart/2005/8/layout/funnel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E7C82A5-B86A-4E83-8D7E-1DC33A651E41}">
      <dgm:prSet phldrT="[Текст]"/>
      <dgm:spPr>
        <a:solidFill>
          <a:srgbClr val="98703A"/>
        </a:solidFill>
      </dgm:spPr>
      <dgm:t>
        <a:bodyPr/>
        <a:lstStyle/>
        <a:p>
          <a:r>
            <a:rPr lang="uk-UA" dirty="0" smtClean="0"/>
            <a:t>Гори 5%</a:t>
          </a:r>
          <a:endParaRPr lang="ru-RU" dirty="0"/>
        </a:p>
      </dgm:t>
    </dgm:pt>
    <dgm:pt modelId="{D5C2872D-EC55-4748-9DBC-E9B2DD9353FA}" type="parTrans" cxnId="{63FF4FD7-3BB6-47E8-A519-5692AA1E7D83}">
      <dgm:prSet/>
      <dgm:spPr/>
      <dgm:t>
        <a:bodyPr/>
        <a:lstStyle/>
        <a:p>
          <a:endParaRPr lang="ru-RU"/>
        </a:p>
      </dgm:t>
    </dgm:pt>
    <dgm:pt modelId="{BF7D62B5-252C-4EDD-9BD9-402F8B84A4E6}" type="sibTrans" cxnId="{63FF4FD7-3BB6-47E8-A519-5692AA1E7D83}">
      <dgm:prSet/>
      <dgm:spPr/>
      <dgm:t>
        <a:bodyPr/>
        <a:lstStyle/>
        <a:p>
          <a:endParaRPr lang="ru-RU"/>
        </a:p>
      </dgm:t>
    </dgm:pt>
    <dgm:pt modelId="{B361C80C-F7D1-476D-9813-8C3B5D64FDC6}">
      <dgm:prSet phldrT="[Текст]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uk-UA" dirty="0" smtClean="0">
              <a:solidFill>
                <a:schemeClr val="accent2">
                  <a:lumMod val="75000"/>
                </a:schemeClr>
              </a:solidFill>
            </a:rPr>
            <a:t>Низовини 70%</a:t>
          </a:r>
          <a:endParaRPr lang="ru-RU" dirty="0">
            <a:solidFill>
              <a:schemeClr val="accent2">
                <a:lumMod val="75000"/>
              </a:schemeClr>
            </a:solidFill>
          </a:endParaRPr>
        </a:p>
      </dgm:t>
    </dgm:pt>
    <dgm:pt modelId="{B360590F-B6ED-4BDF-87B4-E603C40B66B3}" type="parTrans" cxnId="{6E6728CA-2286-47AA-88B8-164997051919}">
      <dgm:prSet/>
      <dgm:spPr/>
      <dgm:t>
        <a:bodyPr/>
        <a:lstStyle/>
        <a:p>
          <a:endParaRPr lang="ru-RU"/>
        </a:p>
      </dgm:t>
    </dgm:pt>
    <dgm:pt modelId="{0B62EA23-1DD9-40D7-8FDB-BF704AF6F710}" type="sibTrans" cxnId="{6E6728CA-2286-47AA-88B8-164997051919}">
      <dgm:prSet/>
      <dgm:spPr/>
      <dgm:t>
        <a:bodyPr/>
        <a:lstStyle/>
        <a:p>
          <a:endParaRPr lang="ru-RU"/>
        </a:p>
      </dgm:t>
    </dgm:pt>
    <dgm:pt modelId="{4F89A180-C114-4A76-A1C1-16BEDDC4A80A}">
      <dgm:prSet phldrT="[Текст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uk-UA" dirty="0" smtClean="0"/>
            <a:t>Височини 25%</a:t>
          </a:r>
          <a:endParaRPr lang="ru-RU" dirty="0"/>
        </a:p>
      </dgm:t>
    </dgm:pt>
    <dgm:pt modelId="{BB5D5D6C-8FA9-475A-8256-85FB2D28747A}" type="parTrans" cxnId="{37707B56-CC14-43FE-9F63-9205322EA2B0}">
      <dgm:prSet/>
      <dgm:spPr/>
      <dgm:t>
        <a:bodyPr/>
        <a:lstStyle/>
        <a:p>
          <a:endParaRPr lang="ru-RU"/>
        </a:p>
      </dgm:t>
    </dgm:pt>
    <dgm:pt modelId="{DFEFD304-EDF5-4111-B682-939BA0E68134}" type="sibTrans" cxnId="{37707B56-CC14-43FE-9F63-9205322EA2B0}">
      <dgm:prSet/>
      <dgm:spPr/>
      <dgm:t>
        <a:bodyPr/>
        <a:lstStyle/>
        <a:p>
          <a:endParaRPr lang="ru-RU"/>
        </a:p>
      </dgm:t>
    </dgm:pt>
    <dgm:pt modelId="{B9803238-A201-407E-A953-BE5B10529E06}">
      <dgm:prSet phldrT="[Текст]"/>
      <dgm:spPr/>
      <dgm:t>
        <a:bodyPr/>
        <a:lstStyle/>
        <a:p>
          <a:r>
            <a:rPr lang="uk-UA" dirty="0" smtClean="0"/>
            <a:t>Рельєф України</a:t>
          </a:r>
          <a:endParaRPr lang="ru-RU" dirty="0"/>
        </a:p>
      </dgm:t>
    </dgm:pt>
    <dgm:pt modelId="{16415314-909B-4EF2-ABE1-BBBFE2CD6154}" type="parTrans" cxnId="{681DC923-9D79-4135-AC99-0E0DD6973198}">
      <dgm:prSet/>
      <dgm:spPr/>
      <dgm:t>
        <a:bodyPr/>
        <a:lstStyle/>
        <a:p>
          <a:endParaRPr lang="ru-RU"/>
        </a:p>
      </dgm:t>
    </dgm:pt>
    <dgm:pt modelId="{88CD5FCA-6F99-43B3-A5B9-ED3E3641B598}" type="sibTrans" cxnId="{681DC923-9D79-4135-AC99-0E0DD6973198}">
      <dgm:prSet/>
      <dgm:spPr/>
      <dgm:t>
        <a:bodyPr/>
        <a:lstStyle/>
        <a:p>
          <a:endParaRPr lang="ru-RU"/>
        </a:p>
      </dgm:t>
    </dgm:pt>
    <dgm:pt modelId="{4FC1132B-1FB1-484C-AD11-7837EE7C0B9A}" type="pres">
      <dgm:prSet presAssocID="{9872E763-8367-4103-8400-A22B762CC9C5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F6D436D-DDDF-42D4-9168-8DB8D61AA075}" type="pres">
      <dgm:prSet presAssocID="{9872E763-8367-4103-8400-A22B762CC9C5}" presName="ellipse" presStyleLbl="trBgShp" presStyleIdx="0" presStyleCnt="1"/>
      <dgm:spPr/>
    </dgm:pt>
    <dgm:pt modelId="{A7BE5A60-C6C4-4119-A3B7-FD214D40E87C}" type="pres">
      <dgm:prSet presAssocID="{9872E763-8367-4103-8400-A22B762CC9C5}" presName="arrow1" presStyleLbl="fgShp" presStyleIdx="0" presStyleCnt="1" custLinFactNeighborX="6874" custLinFactNeighborY="39435"/>
      <dgm:spPr/>
    </dgm:pt>
    <dgm:pt modelId="{98DFFE5F-5F26-465B-B19B-99E39EF267C4}" type="pres">
      <dgm:prSet presAssocID="{9872E763-8367-4103-8400-A22B762CC9C5}" presName="rectangle" presStyleLbl="revTx" presStyleIdx="0" presStyleCnt="1" custLinFactNeighborX="564" custLinFactNeighborY="168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9F6256-3071-4903-8E48-214501CDFC52}" type="pres">
      <dgm:prSet presAssocID="{B361C80C-F7D1-476D-9813-8C3B5D64FDC6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7D99C3-BBC0-40EA-835A-AB58B5D4091B}" type="pres">
      <dgm:prSet presAssocID="{4F89A180-C114-4A76-A1C1-16BEDDC4A80A}" presName="item2" presStyleLbl="node1" presStyleIdx="1" presStyleCnt="3" custScaleX="146218" custScaleY="135414" custLinFactNeighborX="22938" custLinFactNeighborY="-135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AA0C96-A34A-416C-9C4B-51845EC56B3D}" type="pres">
      <dgm:prSet presAssocID="{B9803238-A201-407E-A953-BE5B10529E06}" presName="item3" presStyleLbl="node1" presStyleIdx="2" presStyleCnt="3" custScaleY="95194" custLinFactNeighborX="31160" custLinFactNeighborY="7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A4EC2E-1CD2-4BD3-9D3B-3A85ED9CA8CD}" type="pres">
      <dgm:prSet presAssocID="{9872E763-8367-4103-8400-A22B762CC9C5}" presName="funnel" presStyleLbl="trAlignAcc1" presStyleIdx="0" presStyleCnt="1" custLinFactNeighborX="4324" custLinFactNeighborY="1171"/>
      <dgm:spPr>
        <a:solidFill>
          <a:schemeClr val="accent3">
            <a:lumMod val="50000"/>
            <a:alpha val="40000"/>
          </a:schemeClr>
        </a:solidFill>
        <a:ln>
          <a:solidFill>
            <a:schemeClr val="accent4">
              <a:lumMod val="50000"/>
            </a:schemeClr>
          </a:solidFill>
        </a:ln>
      </dgm:spPr>
    </dgm:pt>
  </dgm:ptLst>
  <dgm:cxnLst>
    <dgm:cxn modelId="{A276FC5D-AE6D-4583-9A8C-9D824183341D}" type="presOf" srcId="{FE7C82A5-B86A-4E83-8D7E-1DC33A651E41}" destId="{FBAA0C96-A34A-416C-9C4B-51845EC56B3D}" srcOrd="0" destOrd="0" presId="urn:microsoft.com/office/officeart/2005/8/layout/funnel1"/>
    <dgm:cxn modelId="{37707B56-CC14-43FE-9F63-9205322EA2B0}" srcId="{9872E763-8367-4103-8400-A22B762CC9C5}" destId="{4F89A180-C114-4A76-A1C1-16BEDDC4A80A}" srcOrd="2" destOrd="0" parTransId="{BB5D5D6C-8FA9-475A-8256-85FB2D28747A}" sibTransId="{DFEFD304-EDF5-4111-B682-939BA0E68134}"/>
    <dgm:cxn modelId="{681DC923-9D79-4135-AC99-0E0DD6973198}" srcId="{9872E763-8367-4103-8400-A22B762CC9C5}" destId="{B9803238-A201-407E-A953-BE5B10529E06}" srcOrd="3" destOrd="0" parTransId="{16415314-909B-4EF2-ABE1-BBBFE2CD6154}" sibTransId="{88CD5FCA-6F99-43B3-A5B9-ED3E3641B598}"/>
    <dgm:cxn modelId="{D2E42F01-DBE1-48F0-8FB8-7ABAD0A5446E}" type="presOf" srcId="{B9803238-A201-407E-A953-BE5B10529E06}" destId="{98DFFE5F-5F26-465B-B19B-99E39EF267C4}" srcOrd="0" destOrd="0" presId="urn:microsoft.com/office/officeart/2005/8/layout/funnel1"/>
    <dgm:cxn modelId="{3B4F3757-0B0F-4661-9488-60DD5BD72577}" type="presOf" srcId="{B361C80C-F7D1-476D-9813-8C3B5D64FDC6}" destId="{557D99C3-BBC0-40EA-835A-AB58B5D4091B}" srcOrd="0" destOrd="0" presId="urn:microsoft.com/office/officeart/2005/8/layout/funnel1"/>
    <dgm:cxn modelId="{1E309A97-A9BE-4DE5-8633-B34CE0B621C5}" type="presOf" srcId="{9872E763-8367-4103-8400-A22B762CC9C5}" destId="{4FC1132B-1FB1-484C-AD11-7837EE7C0B9A}" srcOrd="0" destOrd="0" presId="urn:microsoft.com/office/officeart/2005/8/layout/funnel1"/>
    <dgm:cxn modelId="{6E6728CA-2286-47AA-88B8-164997051919}" srcId="{9872E763-8367-4103-8400-A22B762CC9C5}" destId="{B361C80C-F7D1-476D-9813-8C3B5D64FDC6}" srcOrd="1" destOrd="0" parTransId="{B360590F-B6ED-4BDF-87B4-E603C40B66B3}" sibTransId="{0B62EA23-1DD9-40D7-8FDB-BF704AF6F710}"/>
    <dgm:cxn modelId="{D5C305A5-A0F7-43F0-8786-F01BA52607F5}" type="presOf" srcId="{4F89A180-C114-4A76-A1C1-16BEDDC4A80A}" destId="{719F6256-3071-4903-8E48-214501CDFC52}" srcOrd="0" destOrd="0" presId="urn:microsoft.com/office/officeart/2005/8/layout/funnel1"/>
    <dgm:cxn modelId="{63FF4FD7-3BB6-47E8-A519-5692AA1E7D83}" srcId="{9872E763-8367-4103-8400-A22B762CC9C5}" destId="{FE7C82A5-B86A-4E83-8D7E-1DC33A651E41}" srcOrd="0" destOrd="0" parTransId="{D5C2872D-EC55-4748-9DBC-E9B2DD9353FA}" sibTransId="{BF7D62B5-252C-4EDD-9BD9-402F8B84A4E6}"/>
    <dgm:cxn modelId="{79EF9A56-CEC8-4ABA-AB37-8A296B7F6C63}" type="presParOf" srcId="{4FC1132B-1FB1-484C-AD11-7837EE7C0B9A}" destId="{7F6D436D-DDDF-42D4-9168-8DB8D61AA075}" srcOrd="0" destOrd="0" presId="urn:microsoft.com/office/officeart/2005/8/layout/funnel1"/>
    <dgm:cxn modelId="{F57F51A6-44D6-4D93-ADCB-6F3CA7D300A5}" type="presParOf" srcId="{4FC1132B-1FB1-484C-AD11-7837EE7C0B9A}" destId="{A7BE5A60-C6C4-4119-A3B7-FD214D40E87C}" srcOrd="1" destOrd="0" presId="urn:microsoft.com/office/officeart/2005/8/layout/funnel1"/>
    <dgm:cxn modelId="{7952C695-4238-498C-AFEC-3730F08F0DE2}" type="presParOf" srcId="{4FC1132B-1FB1-484C-AD11-7837EE7C0B9A}" destId="{98DFFE5F-5F26-465B-B19B-99E39EF267C4}" srcOrd="2" destOrd="0" presId="urn:microsoft.com/office/officeart/2005/8/layout/funnel1"/>
    <dgm:cxn modelId="{8AF8A845-52E8-4A0F-BADE-20A6152FA03B}" type="presParOf" srcId="{4FC1132B-1FB1-484C-AD11-7837EE7C0B9A}" destId="{719F6256-3071-4903-8E48-214501CDFC52}" srcOrd="3" destOrd="0" presId="urn:microsoft.com/office/officeart/2005/8/layout/funnel1"/>
    <dgm:cxn modelId="{AFDED11D-2E03-45D6-A9DA-50654512B53F}" type="presParOf" srcId="{4FC1132B-1FB1-484C-AD11-7837EE7C0B9A}" destId="{557D99C3-BBC0-40EA-835A-AB58B5D4091B}" srcOrd="4" destOrd="0" presId="urn:microsoft.com/office/officeart/2005/8/layout/funnel1"/>
    <dgm:cxn modelId="{C8BF19FC-B7E9-4D70-9174-A0B2225C813F}" type="presParOf" srcId="{4FC1132B-1FB1-484C-AD11-7837EE7C0B9A}" destId="{FBAA0C96-A34A-416C-9C4B-51845EC56B3D}" srcOrd="5" destOrd="0" presId="urn:microsoft.com/office/officeart/2005/8/layout/funnel1"/>
    <dgm:cxn modelId="{1554984E-1B34-4982-AA2E-C7A7AA23E48E}" type="presParOf" srcId="{4FC1132B-1FB1-484C-AD11-7837EE7C0B9A}" destId="{DBA4EC2E-1CD2-4BD3-9D3B-3A85ED9CA8CD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6D436D-DDDF-42D4-9168-8DB8D61AA075}">
      <dsp:nvSpPr>
        <dsp:cNvPr id="0" name=""/>
        <dsp:cNvSpPr/>
      </dsp:nvSpPr>
      <dsp:spPr>
        <a:xfrm>
          <a:off x="1416674" y="202488"/>
          <a:ext cx="4018614" cy="1395611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BE5A60-C6C4-4119-A3B7-FD214D40E87C}">
      <dsp:nvSpPr>
        <dsp:cNvPr id="0" name=""/>
        <dsp:cNvSpPr/>
      </dsp:nvSpPr>
      <dsp:spPr>
        <a:xfrm>
          <a:off x="3096346" y="3816425"/>
          <a:ext cx="778801" cy="498432"/>
        </a:xfrm>
        <a:prstGeom prst="down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DFFE5F-5F26-465B-B19B-99E39EF267C4}">
      <dsp:nvSpPr>
        <dsp:cNvPr id="0" name=""/>
        <dsp:cNvSpPr/>
      </dsp:nvSpPr>
      <dsp:spPr>
        <a:xfrm>
          <a:off x="1584172" y="4049766"/>
          <a:ext cx="3738246" cy="9345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4696" tIns="234696" rIns="234696" bIns="234696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300" kern="1200" dirty="0" smtClean="0"/>
            <a:t>Рельєф України</a:t>
          </a:r>
          <a:endParaRPr lang="ru-RU" sz="3300" kern="1200" dirty="0"/>
        </a:p>
      </dsp:txBody>
      <dsp:txXfrm>
        <a:off x="1584172" y="4049766"/>
        <a:ext cx="3738246" cy="934561"/>
      </dsp:txXfrm>
    </dsp:sp>
    <dsp:sp modelId="{719F6256-3071-4903-8E48-214501CDFC52}">
      <dsp:nvSpPr>
        <dsp:cNvPr id="0" name=""/>
        <dsp:cNvSpPr/>
      </dsp:nvSpPr>
      <dsp:spPr>
        <a:xfrm>
          <a:off x="2877705" y="1705886"/>
          <a:ext cx="1401842" cy="1401842"/>
        </a:xfrm>
        <a:prstGeom prst="ellipse">
          <a:avLst/>
        </a:prstGeom>
        <a:solidFill>
          <a:schemeClr val="accent6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smtClean="0"/>
            <a:t>Височини 25%</a:t>
          </a:r>
          <a:endParaRPr lang="ru-RU" sz="1700" kern="1200" dirty="0"/>
        </a:p>
      </dsp:txBody>
      <dsp:txXfrm>
        <a:off x="3083000" y="1911181"/>
        <a:ext cx="991252" cy="991252"/>
      </dsp:txXfrm>
    </dsp:sp>
    <dsp:sp modelId="{557D99C3-BBC0-40EA-835A-AB58B5D4091B}">
      <dsp:nvSpPr>
        <dsp:cNvPr id="0" name=""/>
        <dsp:cNvSpPr/>
      </dsp:nvSpPr>
      <dsp:spPr>
        <a:xfrm>
          <a:off x="1872212" y="216019"/>
          <a:ext cx="2049745" cy="1898290"/>
        </a:xfrm>
        <a:prstGeom prst="ellipse">
          <a:avLst/>
        </a:prstGeom>
        <a:solidFill>
          <a:schemeClr val="accent3">
            <a:lumMod val="60000"/>
            <a:lumOff val="4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smtClean="0">
              <a:solidFill>
                <a:schemeClr val="accent2">
                  <a:lumMod val="75000"/>
                </a:schemeClr>
              </a:solidFill>
            </a:rPr>
            <a:t>Низовини 70%</a:t>
          </a:r>
          <a:endParaRPr lang="ru-RU" sz="1700" kern="1200" dirty="0">
            <a:solidFill>
              <a:schemeClr val="accent2">
                <a:lumMod val="75000"/>
              </a:schemeClr>
            </a:solidFill>
          </a:endParaRPr>
        </a:p>
      </dsp:txBody>
      <dsp:txXfrm>
        <a:off x="2172390" y="494017"/>
        <a:ext cx="1449389" cy="1342294"/>
      </dsp:txXfrm>
    </dsp:sp>
    <dsp:sp modelId="{FBAA0C96-A34A-416C-9C4B-51845EC56B3D}">
      <dsp:nvSpPr>
        <dsp:cNvPr id="0" name=""/>
        <dsp:cNvSpPr/>
      </dsp:nvSpPr>
      <dsp:spPr>
        <a:xfrm>
          <a:off x="3744417" y="360047"/>
          <a:ext cx="1401842" cy="1334469"/>
        </a:xfrm>
        <a:prstGeom prst="ellipse">
          <a:avLst/>
        </a:prstGeom>
        <a:solidFill>
          <a:srgbClr val="98703A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smtClean="0"/>
            <a:t>Гори 5%</a:t>
          </a:r>
          <a:endParaRPr lang="ru-RU" sz="1700" kern="1200" dirty="0"/>
        </a:p>
      </dsp:txBody>
      <dsp:txXfrm>
        <a:off x="3949712" y="555475"/>
        <a:ext cx="991252" cy="943613"/>
      </dsp:txXfrm>
    </dsp:sp>
    <dsp:sp modelId="{DBA4EC2E-1CD2-4BD3-9D3B-3A85ED9CA8CD}">
      <dsp:nvSpPr>
        <dsp:cNvPr id="0" name=""/>
        <dsp:cNvSpPr/>
      </dsp:nvSpPr>
      <dsp:spPr>
        <a:xfrm>
          <a:off x="1440150" y="72008"/>
          <a:ext cx="4361287" cy="3489029"/>
        </a:xfrm>
        <a:prstGeom prst="funnel">
          <a:avLst/>
        </a:prstGeom>
        <a:solidFill>
          <a:schemeClr val="accent3">
            <a:lumMod val="50000"/>
            <a:alpha val="40000"/>
          </a:schemeClr>
        </a:solidFill>
        <a:ln w="12000" cap="flat" cmpd="sng" algn="ctr">
          <a:solidFill>
            <a:schemeClr val="accent4">
              <a:lumMod val="5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E7BA0-8D19-49E8-BCDA-2F9725F4D25F}" type="datetimeFigureOut">
              <a:rPr lang="ru-RU" smtClean="0"/>
              <a:t>27.04.2011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A47F6-C0AE-4746-BEDB-DCEA105EEC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2552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E7BA0-8D19-49E8-BCDA-2F9725F4D25F}" type="datetimeFigureOut">
              <a:rPr lang="ru-RU" smtClean="0"/>
              <a:t>27.04.2011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A47F6-C0AE-4746-BEDB-DCEA105EEC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8768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E7BA0-8D19-49E8-BCDA-2F9725F4D25F}" type="datetimeFigureOut">
              <a:rPr lang="ru-RU" smtClean="0"/>
              <a:t>27.04.2011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A47F6-C0AE-4746-BEDB-DCEA105EEC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64806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E7BA0-8D19-49E8-BCDA-2F9725F4D25F}" type="datetimeFigureOut">
              <a:rPr lang="ru-RU" smtClean="0"/>
              <a:t>27.04.2011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A47F6-C0AE-4746-BEDB-DCEA105EEC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3650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E7BA0-8D19-49E8-BCDA-2F9725F4D25F}" type="datetimeFigureOut">
              <a:rPr lang="ru-RU" smtClean="0"/>
              <a:t>27.04.2011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A47F6-C0AE-4746-BEDB-DCEA105EEC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7506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E7BA0-8D19-49E8-BCDA-2F9725F4D25F}" type="datetimeFigureOut">
              <a:rPr lang="ru-RU" smtClean="0"/>
              <a:t>27.04.2011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A47F6-C0AE-4746-BEDB-DCEA105EEC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1299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E7BA0-8D19-49E8-BCDA-2F9725F4D25F}" type="datetimeFigureOut">
              <a:rPr lang="ru-RU" smtClean="0"/>
              <a:t>27.04.2011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A47F6-C0AE-4746-BEDB-DCEA105EEC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7441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E7BA0-8D19-49E8-BCDA-2F9725F4D25F}" type="datetimeFigureOut">
              <a:rPr lang="ru-RU" smtClean="0"/>
              <a:t>27.04.2011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A47F6-C0AE-4746-BEDB-DCEA105EEC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764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E7BA0-8D19-49E8-BCDA-2F9725F4D25F}" type="datetimeFigureOut">
              <a:rPr lang="ru-RU" smtClean="0"/>
              <a:t>27.04.2011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A47F6-C0AE-4746-BEDB-DCEA105EEC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4399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E7BA0-8D19-49E8-BCDA-2F9725F4D25F}" type="datetimeFigureOut">
              <a:rPr lang="ru-RU" smtClean="0"/>
              <a:t>27.04.2011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A47F6-C0AE-4746-BEDB-DCEA105EEC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3449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E7BA0-8D19-49E8-BCDA-2F9725F4D25F}" type="datetimeFigureOut">
              <a:rPr lang="ru-RU" smtClean="0"/>
              <a:t>27.04.2011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A47F6-C0AE-4746-BEDB-DCEA105EEC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1173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DE7BA0-8D19-49E8-BCDA-2F9725F4D25F}" type="datetimeFigureOut">
              <a:rPr lang="ru-RU" smtClean="0"/>
              <a:t>27.04.2011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EA47F6-C0AE-4746-BEDB-DCEA105EEC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6196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2.gi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5.jpe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8.png"/><Relationship Id="rId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Documents and Settings\Администратор\Рабочий стол\рельэф України\320px-Ukraine_topo_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9160290" cy="666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91680" y="2348880"/>
            <a:ext cx="6264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997498" y="2718212"/>
            <a:ext cx="7149009" cy="156966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0" cap="none" spc="0" dirty="0" smtClean="0">
                <a:ln w="18415" cap="rnd" cmpd="sng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</a:effectLst>
              </a:rPr>
              <a:t>РЕЛЬЄФ </a:t>
            </a:r>
            <a:r>
              <a:rPr lang="uk-UA" sz="9600" b="0" cap="none" spc="0" dirty="0" smtClean="0">
                <a:ln w="18415" cap="rnd" cmpd="sng">
                  <a:solidFill>
                    <a:srgbClr val="00206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</a:effectLst>
              </a:rPr>
              <a:t>УКРАЇНИ</a:t>
            </a:r>
            <a:endParaRPr lang="ru-RU" sz="9600" b="0" cap="none" spc="0" dirty="0">
              <a:ln w="18415" cap="rnd" cmpd="sng">
                <a:solidFill>
                  <a:srgbClr val="002060"/>
                </a:solidFill>
                <a:prstDash val="solid"/>
              </a:ln>
              <a:solidFill>
                <a:srgbClr val="00B0F0"/>
              </a:solidFill>
              <a:effectLst>
                <a:outerShdw blurRad="60007" dir="2000400" sy="-30000" kx="-800400" algn="bl" rotWithShape="0">
                  <a:prstClr val="black">
                    <a:alpha val="2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867293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906"/>
    </mc:Choice>
    <mc:Fallback>
      <p:transition spd="slow" advTm="2090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000">
              <a:schemeClr val="accent5">
                <a:lumMod val="75000"/>
              </a:schemeClr>
            </a:gs>
            <a:gs pos="58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  <a:alpha val="8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Администратор\Рабочий стол\рельэф України\10080201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28" y="188640"/>
            <a:ext cx="4876741" cy="3259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Documents and Settings\Администратор\Рабочий стол\рельэф України\ad6853b59bb65e8cfdc99be0f50d942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573016"/>
            <a:ext cx="4762500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1595" y="2924944"/>
            <a:ext cx="48526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err="1"/>
              <a:t>Чорне</a:t>
            </a:r>
            <a:r>
              <a:rPr lang="ru-RU" sz="1400" b="1" dirty="0"/>
              <a:t> море </a:t>
            </a:r>
            <a:r>
              <a:rPr lang="ru-RU" sz="1400" b="1" dirty="0" err="1"/>
              <a:t>сьогодні</a:t>
            </a:r>
            <a:r>
              <a:rPr lang="ru-RU" sz="1400" b="1" dirty="0"/>
              <a:t> (</a:t>
            </a:r>
            <a:r>
              <a:rPr lang="ru-RU" sz="1400" b="1" dirty="0" err="1"/>
              <a:t>блакитним</a:t>
            </a:r>
            <a:r>
              <a:rPr lang="ru-RU" sz="1400" b="1" dirty="0"/>
              <a:t>) й в 5600 до </a:t>
            </a:r>
            <a:r>
              <a:rPr lang="ru-RU" sz="1400" b="1" dirty="0" err="1"/>
              <a:t>н.е</a:t>
            </a:r>
            <a:r>
              <a:rPr lang="ru-RU" sz="1400" b="1" dirty="0"/>
              <a:t>. (</a:t>
            </a:r>
            <a:r>
              <a:rPr lang="ru-RU" sz="1400" b="1" dirty="0" err="1"/>
              <a:t>синім</a:t>
            </a:r>
            <a:r>
              <a:rPr lang="ru-RU" sz="1400" b="1" dirty="0"/>
              <a:t>) </a:t>
            </a:r>
            <a:r>
              <a:rPr lang="ru-RU" sz="1400" b="1" dirty="0" err="1"/>
              <a:t>згідно</a:t>
            </a:r>
            <a:r>
              <a:rPr lang="ru-RU" sz="1400" b="1" dirty="0"/>
              <a:t> </a:t>
            </a:r>
            <a:r>
              <a:rPr lang="ru-RU" sz="1400" b="1" dirty="0" err="1"/>
              <a:t>гіпотезі</a:t>
            </a:r>
            <a:r>
              <a:rPr lang="ru-RU" sz="1400" b="1" dirty="0"/>
              <a:t> </a:t>
            </a:r>
            <a:r>
              <a:rPr lang="ru-RU" sz="1400" b="1" dirty="0" err="1"/>
              <a:t>Райана</a:t>
            </a:r>
            <a:r>
              <a:rPr lang="ru-RU" sz="1400" b="1" dirty="0"/>
              <a:t> і </a:t>
            </a:r>
            <a:r>
              <a:rPr lang="ru-RU" sz="1400" b="1" dirty="0" err="1"/>
              <a:t>Пітмана</a:t>
            </a:r>
            <a:endParaRPr lang="ru-RU" sz="1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076056" y="245574"/>
            <a:ext cx="381642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b="1" dirty="0" smtClean="0">
                <a:solidFill>
                  <a:schemeClr val="bg1"/>
                </a:solidFill>
              </a:rPr>
              <a:t>Щоденні зміни в рельєфі і формі </a:t>
            </a:r>
            <a:r>
              <a:rPr lang="uk-UA" sz="1600" b="1" dirty="0">
                <a:solidFill>
                  <a:schemeClr val="bg1"/>
                </a:solidFill>
              </a:rPr>
              <a:t>Ч</a:t>
            </a:r>
            <a:r>
              <a:rPr lang="uk-UA" sz="1600" b="1" dirty="0" smtClean="0">
                <a:solidFill>
                  <a:schemeClr val="bg1"/>
                </a:solidFill>
              </a:rPr>
              <a:t>орного моря.</a:t>
            </a:r>
            <a:r>
              <a:rPr lang="uk-UA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 algn="just"/>
            <a:r>
              <a:rPr lang="uk-UA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 Після </a:t>
            </a:r>
            <a:r>
              <a:rPr lang="ru-RU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величезної</a:t>
            </a: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повені</a:t>
            </a: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через Босфор, </a:t>
            </a:r>
            <a:r>
              <a:rPr lang="ru-RU" sz="16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що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сталася</a:t>
            </a: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6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близько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5600 до </a:t>
            </a:r>
            <a:r>
              <a:rPr lang="ru-RU" sz="16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н.е</a:t>
            </a: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ru-RU" sz="16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виявились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6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затопленими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155000 км² і </a:t>
            </a:r>
            <a:r>
              <a:rPr lang="ru-RU" sz="16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значно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6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розширилось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6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Чорноморське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6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узбережжя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на </a:t>
            </a:r>
            <a:r>
              <a:rPr lang="ru-RU" sz="16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півночі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і </a:t>
            </a:r>
            <a:r>
              <a:rPr lang="ru-RU" sz="16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заході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6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регіону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ru-RU" sz="16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Райн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й </a:t>
            </a:r>
            <a:r>
              <a:rPr lang="ru-RU" sz="16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Пітман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писали: “</a:t>
            </a:r>
            <a:r>
              <a:rPr lang="ru-RU" sz="16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Щодня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6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водоспад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скидав 42 км³ води, в 200 раз </a:t>
            </a:r>
            <a:r>
              <a:rPr lang="ru-RU" sz="16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більше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6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від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того </a:t>
            </a:r>
            <a:r>
              <a:rPr lang="ru-RU" sz="16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що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є на </a:t>
            </a:r>
            <a:r>
              <a:rPr lang="ru-RU" sz="16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сьогодення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6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Ніагарський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6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водоспад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... </a:t>
            </a:r>
            <a:r>
              <a:rPr lang="ru-RU" sz="16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Босфорський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6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водоспад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6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діяв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як </a:t>
            </a:r>
            <a:r>
              <a:rPr lang="ru-RU" sz="16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найменш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300 </a:t>
            </a:r>
            <a:r>
              <a:rPr lang="ru-RU" sz="16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днів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.”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3528" y="3807038"/>
            <a:ext cx="338437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/>
              <a:t>Гори навколо чорного моря постійно ростуть, та і саме море постійно збільшується. Але якщо гори збільшуються лише на декілька сантиметрів в століття, то море наступає зі швидкістю 20 – 25 см на 100 років. Багато безліч вже давно покриті водою</a:t>
            </a: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916769" y="6237312"/>
            <a:ext cx="33996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b="1" dirty="0" smtClean="0">
                <a:solidFill>
                  <a:schemeClr val="bg1"/>
                </a:solidFill>
              </a:rPr>
              <a:t>Чорне море. Фото з супутника</a:t>
            </a:r>
            <a:endParaRPr lang="ru-RU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7293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5892"/>
    </mc:Choice>
    <mc:Fallback>
      <p:transition spd="slow" advTm="258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000">
              <a:schemeClr val="accent5">
                <a:lumMod val="75000"/>
              </a:schemeClr>
            </a:gs>
            <a:gs pos="58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  <a:alpha val="8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35696" y="188640"/>
            <a:ext cx="63367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Антропогенні форми рельєфу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504" y="926978"/>
            <a:ext cx="89289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           </a:t>
            </a:r>
            <a:r>
              <a:rPr lang="ru-RU" dirty="0" err="1" smtClean="0"/>
              <a:t>Виникають</a:t>
            </a:r>
            <a:r>
              <a:rPr lang="ru-RU" dirty="0" smtClean="0"/>
              <a:t> як результат неправильного </a:t>
            </a:r>
            <a:r>
              <a:rPr lang="ru-RU" dirty="0" err="1" smtClean="0"/>
              <a:t>впливу</a:t>
            </a:r>
            <a:r>
              <a:rPr lang="ru-RU" dirty="0" smtClean="0"/>
              <a:t> на природу (яри, </a:t>
            </a:r>
            <a:r>
              <a:rPr lang="ru-RU" dirty="0" err="1" smtClean="0"/>
              <a:t>зсуви</a:t>
            </a:r>
            <a:r>
              <a:rPr lang="ru-RU" dirty="0" smtClean="0"/>
              <a:t>, </a:t>
            </a:r>
            <a:r>
              <a:rPr lang="ru-RU" dirty="0" err="1" smtClean="0"/>
              <a:t>рухомі</a:t>
            </a:r>
            <a:r>
              <a:rPr lang="ru-RU" dirty="0" smtClean="0"/>
              <a:t> </a:t>
            </a:r>
            <a:r>
              <a:rPr lang="ru-RU" dirty="0" err="1" smtClean="0"/>
              <a:t>піски</a:t>
            </a:r>
            <a:r>
              <a:rPr lang="ru-RU" dirty="0" smtClean="0"/>
              <a:t> </a:t>
            </a:r>
            <a:r>
              <a:rPr lang="ru-RU" dirty="0" err="1" smtClean="0"/>
              <a:t>тощо</a:t>
            </a:r>
            <a:r>
              <a:rPr lang="ru-RU" dirty="0" smtClean="0"/>
              <a:t>), при </a:t>
            </a:r>
            <a:r>
              <a:rPr lang="ru-RU" dirty="0" err="1" smtClean="0"/>
              <a:t>розробках</a:t>
            </a:r>
            <a:r>
              <a:rPr lang="ru-RU" dirty="0" smtClean="0"/>
              <a:t> </a:t>
            </a:r>
            <a:r>
              <a:rPr lang="ru-RU" dirty="0" err="1" smtClean="0"/>
              <a:t>корисних</a:t>
            </a:r>
            <a:r>
              <a:rPr lang="ru-RU" dirty="0" smtClean="0"/>
              <a:t> </a:t>
            </a:r>
            <a:r>
              <a:rPr lang="ru-RU" dirty="0" err="1" smtClean="0"/>
              <a:t>копалин</a:t>
            </a:r>
            <a:r>
              <a:rPr lang="ru-RU" dirty="0" smtClean="0"/>
              <a:t> без </a:t>
            </a:r>
            <a:r>
              <a:rPr lang="ru-RU" dirty="0" err="1" smtClean="0"/>
              <a:t>рекультивації</a:t>
            </a:r>
            <a:r>
              <a:rPr lang="ru-RU" dirty="0" smtClean="0"/>
              <a:t> земель (</a:t>
            </a:r>
            <a:r>
              <a:rPr lang="ru-RU" dirty="0" err="1" smtClean="0"/>
              <a:t>терикони</a:t>
            </a:r>
            <a:r>
              <a:rPr lang="ru-RU" dirty="0" smtClean="0"/>
              <a:t>, </a:t>
            </a:r>
            <a:r>
              <a:rPr lang="ru-RU" dirty="0" err="1" smtClean="0"/>
              <a:t>кар’єри</a:t>
            </a:r>
            <a:r>
              <a:rPr lang="ru-RU" dirty="0" smtClean="0"/>
              <a:t>), а </a:t>
            </a:r>
            <a:r>
              <a:rPr lang="ru-RU" dirty="0" err="1" smtClean="0"/>
              <a:t>також</a:t>
            </a:r>
            <a:r>
              <a:rPr lang="ru-RU" dirty="0" smtClean="0"/>
              <a:t> у </a:t>
            </a:r>
            <a:r>
              <a:rPr lang="ru-RU" dirty="0" err="1" smtClean="0"/>
              <a:t>процесі</a:t>
            </a:r>
            <a:r>
              <a:rPr lang="ru-RU" dirty="0" smtClean="0"/>
              <a:t> </a:t>
            </a:r>
            <a:r>
              <a:rPr lang="ru-RU" dirty="0" err="1" smtClean="0"/>
              <a:t>цілеспрямованого</a:t>
            </a:r>
            <a:r>
              <a:rPr lang="ru-RU" dirty="0" smtClean="0"/>
              <a:t> </a:t>
            </a:r>
            <a:r>
              <a:rPr lang="ru-RU" dirty="0" err="1" smtClean="0"/>
              <a:t>перетворення</a:t>
            </a:r>
            <a:r>
              <a:rPr lang="ru-RU" dirty="0" smtClean="0"/>
              <a:t> </a:t>
            </a:r>
            <a:r>
              <a:rPr lang="ru-RU" dirty="0" err="1" smtClean="0"/>
              <a:t>рельєфу</a:t>
            </a:r>
            <a:r>
              <a:rPr lang="ru-RU" dirty="0" smtClean="0"/>
              <a:t> при </a:t>
            </a:r>
            <a:r>
              <a:rPr lang="ru-RU" dirty="0" err="1" smtClean="0"/>
              <a:t>меліорації</a:t>
            </a:r>
            <a:r>
              <a:rPr lang="ru-RU" dirty="0" smtClean="0"/>
              <a:t>, </a:t>
            </a:r>
            <a:r>
              <a:rPr lang="ru-RU" dirty="0" err="1" smtClean="0"/>
              <a:t>будівництві</a:t>
            </a:r>
            <a:r>
              <a:rPr lang="ru-RU" dirty="0" smtClean="0"/>
              <a:t> (канали, </a:t>
            </a:r>
            <a:r>
              <a:rPr lang="ru-RU" dirty="0" err="1" smtClean="0"/>
              <a:t>тераси</a:t>
            </a:r>
            <a:r>
              <a:rPr lang="ru-RU" dirty="0" smtClean="0"/>
              <a:t>, </a:t>
            </a:r>
            <a:r>
              <a:rPr lang="ru-RU" dirty="0" err="1" smtClean="0"/>
              <a:t>дамби</a:t>
            </a:r>
            <a:r>
              <a:rPr lang="ru-RU" dirty="0" smtClean="0"/>
              <a:t> </a:t>
            </a:r>
            <a:r>
              <a:rPr lang="ru-RU" dirty="0" err="1" smtClean="0"/>
              <a:t>тощо</a:t>
            </a:r>
            <a:r>
              <a:rPr lang="ru-RU" dirty="0" smtClean="0"/>
              <a:t>).</a:t>
            </a:r>
            <a:endParaRPr lang="ru-RU" dirty="0"/>
          </a:p>
        </p:txBody>
      </p:sp>
      <p:pic>
        <p:nvPicPr>
          <p:cNvPr id="8194" name="Picture 2" descr="C:\Documents and Settings\Администратор\Рабочий стол\рельэф України\default.jpeg оаиплв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36912"/>
            <a:ext cx="2950703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Documents and Settings\Администратор\Рабочий стол\рельэф України\marth-earth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046"/>
          <a:stretch/>
        </p:blipFill>
        <p:spPr bwMode="auto">
          <a:xfrm>
            <a:off x="4572000" y="1988840"/>
            <a:ext cx="4222861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67293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1571"/>
    </mc:Choice>
    <mc:Fallback>
      <p:transition spd="slow" advTm="215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3650"/>
                            </p:stCondLst>
                            <p:childTnLst>
                              <p:par>
                                <p:cTn id="2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000">
              <a:schemeClr val="accent3">
                <a:lumMod val="75000"/>
              </a:schemeClr>
            </a:gs>
            <a:gs pos="58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  <a:alpha val="8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C:\Documents and Settings\Администратор\Рабочий стол\рельэф України\1279612679_karer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619"/>
          <a:stretch/>
        </p:blipFill>
        <p:spPr bwMode="auto">
          <a:xfrm>
            <a:off x="4140595" y="304111"/>
            <a:ext cx="4910872" cy="3183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C:\Documents and Settings\Администратор\Рабочий стол\рельэф України\800px-Salzberg_kaliwerk_wintershall_heringen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67" b="16367"/>
          <a:stretch/>
        </p:blipFill>
        <p:spPr bwMode="auto">
          <a:xfrm>
            <a:off x="107503" y="3509760"/>
            <a:ext cx="5526274" cy="3078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7503" y="3789040"/>
            <a:ext cx="55262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Додатні антропогенні форми рельєфу. ТЕРИКОН  висото 2000 м в м. 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онецьк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11960" y="325794"/>
            <a:ext cx="4536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uk-UA" b="1" dirty="0" smtClean="0">
                <a:latin typeface="Times New Roman"/>
                <a:cs typeface="Times New Roman"/>
              </a:rPr>
              <a:t>’ємні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антропогенні форми рель</a:t>
            </a:r>
            <a:r>
              <a:rPr lang="uk-UA" b="1" dirty="0" smtClean="0">
                <a:latin typeface="Times New Roman"/>
                <a:cs typeface="Times New Roman"/>
              </a:rPr>
              <a:t>єфу КАР’ЄР в м. Кривий Ріг</a:t>
            </a: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07503" y="312065"/>
            <a:ext cx="396044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Такі антропогенні форми рельєфу як терикони звісно ж створені людиною, але і на них діють загальні </a:t>
            </a:r>
            <a:r>
              <a:rPr lang="uk-UA" sz="1600" dirty="0" err="1" smtClean="0">
                <a:latin typeface="Times New Roman" pitchFamily="18" charset="0"/>
                <a:cs typeface="Times New Roman" pitchFamily="18" charset="0"/>
              </a:rPr>
              <a:t>рельєфоутворюючі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фактори, зокрема сонячна радіація. Під впливом високої температури терикони нагріваються і починають тліти і повільно розплавлятись, тріскатись і руйнуватись, таким чином поступово зменшуючись. Але в результаті цього процесу виділяються шкідливі випари, що забруднюють атмосферу, 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це вже не властиво природним горам.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68144" y="4033159"/>
            <a:ext cx="311067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Нажаль і кар’єри також можуть завдавати значної шкоди навколишньому середову. Закинуті кар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єри після закінчення освоєння заважають забудові, часто наповнюються водою.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67293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1404"/>
    </mc:Choice>
    <mc:Fallback>
      <p:transition spd="slow" advTm="2140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000">
              <a:schemeClr val="accent3">
                <a:lumMod val="75000"/>
              </a:schemeClr>
            </a:gs>
            <a:gs pos="58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  <a:alpha val="8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C:\Documents and Settings\Администратор\Рабочий стол\рельэф України\46265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816043"/>
            <a:ext cx="4230894" cy="2970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Documents and Settings\Администратор\Рабочий стол\рельэф України\44966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075"/>
          <a:stretch/>
        </p:blipFill>
        <p:spPr bwMode="auto">
          <a:xfrm>
            <a:off x="-14672" y="620688"/>
            <a:ext cx="4587574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Равно 2"/>
          <p:cNvSpPr/>
          <p:nvPr/>
        </p:nvSpPr>
        <p:spPr>
          <a:xfrm>
            <a:off x="4410406" y="1872579"/>
            <a:ext cx="2232248" cy="108012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48806" y="1535476"/>
            <a:ext cx="259228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Встановлення вітрогенераторів дасть змогу забезпечити шахти промислових міст власною енергією та зекономити велику кількість коштів</a:t>
            </a:r>
            <a:endParaRPr lang="ru-RU" dirty="0"/>
          </a:p>
        </p:txBody>
      </p:sp>
      <p:sp>
        <p:nvSpPr>
          <p:cNvPr id="9" name="Равно 8"/>
          <p:cNvSpPr/>
          <p:nvPr/>
        </p:nvSpPr>
        <p:spPr>
          <a:xfrm>
            <a:off x="4211960" y="4581128"/>
            <a:ext cx="2232248" cy="108012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94316" y="35361"/>
            <a:ext cx="54726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50800" dist="50800" dir="5400000" algn="ctr" rotWithShape="0">
                    <a:schemeClr val="accent4">
                      <a:lumMod val="75000"/>
                    </a:schemeClr>
                  </a:outerShdw>
                </a:effectLst>
              </a:rPr>
              <a:t>КОРИСТЬ АНТРОПОГЕННИХ ФОРМ РЕЛЬЄФУ</a:t>
            </a:r>
            <a:endParaRPr lang="ru-RU" sz="2800" b="1" i="1" dirty="0">
              <a:solidFill>
                <a:schemeClr val="accent1">
                  <a:lumMod val="75000"/>
                </a:schemeClr>
              </a:solidFill>
              <a:effectLst>
                <a:outerShdw blurRad="50800" dist="50800" dir="5400000" algn="ctr" rotWithShape="0">
                  <a:schemeClr val="accent4">
                    <a:lumMod val="75000"/>
                  </a:scheme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48806" y="4437112"/>
            <a:ext cx="25922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Заповнені водою антропогенні порожнини створюють мальовничі  території для відпочинку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67293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1692"/>
    </mc:Choice>
    <mc:Fallback>
      <p:transition spd="slow" advTm="216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000"/>
                            </p:stCondLst>
                            <p:childTnLst>
                              <p:par>
                                <p:cTn id="4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9" grpId="0" animBg="1"/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000">
              <a:schemeClr val="accent5">
                <a:lumMod val="75000"/>
              </a:schemeClr>
            </a:gs>
            <a:gs pos="58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  <a:alpha val="8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Documents and Settings\Администратор\Рабочий стол\рельэф України\крим-вулкан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3080">
            <a:off x="294172" y="573057"/>
            <a:ext cx="3960440" cy="3121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82981" y="764704"/>
            <a:ext cx="360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err="1" smtClean="0">
                <a:solidFill>
                  <a:schemeClr val="bg1"/>
                </a:solidFill>
              </a:rPr>
              <a:t>Булганацьке</a:t>
            </a:r>
            <a:r>
              <a:rPr lang="ru-RU" sz="1600" b="1" dirty="0" smtClean="0">
                <a:solidFill>
                  <a:schemeClr val="bg1"/>
                </a:solidFill>
              </a:rPr>
              <a:t> поле </a:t>
            </a:r>
            <a:r>
              <a:rPr lang="ru-RU" sz="1600" b="1" dirty="0" err="1" smtClean="0">
                <a:solidFill>
                  <a:schemeClr val="bg1"/>
                </a:solidFill>
              </a:rPr>
              <a:t>грязьових</a:t>
            </a:r>
            <a:r>
              <a:rPr lang="ru-RU" sz="1600" b="1" dirty="0" smtClean="0">
                <a:solidFill>
                  <a:schemeClr val="bg1"/>
                </a:solidFill>
              </a:rPr>
              <a:t> </a:t>
            </a:r>
            <a:r>
              <a:rPr lang="ru-RU" sz="1600" b="1" dirty="0" err="1" smtClean="0">
                <a:solidFill>
                  <a:schemeClr val="bg1"/>
                </a:solidFill>
              </a:rPr>
              <a:t>вулканів</a:t>
            </a:r>
            <a:endParaRPr lang="ru-RU" sz="1600" b="1" dirty="0">
              <a:solidFill>
                <a:schemeClr val="bg1"/>
              </a:solidFill>
            </a:endParaRPr>
          </a:p>
        </p:txBody>
      </p:sp>
      <p:pic>
        <p:nvPicPr>
          <p:cNvPr id="12292" name="Picture 4" descr="C:\Documents and Settings\Администратор\Рабочий стол\рельэф України\івано-дністер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04600">
            <a:off x="4664298" y="599984"/>
            <a:ext cx="4012539" cy="3121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066169" y="799173"/>
            <a:ext cx="3168352" cy="3696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/>
              <a:t>Дністровський каньйон</a:t>
            </a:r>
            <a:endParaRPr lang="ru-RU" b="1" dirty="0"/>
          </a:p>
        </p:txBody>
      </p:sp>
      <p:pic>
        <p:nvPicPr>
          <p:cNvPr id="12293" name="Picture 5" descr="C:\Documents and Settings\Администратор\Рабочий стол\рельэф України\вінниця-астро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45386">
            <a:off x="323528" y="3717032"/>
            <a:ext cx="3960440" cy="2968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3528" y="6237312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>
                <a:solidFill>
                  <a:schemeClr val="bg1"/>
                </a:solidFill>
              </a:rPr>
              <a:t>Іллінецька</a:t>
            </a:r>
            <a:r>
              <a:rPr lang="ru-RU" b="1" dirty="0" smtClean="0">
                <a:solidFill>
                  <a:schemeClr val="bg1"/>
                </a:solidFill>
              </a:rPr>
              <a:t> астроблема – </a:t>
            </a:r>
            <a:r>
              <a:rPr lang="ru-RU" b="1" dirty="0" err="1" smtClean="0">
                <a:solidFill>
                  <a:schemeClr val="bg1"/>
                </a:solidFill>
              </a:rPr>
              <a:t>зоряна</a:t>
            </a:r>
            <a:r>
              <a:rPr lang="ru-RU" b="1" dirty="0" smtClean="0">
                <a:solidFill>
                  <a:schemeClr val="bg1"/>
                </a:solidFill>
              </a:rPr>
              <a:t> рана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12294" name="Picture 6" descr="C:\Documents and Settings\Администратор\Рабочий стол\рельэф України\рівне-стовпи6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0900">
            <a:off x="4664298" y="3717032"/>
            <a:ext cx="3868142" cy="2886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475209" y="5700065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b="1" dirty="0" err="1" smtClean="0">
                <a:solidFill>
                  <a:schemeClr val="bg1"/>
                </a:solidFill>
              </a:rPr>
              <a:t>Базальтові</a:t>
            </a:r>
            <a:r>
              <a:rPr lang="ru-RU" sz="1600" b="1" dirty="0" smtClean="0">
                <a:solidFill>
                  <a:schemeClr val="bg1"/>
                </a:solidFill>
              </a:rPr>
              <a:t> </a:t>
            </a:r>
            <a:r>
              <a:rPr lang="ru-RU" sz="1600" b="1" dirty="0" err="1" smtClean="0">
                <a:solidFill>
                  <a:schemeClr val="bg1"/>
                </a:solidFill>
              </a:rPr>
              <a:t>стовпи</a:t>
            </a:r>
            <a:r>
              <a:rPr lang="ru-RU" sz="1600" b="1" dirty="0" smtClean="0">
                <a:solidFill>
                  <a:schemeClr val="bg1"/>
                </a:solidFill>
              </a:rPr>
              <a:t> (</a:t>
            </a:r>
            <a:r>
              <a:rPr lang="ru-RU" sz="1600" b="1" dirty="0" err="1" smtClean="0">
                <a:solidFill>
                  <a:schemeClr val="bg1"/>
                </a:solidFill>
              </a:rPr>
              <a:t>геологічний</a:t>
            </a:r>
            <a:r>
              <a:rPr lang="ru-RU" sz="1600" b="1" dirty="0" smtClean="0">
                <a:solidFill>
                  <a:schemeClr val="bg1"/>
                </a:solidFill>
              </a:rPr>
              <a:t> заказник, </a:t>
            </a:r>
            <a:r>
              <a:rPr lang="ru-RU" sz="1600" b="1" dirty="0" err="1" smtClean="0">
                <a:solidFill>
                  <a:schemeClr val="bg1"/>
                </a:solidFill>
              </a:rPr>
              <a:t>Рівненщина</a:t>
            </a:r>
            <a:r>
              <a:rPr lang="ru-RU" sz="1600" b="1" dirty="0" smtClean="0">
                <a:solidFill>
                  <a:schemeClr val="bg1"/>
                </a:solidFill>
              </a:rPr>
              <a:t>)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03648" y="107044"/>
            <a:ext cx="7056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/>
              <a:t>Унікальні українські форми  рельєфу</a:t>
            </a:r>
            <a:endParaRPr lang="ru-RU" sz="32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867293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Tm="17788">
        <p:cut/>
      </p:transition>
    </mc:Choice>
    <mc:Fallback>
      <p:transition advTm="17788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000">
              <a:schemeClr val="accent5">
                <a:lumMod val="75000"/>
              </a:schemeClr>
            </a:gs>
            <a:gs pos="58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  <a:alpha val="8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 descr="C:\Documents and Settings\Администратор\Рабочий стол\рельэф України\крим-учансу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72919">
            <a:off x="323528" y="85399"/>
            <a:ext cx="3600400" cy="3271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3568" y="445314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chemeClr val="bg1"/>
                </a:solidFill>
              </a:rPr>
              <a:t>Водоспад </a:t>
            </a:r>
            <a:r>
              <a:rPr lang="uk-UA" b="1" dirty="0" err="1">
                <a:solidFill>
                  <a:schemeClr val="bg1"/>
                </a:solidFill>
              </a:rPr>
              <a:t>У</a:t>
            </a:r>
            <a:r>
              <a:rPr lang="uk-UA" b="1" dirty="0" err="1" smtClean="0">
                <a:solidFill>
                  <a:schemeClr val="bg1"/>
                </a:solidFill>
              </a:rPr>
              <a:t>чан</a:t>
            </a:r>
            <a:r>
              <a:rPr lang="uk-UA" b="1" dirty="0" smtClean="0">
                <a:solidFill>
                  <a:schemeClr val="bg1"/>
                </a:solidFill>
              </a:rPr>
              <a:t> - Су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13316" name="Picture 4" descr="C:\Documents and Settings\Администратор\Рабочий стол\рельэф України\крим-мармурова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44493">
            <a:off x="4499992" y="85399"/>
            <a:ext cx="3816424" cy="3271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004048" y="445314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chemeClr val="bg1"/>
                </a:solidFill>
              </a:rPr>
              <a:t>Печера Оптимістична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13317" name="Picture 5" descr="C:\Documents and Settings\Администратор\Рабочий стол\рельэф України\житомир-чацкий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17108">
            <a:off x="323528" y="3501006"/>
            <a:ext cx="3600400" cy="3353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9" name="Picture 7" descr="C:\Documents and Settings\Администратор\Рабочий стол\рельэф України\крим-опук5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16" t="1" r="10654" b="32016"/>
          <a:stretch/>
        </p:blipFill>
        <p:spPr bwMode="auto">
          <a:xfrm rot="21094142">
            <a:off x="4051370" y="3645024"/>
            <a:ext cx="4713667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499992" y="5733256"/>
            <a:ext cx="3816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Гора </a:t>
            </a:r>
            <a:r>
              <a:rPr lang="ru-RU" b="1" dirty="0" err="1" smtClean="0">
                <a:solidFill>
                  <a:schemeClr val="bg1"/>
                </a:solidFill>
              </a:rPr>
              <a:t>Опук</a:t>
            </a:r>
            <a:r>
              <a:rPr lang="ru-RU" b="1" dirty="0" smtClean="0">
                <a:solidFill>
                  <a:schemeClr val="bg1"/>
                </a:solidFill>
              </a:rPr>
              <a:t>, </a:t>
            </a:r>
            <a:r>
              <a:rPr lang="ru-RU" b="1" dirty="0" err="1" smtClean="0">
                <a:solidFill>
                  <a:schemeClr val="bg1"/>
                </a:solidFill>
              </a:rPr>
              <a:t>Каяшське</a:t>
            </a:r>
            <a:r>
              <a:rPr lang="ru-RU" b="1" dirty="0" smtClean="0">
                <a:solidFill>
                  <a:schemeClr val="bg1"/>
                </a:solidFill>
              </a:rPr>
              <a:t> озеро та </a:t>
            </a:r>
            <a:r>
              <a:rPr lang="ru-RU" b="1" dirty="0" err="1" smtClean="0">
                <a:solidFill>
                  <a:schemeClr val="bg1"/>
                </a:solidFill>
              </a:rPr>
              <a:t>скелі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Кораблі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2924" y="6049075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/>
              <a:t>Скеля </a:t>
            </a:r>
            <a:r>
              <a:rPr lang="uk-UA" b="1" dirty="0" err="1"/>
              <a:t>„Голова</a:t>
            </a:r>
            <a:r>
              <a:rPr lang="uk-UA" b="1" dirty="0"/>
              <a:t> </a:t>
            </a:r>
            <a:r>
              <a:rPr lang="uk-UA" b="1" dirty="0" err="1"/>
              <a:t>Чацького</a:t>
            </a:r>
            <a:r>
              <a:rPr lang="uk-UA" b="1" dirty="0"/>
              <a:t>” </a:t>
            </a:r>
            <a:endParaRPr lang="ru-RU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867293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1445"/>
    </mc:Choice>
    <mc:Fallback>
      <p:transition spd="slow" advTm="214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000">
              <a:schemeClr val="accent6">
                <a:lumMod val="40000"/>
                <a:lumOff val="60000"/>
              </a:schemeClr>
            </a:gs>
            <a:gs pos="58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  <a:alpha val="8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C:\Documents and Settings\Администратор\Рабочий стол\рельэф України\773747_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583" y="2204864"/>
            <a:ext cx="8058007" cy="4160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53607" y="476672"/>
            <a:ext cx="78419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dirty="0" smtClean="0"/>
              <a:t>Чи варто остерігатись землетрусу в Україні ? ? ? </a:t>
            </a:r>
            <a:endParaRPr lang="ru-RU" sz="4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867293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1255"/>
    </mc:Choice>
    <mc:Fallback>
      <p:transition spd="slow" advTm="212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000">
              <a:schemeClr val="accent3">
                <a:lumMod val="75000"/>
              </a:schemeClr>
            </a:gs>
            <a:gs pos="58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  <a:alpha val="8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836712"/>
            <a:ext cx="662473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9600" b="1" dirty="0" smtClean="0">
                <a:solidFill>
                  <a:srgbClr val="FF0000"/>
                </a:solidFill>
              </a:rPr>
              <a:t>ЧИ ЗНАЄТЕ ВИ? </a:t>
            </a:r>
            <a:endParaRPr lang="ru-RU" sz="96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4509120"/>
            <a:ext cx="4860032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/>
              <a:t>       </a:t>
            </a:r>
            <a:r>
              <a:rPr lang="uk-UA" b="1" dirty="0" smtClean="0"/>
              <a:t>Що за час презентації в 6 хвилин 40 секунд Карпатські гори виросли на 12 </a:t>
            </a:r>
            <a:r>
              <a:rPr lang="uk-UA" b="1" dirty="0" err="1" smtClean="0"/>
              <a:t>Нм</a:t>
            </a:r>
            <a:r>
              <a:rPr lang="uk-UA" b="1" dirty="0" smtClean="0"/>
              <a:t>, а Чорне море захопило 17 мм свого узбережжя.</a:t>
            </a:r>
            <a:endParaRPr lang="ru-RU" b="1" dirty="0" smtClean="0"/>
          </a:p>
          <a:p>
            <a:endParaRPr lang="ru-RU" dirty="0"/>
          </a:p>
        </p:txBody>
      </p:sp>
      <p:pic>
        <p:nvPicPr>
          <p:cNvPr id="4098" name="Picture 2" descr="C:\Documents and Settings\Администратор\Рабочий стол\рельэф України\image008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708920"/>
            <a:ext cx="3744416" cy="3869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67293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1045"/>
    </mc:Choice>
    <mc:Fallback>
      <p:transition spd="slow" advTm="210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800"/>
                            </p:stCondLst>
                            <p:childTnLst>
                              <p:par>
                                <p:cTn id="25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3300"/>
                            </p:stCondLst>
                            <p:childTnLst>
                              <p:par>
                                <p:cTn id="29" presetID="26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2" grpId="3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000">
              <a:schemeClr val="accent3">
                <a:lumMod val="75000"/>
              </a:schemeClr>
            </a:gs>
            <a:gs pos="58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  <a:alpha val="8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174714484"/>
              </p:ext>
            </p:extLst>
          </p:nvPr>
        </p:nvGraphicFramePr>
        <p:xfrm>
          <a:off x="1187624" y="836712"/>
          <a:ext cx="6864424" cy="4984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5" name="Picture 3" descr="C:\Documents and Settings\Администратор\Рабочий стол\рельэф України\image006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11" y="1934"/>
            <a:ext cx="4758213" cy="34990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127000">
              <a:schemeClr val="accent1">
                <a:alpha val="31000"/>
              </a:schemeClr>
            </a:glow>
            <a:reflection blurRad="12700" stA="38000" endPos="28000" dist="5000" dir="5400000" sy="-100000" algn="bl" rotWithShape="0"/>
          </a:effectLst>
          <a:extLst/>
        </p:spPr>
      </p:pic>
      <p:sp>
        <p:nvSpPr>
          <p:cNvPr id="5" name="TextBox 4"/>
          <p:cNvSpPr txBox="1"/>
          <p:nvPr/>
        </p:nvSpPr>
        <p:spPr>
          <a:xfrm>
            <a:off x="29811" y="3068960"/>
            <a:ext cx="54908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err="1" smtClean="0">
                <a:solidFill>
                  <a:schemeClr val="bg1"/>
                </a:solidFill>
              </a:rPr>
              <a:t>Придніпровська</a:t>
            </a:r>
            <a:r>
              <a:rPr lang="ru-RU" sz="1600" b="1" dirty="0" smtClean="0">
                <a:solidFill>
                  <a:schemeClr val="bg1"/>
                </a:solidFill>
              </a:rPr>
              <a:t> </a:t>
            </a:r>
            <a:r>
              <a:rPr lang="ru-RU" sz="1600" b="1" dirty="0" err="1" smtClean="0">
                <a:solidFill>
                  <a:schemeClr val="bg1"/>
                </a:solidFill>
              </a:rPr>
              <a:t>низовина</a:t>
            </a:r>
            <a:r>
              <a:rPr lang="ru-RU" sz="1600" b="1" dirty="0" smtClean="0">
                <a:solidFill>
                  <a:schemeClr val="bg1"/>
                </a:solidFill>
              </a:rPr>
              <a:t> (</a:t>
            </a:r>
            <a:r>
              <a:rPr lang="ru-RU" sz="1600" b="1" dirty="0" err="1" smtClean="0">
                <a:solidFill>
                  <a:schemeClr val="bg1"/>
                </a:solidFill>
              </a:rPr>
              <a:t>Чернігівська</a:t>
            </a:r>
            <a:r>
              <a:rPr lang="ru-RU" sz="1600" b="1" dirty="0" smtClean="0">
                <a:solidFill>
                  <a:schemeClr val="bg1"/>
                </a:solidFill>
              </a:rPr>
              <a:t> область)</a:t>
            </a:r>
            <a:endParaRPr lang="ru-RU" sz="1600" b="1" dirty="0">
              <a:solidFill>
                <a:schemeClr val="bg1"/>
              </a:solidFill>
            </a:endParaRPr>
          </a:p>
        </p:txBody>
      </p:sp>
      <p:pic>
        <p:nvPicPr>
          <p:cNvPr id="3076" name="Picture 4" descr="C:\Documents and Settings\Администратор\Рабочий стол\рельэф України\кіровогр-каскади1(1)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9" y="3639915"/>
            <a:ext cx="4669275" cy="3161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18749" y="6309320"/>
            <a:ext cx="49403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b="1" dirty="0" smtClean="0">
                <a:solidFill>
                  <a:schemeClr val="bg1"/>
                </a:solidFill>
              </a:rPr>
              <a:t>Придніпровська височина урочище «</a:t>
            </a:r>
            <a:r>
              <a:rPr lang="uk-UA" sz="1600" b="1" dirty="0" err="1" smtClean="0">
                <a:solidFill>
                  <a:schemeClr val="bg1"/>
                </a:solidFill>
              </a:rPr>
              <a:t>Какскади</a:t>
            </a:r>
            <a:r>
              <a:rPr lang="uk-UA" sz="1600" b="1" dirty="0" smtClean="0">
                <a:solidFill>
                  <a:schemeClr val="bg1"/>
                </a:solidFill>
              </a:rPr>
              <a:t>»</a:t>
            </a:r>
            <a:r>
              <a:rPr lang="uk-UA" sz="1600" dirty="0" smtClean="0"/>
              <a:t>»</a:t>
            </a:r>
            <a:endParaRPr lang="ru-RU" sz="1600" dirty="0"/>
          </a:p>
        </p:txBody>
      </p:sp>
      <p:pic>
        <p:nvPicPr>
          <p:cNvPr id="3077" name="Picture 5" descr="C:\Documents and Settings\Администратор\Рабочий стол\рельэф України\100323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2121" y="1934"/>
            <a:ext cx="4426767" cy="3499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Documents and Settings\Администратор\Рабочий стол\рельэф України\relgeoukr1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5605" y="3639914"/>
            <a:ext cx="4223255" cy="3218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796136" y="3068960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chemeClr val="bg1"/>
                </a:solidFill>
              </a:rPr>
              <a:t>Кримські гори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52120" y="6309320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chemeClr val="bg1"/>
                </a:solidFill>
              </a:rPr>
              <a:t>Гори </a:t>
            </a:r>
            <a:r>
              <a:rPr lang="uk-UA" b="1" dirty="0">
                <a:solidFill>
                  <a:schemeClr val="bg1"/>
                </a:solidFill>
              </a:rPr>
              <a:t>К</a:t>
            </a:r>
            <a:r>
              <a:rPr lang="uk-UA" b="1" dirty="0" smtClean="0">
                <a:solidFill>
                  <a:schemeClr val="bg1"/>
                </a:solidFill>
              </a:rPr>
              <a:t>арпати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7293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3130"/>
    </mc:Choice>
    <mc:Fallback>
      <p:transition spd="slow" advTm="231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1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6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1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5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1" presetClass="entr" presetSubtype="0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31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5" grpId="0"/>
      <p:bldP spid="7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000">
              <a:schemeClr val="accent3">
                <a:lumMod val="75000"/>
              </a:schemeClr>
            </a:gs>
            <a:gs pos="58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  <a:alpha val="8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7584" y="620688"/>
            <a:ext cx="72728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Що впливає на рельєф?</a:t>
            </a:r>
            <a:endParaRPr lang="ru-RU" sz="4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43608" y="1844824"/>
            <a:ext cx="662473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uk-UA" sz="2800" dirty="0" smtClean="0"/>
              <a:t>Фізичне і хімічне вивітрювання</a:t>
            </a:r>
          </a:p>
          <a:p>
            <a:pPr marL="285750" indent="-285750">
              <a:buFontTx/>
              <a:buChar char="-"/>
            </a:pPr>
            <a:r>
              <a:rPr lang="uk-UA" sz="2800" dirty="0" smtClean="0"/>
              <a:t>Сонячна радіація</a:t>
            </a:r>
          </a:p>
          <a:p>
            <a:pPr marL="285750" indent="-285750">
              <a:buFontTx/>
              <a:buChar char="-"/>
            </a:pPr>
            <a:r>
              <a:rPr lang="uk-UA" sz="2800" dirty="0"/>
              <a:t>К</a:t>
            </a:r>
            <a:r>
              <a:rPr lang="uk-UA" sz="2800" dirty="0" smtClean="0"/>
              <a:t>лімат</a:t>
            </a:r>
          </a:p>
          <a:p>
            <a:pPr marL="285750" indent="-285750">
              <a:buFontTx/>
              <a:buChar char="-"/>
            </a:pPr>
            <a:r>
              <a:rPr lang="uk-UA" sz="2800" dirty="0" smtClean="0"/>
              <a:t>Водні потоки</a:t>
            </a:r>
          </a:p>
          <a:p>
            <a:pPr marL="285750" indent="-285750">
              <a:buFontTx/>
              <a:buChar char="-"/>
            </a:pPr>
            <a:r>
              <a:rPr lang="uk-UA" sz="2800" dirty="0" smtClean="0"/>
              <a:t>Живі організми</a:t>
            </a:r>
          </a:p>
          <a:p>
            <a:pPr marL="285750" indent="-285750">
              <a:buFontTx/>
              <a:buChar char="-"/>
            </a:pPr>
            <a:r>
              <a:rPr lang="uk-UA" sz="2800" dirty="0" smtClean="0"/>
              <a:t>Антропогенна діяльність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3958571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919"/>
    </mc:Choice>
    <mc:Fallback>
      <p:transition spd="slow" advTm="209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850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4835" y="135647"/>
            <a:ext cx="5688633" cy="3982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2766613"/>
            <a:ext cx="5544616" cy="4005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Выгнутая влево стрелка 4"/>
          <p:cNvSpPr/>
          <p:nvPr/>
        </p:nvSpPr>
        <p:spPr>
          <a:xfrm rot="1033451">
            <a:off x="1695546" y="1686493"/>
            <a:ext cx="2448272" cy="2160240"/>
          </a:xfrm>
          <a:prstGeom prst="curvedRightArrow">
            <a:avLst>
              <a:gd name="adj1" fmla="val 25000"/>
              <a:gd name="adj2" fmla="val 41002"/>
              <a:gd name="adj3" fmla="val 25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Выгнутая вправо стрелка 5"/>
          <p:cNvSpPr/>
          <p:nvPr/>
        </p:nvSpPr>
        <p:spPr>
          <a:xfrm rot="1569921">
            <a:off x="5080832" y="3026282"/>
            <a:ext cx="2562093" cy="2614543"/>
          </a:xfrm>
          <a:prstGeom prst="curved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4340" name="Picture 4" descr="C:\Documents and Settings\Администратор\Рабочий стол\рельэф України\украъна.bm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167" y="171596"/>
            <a:ext cx="9159061" cy="6636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79512" y="332656"/>
            <a:ext cx="48245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Спостерігаємо тісну взаємодію між тектонічною, геологічною будовою та сучасним рельєфом </a:t>
            </a:r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країни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774709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732"/>
    </mc:Choice>
    <mc:Fallback>
      <p:transition spd="slow" advTm="2073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3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Documents and Settings\Администратор\Рабочий стол\рельэф України\320px-Ukraine_topo_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5504" y="274694"/>
            <a:ext cx="9456670" cy="6453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 rot="2395825">
            <a:off x="1827560" y="2340579"/>
            <a:ext cx="43198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err="1" smtClean="0">
                <a:solidFill>
                  <a:schemeClr val="bg1"/>
                </a:solidFill>
              </a:rPr>
              <a:t>Височинна</a:t>
            </a:r>
            <a:r>
              <a:rPr lang="uk-UA" sz="3600" b="1" dirty="0" smtClean="0">
                <a:solidFill>
                  <a:schemeClr val="bg1"/>
                </a:solidFill>
              </a:rPr>
              <a:t> частина України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rot="2528295">
            <a:off x="4694334" y="2288056"/>
            <a:ext cx="350350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Низовинна частина України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5576" y="2940743"/>
            <a:ext cx="1080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b="1" dirty="0" smtClean="0">
                <a:solidFill>
                  <a:schemeClr val="bg1"/>
                </a:solidFill>
                <a:latin typeface="Arial Black" pitchFamily="34" charset="0"/>
              </a:rPr>
              <a:t>Гірські райони</a:t>
            </a:r>
            <a:endParaRPr lang="ru-RU" sz="16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61390" y="5589240"/>
            <a:ext cx="113518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b="1" dirty="0" smtClean="0">
                <a:solidFill>
                  <a:schemeClr val="bg1"/>
                </a:solidFill>
                <a:latin typeface="Arial Black" pitchFamily="34" charset="0"/>
              </a:rPr>
              <a:t>Гірські райони</a:t>
            </a:r>
            <a:endParaRPr lang="ru-RU" sz="1600" b="1" dirty="0" smtClean="0">
              <a:solidFill>
                <a:schemeClr val="bg1"/>
              </a:solidFill>
              <a:latin typeface="Arial Black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67293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1059"/>
    </mc:Choice>
    <mc:Fallback>
      <p:transition spd="slow" advTm="210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500"/>
                            </p:stCondLst>
                            <p:childTnLst>
                              <p:par>
                                <p:cTn id="2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000">
              <a:schemeClr val="accent6">
                <a:lumMod val="40000"/>
                <a:lumOff val="60000"/>
              </a:schemeClr>
            </a:gs>
            <a:gs pos="58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  <a:alpha val="8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 descr="C:\Documents and Settings\Администратор\Рабочий стол\рельэф України\100_257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34325">
            <a:off x="3120983" y="344903"/>
            <a:ext cx="3995936" cy="3084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44405">
            <a:off x="-126268" y="95392"/>
            <a:ext cx="3779912" cy="3084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1520" y="2636078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chemeClr val="bg1"/>
                </a:solidFill>
              </a:rPr>
              <a:t>Подільська височина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67944" y="2636078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chemeClr val="bg1"/>
                </a:solidFill>
              </a:rPr>
              <a:t>Хотинська височина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66102" y="476672"/>
            <a:ext cx="167789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smtClean="0"/>
              <a:t>Берда — гора на </a:t>
            </a:r>
            <a:r>
              <a:rPr lang="ru-RU" sz="1400" b="1" dirty="0" err="1" smtClean="0"/>
              <a:t>Хотинській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височині</a:t>
            </a:r>
            <a:r>
              <a:rPr lang="ru-RU" sz="1400" b="1" dirty="0" smtClean="0"/>
              <a:t>, </a:t>
            </a:r>
            <a:r>
              <a:rPr lang="ru-RU" sz="1400" b="1" dirty="0" err="1" smtClean="0"/>
              <a:t>найвища</a:t>
            </a:r>
            <a:r>
              <a:rPr lang="ru-RU" sz="1400" b="1" dirty="0" smtClean="0"/>
              <a:t> вершина </a:t>
            </a:r>
            <a:r>
              <a:rPr lang="ru-RU" sz="1400" b="1" dirty="0" err="1" smtClean="0"/>
              <a:t>рівнинної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частини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України</a:t>
            </a:r>
            <a:r>
              <a:rPr lang="ru-RU" sz="1400" b="1" dirty="0" smtClean="0"/>
              <a:t>. </a:t>
            </a:r>
            <a:r>
              <a:rPr lang="ru-RU" sz="1400" b="1" dirty="0" err="1" smtClean="0"/>
              <a:t>Висота</a:t>
            </a:r>
            <a:r>
              <a:rPr lang="ru-RU" sz="1400" b="1" dirty="0" smtClean="0"/>
              <a:t> 515 м над </a:t>
            </a:r>
            <a:r>
              <a:rPr lang="ru-RU" sz="1400" b="1" dirty="0" err="1" smtClean="0"/>
              <a:t>рівнем</a:t>
            </a:r>
            <a:r>
              <a:rPr lang="ru-RU" sz="1400" b="1" dirty="0" smtClean="0"/>
              <a:t> моря.</a:t>
            </a:r>
          </a:p>
          <a:p>
            <a:pPr algn="just"/>
            <a:r>
              <a:rPr lang="ru-RU" sz="1400" b="1" dirty="0" smtClean="0"/>
              <a:t>Гора Берда є </a:t>
            </a:r>
            <a:r>
              <a:rPr lang="ru-RU" sz="1400" b="1" dirty="0" err="1" smtClean="0"/>
              <a:t>найвищою</a:t>
            </a:r>
            <a:r>
              <a:rPr lang="ru-RU" sz="1400" b="1" dirty="0" smtClean="0"/>
              <a:t> точкою </a:t>
            </a:r>
            <a:r>
              <a:rPr lang="ru-RU" sz="1400" b="1" dirty="0" err="1" smtClean="0"/>
              <a:t>Східноєвропейської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рівнини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від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Польщі</a:t>
            </a:r>
            <a:r>
              <a:rPr lang="ru-RU" sz="1400" b="1" dirty="0" smtClean="0"/>
              <a:t> до Уралу, </a:t>
            </a:r>
            <a:r>
              <a:rPr lang="ru-RU" sz="1400" b="1" dirty="0" err="1" smtClean="0"/>
              <a:t>від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Чорного</a:t>
            </a:r>
            <a:r>
              <a:rPr lang="ru-RU" sz="1400" b="1" dirty="0" smtClean="0"/>
              <a:t> моря до </a:t>
            </a:r>
            <a:r>
              <a:rPr lang="ru-RU" sz="1400" b="1" dirty="0" err="1" smtClean="0"/>
              <a:t>Північного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Льодовитого</a:t>
            </a:r>
            <a:r>
              <a:rPr lang="ru-RU" sz="1400" b="1" dirty="0" smtClean="0"/>
              <a:t> океану.</a:t>
            </a:r>
          </a:p>
        </p:txBody>
      </p:sp>
      <p:sp>
        <p:nvSpPr>
          <p:cNvPr id="10" name="Штриховая стрелка вправо 9"/>
          <p:cNvSpPr/>
          <p:nvPr/>
        </p:nvSpPr>
        <p:spPr>
          <a:xfrm rot="11093348">
            <a:off x="4776506" y="1079641"/>
            <a:ext cx="2605062" cy="525698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437" name="Picture 5" descr="C:\Documents and Settings\Администратор\Рабочий стол\рельэф України\юлидо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65368">
            <a:off x="195492" y="4159463"/>
            <a:ext cx="3050071" cy="263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79512" y="6092073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chemeClr val="bg1"/>
                </a:solidFill>
              </a:rPr>
              <a:t>Закарпатська низовина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18441" name="Picture 9" descr="C:\Documents and Settings\Администратор\Рабочий стол\рельэф України\dnieper_lowland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016102"/>
            <a:ext cx="4741163" cy="2640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283968" y="6092073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chemeClr val="bg1"/>
                </a:solidFill>
              </a:rPr>
              <a:t>Придніпровська низовина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7293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3272"/>
    </mc:Choice>
    <mc:Fallback>
      <p:transition spd="slow" advTm="232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500"/>
                            </p:stCondLst>
                            <p:childTnLst>
                              <p:par>
                                <p:cTn id="4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10" grpId="0" animBg="1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000">
              <a:schemeClr val="tx2">
                <a:lumMod val="40000"/>
                <a:lumOff val="60000"/>
              </a:schemeClr>
            </a:gs>
            <a:gs pos="58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  <a:alpha val="8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9632" y="332656"/>
            <a:ext cx="66967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 все ми знаємо про гори?</a:t>
            </a:r>
            <a:endParaRPr lang="ru-RU" sz="40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362" name="Picture 2" descr="C:\Documents and Settings\Администратор\Рабочий стол\рельэф України\220px-Damavand_in_wint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8018" y="2780928"/>
            <a:ext cx="3237136" cy="334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Documents and Settings\Администратор\Рабочий стол\рельэф України\220px-Damavand_in_wint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508104" y="2786496"/>
            <a:ext cx="3237136" cy="334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43608" y="1124744"/>
            <a:ext cx="35643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000099"/>
                </a:solidFill>
              </a:rPr>
              <a:t>Чи можливо перевернути гори?</a:t>
            </a:r>
            <a:endParaRPr lang="ru-RU" sz="2800" b="1" dirty="0">
              <a:solidFill>
                <a:srgbClr val="000099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867293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658"/>
    </mc:Choice>
    <mc:Fallback>
      <p:transition spd="slow" advTm="1565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" presetClass="entr" presetSubtype="3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" presetClass="entr" presetSubtype="9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000">
              <a:schemeClr val="accent6">
                <a:lumMod val="40000"/>
                <a:lumOff val="60000"/>
              </a:schemeClr>
            </a:gs>
            <a:gs pos="58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  <a:alpha val="8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7704" y="188640"/>
            <a:ext cx="59766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>Канівські гляціодислокації – «перевернені гори»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 descr="C:\Documents and Settings\Администратор\Рабочий стол\рельэф України\черкаси-канів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512079"/>
            <a:ext cx="3632303" cy="2324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Picture 3" descr="C:\Documents and Settings\Администратор\Рабочий стол\рельэф України\черкаси-канів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068801" y="4221088"/>
            <a:ext cx="3960440" cy="2534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C:\Documents and Settings\Администратор\Рабочий стол\рельэф України\черкаси-канів1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5321" y="2924944"/>
            <a:ext cx="3614871" cy="2313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436953" y="1628800"/>
            <a:ext cx="25922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Особливістю їх геологічної будови є </a:t>
            </a:r>
            <a:r>
              <a:rPr lang="uk-UA" dirty="0" err="1" smtClean="0"/>
              <a:t>дислокованість</a:t>
            </a:r>
            <a:r>
              <a:rPr lang="uk-UA" dirty="0" smtClean="0"/>
              <a:t> відкладів осадового чохла, які зім’яті у складки, зібрані у лускато-насувні структури.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51518" y="3937124"/>
            <a:ext cx="230425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Район відомий в літературі, як “Канівські дислокації”. Від суміжних територій чітко відрізняється своєрідним ландшафтом та унікальною будовою.</a:t>
            </a:r>
            <a:endParaRPr lang="ru-RU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867293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4030"/>
    </mc:Choice>
    <mc:Fallback>
      <p:transition spd="slow" advTm="240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000">
              <a:schemeClr val="accent5">
                <a:lumMod val="75000"/>
              </a:schemeClr>
            </a:gs>
            <a:gs pos="58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  <a:alpha val="8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Администратор\Рабочий стол\рельэф України\10080201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02" y="1268760"/>
            <a:ext cx="5982201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9301" y="4221088"/>
            <a:ext cx="59822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</a:rPr>
              <a:t>3-D </a:t>
            </a:r>
            <a:r>
              <a:rPr lang="ru-RU" sz="1600" b="1" dirty="0" err="1" smtClean="0">
                <a:solidFill>
                  <a:srgbClr val="002060"/>
                </a:solidFill>
              </a:rPr>
              <a:t>радіолокаційне</a:t>
            </a:r>
            <a:r>
              <a:rPr lang="ru-RU" sz="1600" b="1" dirty="0" smtClean="0">
                <a:solidFill>
                  <a:srgbClr val="002060"/>
                </a:solidFill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</a:rPr>
              <a:t>зображення</a:t>
            </a:r>
            <a:r>
              <a:rPr lang="ru-RU" sz="1600" b="1" dirty="0" smtClean="0">
                <a:solidFill>
                  <a:srgbClr val="002060"/>
                </a:solidFill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</a:rPr>
              <a:t>підводного</a:t>
            </a:r>
            <a:r>
              <a:rPr lang="ru-RU" sz="1600" b="1" dirty="0" smtClean="0">
                <a:solidFill>
                  <a:srgbClr val="002060"/>
                </a:solidFill>
              </a:rPr>
              <a:t> русла </a:t>
            </a:r>
            <a:r>
              <a:rPr lang="ru-RU" sz="1600" b="1" dirty="0" err="1" smtClean="0">
                <a:solidFill>
                  <a:srgbClr val="002060"/>
                </a:solidFill>
              </a:rPr>
              <a:t>річки</a:t>
            </a:r>
            <a:r>
              <a:rPr lang="ru-RU" sz="1600" b="1" dirty="0" smtClean="0">
                <a:solidFill>
                  <a:srgbClr val="002060"/>
                </a:solidFill>
              </a:rPr>
              <a:t>, де вона входить в </a:t>
            </a:r>
            <a:r>
              <a:rPr lang="ru-RU" sz="1600" b="1" dirty="0" err="1" smtClean="0">
                <a:solidFill>
                  <a:srgbClr val="002060"/>
                </a:solidFill>
              </a:rPr>
              <a:t>Чорне</a:t>
            </a:r>
            <a:r>
              <a:rPr lang="ru-RU" sz="1600" b="1" dirty="0" smtClean="0">
                <a:solidFill>
                  <a:srgbClr val="002060"/>
                </a:solidFill>
              </a:rPr>
              <a:t> море з протоки Босфор. Фото: </a:t>
            </a:r>
            <a:r>
              <a:rPr lang="ru-RU" sz="1600" b="1" dirty="0" err="1" smtClean="0">
                <a:solidFill>
                  <a:srgbClr val="002060"/>
                </a:solidFill>
              </a:rPr>
              <a:t>Університет</a:t>
            </a:r>
            <a:r>
              <a:rPr lang="ru-RU" sz="1600" b="1" dirty="0" smtClean="0">
                <a:solidFill>
                  <a:srgbClr val="002060"/>
                </a:solidFill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</a:rPr>
              <a:t>Лідс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31640" y="188640"/>
            <a:ext cx="69127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Річка на дні Чорного моря</a:t>
            </a:r>
            <a:endParaRPr lang="ru-RU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5459627"/>
            <a:ext cx="82444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Вчені</a:t>
            </a:r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з'ясували</a:t>
            </a:r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довжина</a:t>
            </a:r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річки</a:t>
            </a:r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складає</a:t>
            </a:r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37 </a:t>
            </a:r>
            <a:r>
              <a:rPr lang="ru-RU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морських</a:t>
            </a:r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миль, ширина - </a:t>
            </a:r>
            <a:r>
              <a:rPr lang="ru-RU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більш</a:t>
            </a:r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півмилю</a:t>
            </a:r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швидкість</a:t>
            </a:r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води - 4 </a:t>
            </a:r>
            <a:r>
              <a:rPr lang="ru-RU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милі</a:t>
            </a:r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на годину (</a:t>
            </a:r>
            <a:r>
              <a:rPr lang="ru-RU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близько</a:t>
            </a:r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7,5 км на годину)</a:t>
            </a:r>
            <a:endParaRPr lang="ru-RU" sz="24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28184" y="1533600"/>
            <a:ext cx="266429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дні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Чорного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моря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виявлена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ЄДИНА в 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світовому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океані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підводна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річка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67293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4093"/>
    </mc:Choice>
    <mc:Fallback>
      <p:transition spd="slow" advTm="240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5|1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3.4|1.2|2.2|1.1|2.3|0.9|1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2.2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806</TotalTime>
  <Words>662</Words>
  <Application>Microsoft Office PowerPoint</Application>
  <PresentationFormat>Экран (4:3)</PresentationFormat>
  <Paragraphs>62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LAN_OS</dc:creator>
  <cp:lastModifiedBy>LAN_OS</cp:lastModifiedBy>
  <cp:revision>51</cp:revision>
  <dcterms:created xsi:type="dcterms:W3CDTF">2011-04-21T10:52:54Z</dcterms:created>
  <dcterms:modified xsi:type="dcterms:W3CDTF">2011-04-27T09:41:49Z</dcterms:modified>
</cp:coreProperties>
</file>