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3DD112-E76D-43D2-AFDF-1BC2A168DDA3}" type="datetimeFigureOut">
              <a:rPr lang="uk-UA" smtClean="0"/>
              <a:t>10.05.2011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71F6B6-F383-4109-B8BD-D296B2227E6A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уроку з географії 9 класу на тему: «МІСЬКЕ ПОСЕЛЕННЯ»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166" y="5105400"/>
            <a:ext cx="7854696" cy="1752600"/>
          </a:xfrm>
        </p:spPr>
        <p:txBody>
          <a:bodyPr/>
          <a:lstStyle/>
          <a:p>
            <a:r>
              <a:rPr lang="uk-UA" dirty="0" smtClean="0"/>
              <a:t>Робота студента 2-ого курсу</a:t>
            </a:r>
          </a:p>
          <a:p>
            <a:r>
              <a:rPr lang="uk-UA" dirty="0" smtClean="0"/>
              <a:t>Групи №6 (УРР)</a:t>
            </a:r>
          </a:p>
          <a:p>
            <a:r>
              <a:rPr lang="uk-UA" dirty="0" err="1" smtClean="0"/>
              <a:t>Лукіна</a:t>
            </a:r>
            <a:r>
              <a:rPr lang="uk-UA" dirty="0" smtClean="0"/>
              <a:t> Володимира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01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7486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6000" b="1" i="1" dirty="0">
                <a:solidFill>
                  <a:schemeClr val="bg1"/>
                </a:solidFill>
              </a:rPr>
              <a:t>середні</a:t>
            </a:r>
            <a:r>
              <a:rPr lang="uk-UA" sz="6000" dirty="0">
                <a:solidFill>
                  <a:schemeClr val="bg1"/>
                </a:solidFill>
              </a:rPr>
              <a:t> (50 – 100 тис.),</a:t>
            </a:r>
            <a:endParaRPr lang="uk-UA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480720" cy="32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solidFill>
                  <a:srgbClr val="FF0000"/>
                </a:solidFill>
                <a:effectLst/>
              </a:rPr>
              <a:t>великі</a:t>
            </a:r>
            <a:r>
              <a:rPr lang="uk-UA" b="0" dirty="0">
                <a:solidFill>
                  <a:srgbClr val="FF0000"/>
                </a:solidFill>
                <a:effectLst/>
              </a:rPr>
              <a:t> (100 – 500 </a:t>
            </a:r>
            <a:r>
              <a:rPr lang="uk-UA" b="0" dirty="0" smtClean="0">
                <a:solidFill>
                  <a:srgbClr val="FF0000"/>
                </a:solidFill>
                <a:effectLst/>
              </a:rPr>
              <a:t>тис),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34076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Більшість обласних </a:t>
            </a:r>
            <a:r>
              <a:rPr lang="uk-UA" sz="3600" dirty="0" err="1" smtClean="0"/>
              <a:t>цетрів</a:t>
            </a:r>
            <a:r>
              <a:rPr lang="uk-UA" sz="3600" dirty="0" smtClean="0"/>
              <a:t> (на фото Житомир)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2505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0"/>
            <a:ext cx="90252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дуже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великі</a:t>
            </a:r>
            <a:r>
              <a:rPr lang="ru-RU" dirty="0">
                <a:solidFill>
                  <a:srgbClr val="FF0000"/>
                </a:solidFill>
              </a:rPr>
              <a:t> (500 – 1000 тис.),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pPr marL="137160" indent="0" algn="ctr">
              <a:buNone/>
            </a:pPr>
            <a:r>
              <a:rPr lang="uk-UA" dirty="0" smtClean="0"/>
              <a:t>На фото </a:t>
            </a:r>
            <a:r>
              <a:rPr lang="uk-UA" dirty="0" err="1" smtClean="0"/>
              <a:t>ДніпроГЕС</a:t>
            </a:r>
            <a:r>
              <a:rPr lang="uk-UA" dirty="0" smtClean="0"/>
              <a:t> Запоріжжя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472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міста-мільйонери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понад</a:t>
            </a:r>
            <a:r>
              <a:rPr lang="ru-RU" dirty="0">
                <a:solidFill>
                  <a:srgbClr val="FF0000"/>
                </a:solidFill>
              </a:rPr>
              <a:t> 1 млн </a:t>
            </a:r>
            <a:r>
              <a:rPr lang="ru-RU" dirty="0" err="1">
                <a:solidFill>
                  <a:srgbClr val="FF0000"/>
                </a:solidFill>
              </a:rPr>
              <a:t>жителів</a:t>
            </a:r>
            <a:r>
              <a:rPr lang="ru-RU" dirty="0">
                <a:solidFill>
                  <a:srgbClr val="FF0000"/>
                </a:solidFill>
              </a:rPr>
              <a:t>).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0559"/>
            <a:ext cx="3025337" cy="256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8437"/>
            <a:ext cx="2844316" cy="284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3046048" cy="227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" y="4878484"/>
            <a:ext cx="3050784" cy="197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32325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Київ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Дніпропетровськ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6019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Харків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Донецьк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14" y="4509121"/>
            <a:ext cx="2885754" cy="2161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346237" y="4338847"/>
            <a:ext cx="14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Одеса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447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476872"/>
          </a:xfrm>
        </p:spPr>
        <p:txBody>
          <a:bodyPr/>
          <a:lstStyle/>
          <a:p>
            <a:pPr marL="137160" indent="0">
              <a:buNone/>
            </a:pPr>
            <a:r>
              <a:rPr lang="uk-UA" dirty="0"/>
              <a:t>Найбільше в Україні малих міст: вони складають понад 74 % від усієї їх кількості. Ця група охоплює дуже різні міста як за людністю, так і за рівнем соціально-економічного розвитку, зовнішнім виглядом, функціями, що вони виконують.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" y="2927685"/>
            <a:ext cx="2808311" cy="2106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9530" y="5505692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Андрушівка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2" y="2677732"/>
            <a:ext cx="3141581" cy="23561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491880" y="55056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Гола Пристань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18810"/>
            <a:ext cx="2831976" cy="2123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588224" y="55056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Козятин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397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i="1" dirty="0"/>
              <a:t>Рекорди України</a:t>
            </a:r>
            <a:endParaRPr lang="uk-UA" dirty="0"/>
          </a:p>
          <a:p>
            <a:pPr marL="137160" indent="0">
              <a:buNone/>
            </a:pPr>
            <a:r>
              <a:rPr lang="uk-UA" dirty="0"/>
              <a:t>Найбільшим за кількістю населення серед міст України є Київ (2,7 млн. осіб), найменшим – </a:t>
            </a:r>
            <a:r>
              <a:rPr lang="uk-UA" dirty="0" err="1"/>
              <a:t>місто Угнів Льві</a:t>
            </a:r>
            <a:r>
              <a:rPr lang="uk-UA" dirty="0"/>
              <a:t>вської області (1,2 тис. осіб).</a:t>
            </a:r>
          </a:p>
          <a:p>
            <a:pPr marL="137160" indent="0">
              <a:buNone/>
            </a:pPr>
            <a:r>
              <a:rPr lang="uk-UA" dirty="0"/>
              <a:t> </a:t>
            </a:r>
          </a:p>
          <a:p>
            <a:pPr marL="13716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77287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Угнів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302000" cy="440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72200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Київ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38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327"/>
            <a:ext cx="8229600" cy="3417673"/>
          </a:xfrm>
        </p:spPr>
        <p:txBody>
          <a:bodyPr/>
          <a:lstStyle/>
          <a:p>
            <a:pPr marL="137160" indent="0">
              <a:buNone/>
            </a:pPr>
            <a:r>
              <a:rPr lang="uk-UA" i="1" dirty="0"/>
              <a:t>Рекорди України</a:t>
            </a:r>
            <a:endParaRPr lang="uk-UA" dirty="0"/>
          </a:p>
          <a:p>
            <a:pPr marL="137160" indent="0">
              <a:buNone/>
            </a:pPr>
            <a:r>
              <a:rPr lang="uk-UA" dirty="0"/>
              <a:t>Найстарішими містами України є Білгород-Дністровський (</a:t>
            </a:r>
            <a:r>
              <a:rPr lang="uk-UA" dirty="0" err="1"/>
              <a:t>Тіра</a:t>
            </a:r>
            <a:r>
              <a:rPr lang="uk-UA" dirty="0"/>
              <a:t>), Севастополь (Херсонес), Керч (Пантікапей) та Федосія, засновані ще у </a:t>
            </a:r>
            <a:r>
              <a:rPr lang="arn-CL" dirty="0"/>
              <a:t>V</a:t>
            </a:r>
            <a:r>
              <a:rPr lang="uk-UA" dirty="0"/>
              <a:t>ІІ ст. до н.е. Наймолодшим містом в Україні є Славутич, збудоване у 1987 р. для обслуговування Чорнобильської </a:t>
            </a:r>
            <a:r>
              <a:rPr lang="uk-UA" dirty="0" smtClean="0"/>
              <a:t>АЕС.</a:t>
            </a:r>
            <a:endParaRPr lang="uk-UA" dirty="0"/>
          </a:p>
          <a:p>
            <a:pPr marL="13716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394455" cy="295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0034"/>
            <a:ext cx="3939043" cy="29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</a:t>
            </a:r>
            <a:r>
              <a:rPr lang="uk-UA" dirty="0" smtClean="0"/>
              <a:t>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Міста </a:t>
            </a:r>
            <a:r>
              <a:rPr lang="uk-UA" dirty="0"/>
              <a:t>в Україні виконують різні функції. За цією ознакою розрізняють такі їх типи: багатофункціональні (обласні центри), промислові (Кривий Ріг, Маріуполь, Горлівка), транспортні (Жмеринка, Чоп), лікувально-оздоровчі (Ялта, Трускавець), центри агропромислових комплексів (Хорол, Яготин) та ін.</a:t>
            </a:r>
          </a:p>
        </p:txBody>
      </p:sp>
    </p:spTree>
    <p:extLst>
      <p:ext uri="{BB962C8B-B14F-4D97-AF65-F5344CB8AC3E}">
        <p14:creationId xmlns:p14="http://schemas.microsoft.com/office/powerpoint/2010/main" val="108999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520280"/>
          </a:xfrm>
        </p:spPr>
        <p:txBody>
          <a:bodyPr/>
          <a:lstStyle/>
          <a:p>
            <a:pPr marL="137160" indent="0">
              <a:buNone/>
            </a:pPr>
            <a:r>
              <a:rPr lang="uk-UA" b="1" dirty="0"/>
              <a:t>Селища міського типу –</a:t>
            </a:r>
            <a:r>
              <a:rPr lang="uk-UA" dirty="0"/>
              <a:t> це населені пункти з кількістю населення понад 2 тис. осіб, в яких не менше 2/3 населення становлять робітники, службовці та члени їх родин (тобто мешканці, не зайняті у сільськогосподарському виробництві).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302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54300"/>
            <a:ext cx="3115056" cy="2337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94044"/>
            <a:ext cx="3312368" cy="2163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2457851"/>
            <a:ext cx="1857375" cy="226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Попільня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019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960440"/>
          </a:xfrm>
        </p:spPr>
        <p:txBody>
          <a:bodyPr/>
          <a:lstStyle/>
          <a:p>
            <a:pPr marL="137160" indent="0">
              <a:buNone/>
            </a:pPr>
            <a:r>
              <a:rPr lang="uk-UA" dirty="0"/>
              <a:t>Селища виникають при </a:t>
            </a:r>
            <a:r>
              <a:rPr lang="uk-UA" dirty="0" smtClean="0"/>
              <a:t>промислових </a:t>
            </a:r>
            <a:r>
              <a:rPr lang="uk-UA" dirty="0"/>
              <a:t>підприємствах, будівництвах, залізницях. На їх території нерідко розміщені середні та вищі навчальні заклади, науково-дослідні </a:t>
            </a:r>
            <a:r>
              <a:rPr lang="uk-UA" dirty="0" smtClean="0"/>
              <a:t>установи</a:t>
            </a:r>
            <a:r>
              <a:rPr lang="uk-UA" dirty="0"/>
              <a:t>, лікувальні та оздоровчі заклади. За зовнішнім виглядом і </a:t>
            </a:r>
            <a:r>
              <a:rPr lang="uk-UA" dirty="0" smtClean="0"/>
              <a:t>функціональною </a:t>
            </a:r>
            <a:r>
              <a:rPr lang="uk-UA" dirty="0"/>
              <a:t>структурою вони подібні до малих міст. В Україні налічується 886 селищ міського типу, найбільше їх – у промислових районах.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625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Літин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1048"/>
            <a:ext cx="23241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6093296"/>
            <a:ext cx="282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Смт</a:t>
            </a:r>
            <a:r>
              <a:rPr lang="uk-UA" dirty="0" smtClean="0"/>
              <a:t> Коцюбинське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43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684784"/>
          </a:xfrm>
        </p:spPr>
        <p:txBody>
          <a:bodyPr/>
          <a:lstStyle/>
          <a:p>
            <a:pPr marL="13716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Пригадайте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попередніх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географії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пункти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відносяться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міських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пунктів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– до </a:t>
            </a:r>
            <a:r>
              <a:rPr lang="ru-RU" dirty="0" err="1" smtClean="0">
                <a:solidFill>
                  <a:schemeClr val="bg1"/>
                </a:solidFill>
              </a:rPr>
              <a:t>сільських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8928992" cy="273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9" y="4215319"/>
            <a:ext cx="8609647" cy="244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454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УРБАНІЗАЦІЯ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У містах і селищах міського типу в Україні проживає майже 68 % населення (на початку </a:t>
            </a:r>
            <a:r>
              <a:rPr lang="arn-CL" dirty="0">
                <a:solidFill>
                  <a:schemeClr val="bg1"/>
                </a:solidFill>
              </a:rPr>
              <a:t>XX </a:t>
            </a:r>
            <a:r>
              <a:rPr lang="uk-UA" dirty="0">
                <a:solidFill>
                  <a:schemeClr val="bg1"/>
                </a:solidFill>
              </a:rPr>
              <a:t>ст. цей показник становив лише 16%). Як бачимо, кількість і частка міського населення постійно зростає. Процес збільшення кількості міст, міських мешканців і поширення міського способу життя  називається урбанізацією. </a:t>
            </a:r>
            <a:r>
              <a:rPr lang="uk-UA" dirty="0" smtClean="0">
                <a:solidFill>
                  <a:schemeClr val="bg1"/>
                </a:solidFill>
              </a:rPr>
              <a:t> Найвищі </a:t>
            </a:r>
            <a:r>
              <a:rPr lang="uk-UA" dirty="0">
                <a:solidFill>
                  <a:schemeClr val="bg1"/>
                </a:solidFill>
              </a:rPr>
              <a:t>темпи урбанізації спостерігались в Україні в середині </a:t>
            </a:r>
            <a:r>
              <a:rPr lang="arn-CL" dirty="0">
                <a:solidFill>
                  <a:schemeClr val="bg1"/>
                </a:solidFill>
              </a:rPr>
              <a:t>XX </a:t>
            </a:r>
            <a:r>
              <a:rPr lang="uk-UA" dirty="0">
                <a:solidFill>
                  <a:schemeClr val="bg1"/>
                </a:solidFill>
              </a:rPr>
              <a:t>ст., коли відбувалася індустріалізація – створення промислового виробництва. Нині ці темпи значно сповільнилися внаслідок припинення притоку мігрантів із сільської місцевості, депопуляції населення (табл. 2). Найвищі рівні урбанізації мають області у промислових регіонах – Донецька, Дніпропетровська, Луганська (80 – 90%), а найнижчі – Закарпатська, Чернівецька, Тернопільська (40%).</a:t>
            </a:r>
          </a:p>
        </p:txBody>
      </p:sp>
    </p:spTree>
    <p:extLst>
      <p:ext uri="{BB962C8B-B14F-4D97-AF65-F5344CB8AC3E}">
        <p14:creationId xmlns:p14="http://schemas.microsoft.com/office/powerpoint/2010/main" val="419129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" y="25492"/>
            <a:ext cx="9136386" cy="695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77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Субурбанізація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uk-UA" dirty="0" err="1">
                <a:solidFill>
                  <a:schemeClr val="bg1"/>
                </a:solidFill>
              </a:rPr>
              <a:t>Субурбанізація</a:t>
            </a:r>
            <a:r>
              <a:rPr lang="uk-UA" dirty="0">
                <a:solidFill>
                  <a:schemeClr val="bg1"/>
                </a:solidFill>
              </a:rPr>
              <a:t> – це процес зростання і розвитку приміської зони великих міст, внаслідок відтоку населення з міст. В результаті таких процесів формуються міські </a:t>
            </a:r>
            <a:r>
              <a:rPr lang="uk-UA" dirty="0" err="1">
                <a:solidFill>
                  <a:schemeClr val="bg1"/>
                </a:solidFill>
              </a:rPr>
              <a:t>агломераці</a:t>
            </a:r>
            <a:r>
              <a:rPr lang="uk-UA" dirty="0">
                <a:solidFill>
                  <a:schemeClr val="bg1"/>
                </a:solidFill>
              </a:rPr>
              <a:t>]. Агломерація (у перекладі з латинської означає </a:t>
            </a:r>
            <a:r>
              <a:rPr lang="uk-UA" dirty="0" err="1">
                <a:solidFill>
                  <a:schemeClr val="bg1"/>
                </a:solidFill>
              </a:rPr>
              <a:t>„нагромаджую</a:t>
            </a:r>
            <a:r>
              <a:rPr lang="uk-UA" dirty="0">
                <a:solidFill>
                  <a:schemeClr val="bg1"/>
                </a:solidFill>
              </a:rPr>
              <a:t>”) – це зосередження взаємозв’язаних міських поселень, ядром яких є велике місто, що швидко зростає. Агломерація являє собою систему розселення, яка характеризується зближенням і навіть територіальним зрощенням поселень, що мають між собою тісні зв’язки. Ознаками агломерації є висока густота </a:t>
            </a:r>
            <a:r>
              <a:rPr lang="uk-UA" dirty="0" err="1">
                <a:solidFill>
                  <a:schemeClr val="bg1"/>
                </a:solidFill>
              </a:rPr>
              <a:t>місько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го</a:t>
            </a:r>
            <a:r>
              <a:rPr lang="uk-UA" dirty="0">
                <a:solidFill>
                  <a:schemeClr val="bg1"/>
                </a:solidFill>
              </a:rPr>
              <a:t> населення і безперервність забудови, наявність великого міста-центра і численних менших міст-супутників, що мають з ним тісні зв’язки, тру </a:t>
            </a:r>
            <a:r>
              <a:rPr lang="uk-UA" dirty="0" err="1">
                <a:solidFill>
                  <a:schemeClr val="bg1"/>
                </a:solidFill>
              </a:rPr>
              <a:t>дові</a:t>
            </a:r>
            <a:r>
              <a:rPr lang="uk-UA" dirty="0">
                <a:solidFill>
                  <a:schemeClr val="bg1"/>
                </a:solidFill>
              </a:rPr>
              <a:t> та культурно-побутові внутрішні міграції населення. Найбільшими агломераціями в Україні є Донецько-Макіївська, Дніпропетровсько-Дніпродзержинська, Київська, Харківська.</a:t>
            </a: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В умовах загальної економі </a:t>
            </a:r>
            <a:r>
              <a:rPr lang="uk-UA" dirty="0" err="1">
                <a:solidFill>
                  <a:schemeClr val="bg1"/>
                </a:solidFill>
              </a:rPr>
              <a:t>чної</a:t>
            </a:r>
            <a:r>
              <a:rPr lang="uk-UA" dirty="0">
                <a:solidFill>
                  <a:schemeClr val="bg1"/>
                </a:solidFill>
              </a:rPr>
              <a:t> кризи відбувається значний відтік міських жителів на заробітки за межі своїх поселень (переважно за кордон), а також повернення вихідців із сіл назад до своїх сільських помешкань.</a:t>
            </a:r>
          </a:p>
        </p:txBody>
      </p:sp>
    </p:spTree>
    <p:extLst>
      <p:ext uri="{BB962C8B-B14F-4D97-AF65-F5344CB8AC3E}">
        <p14:creationId xmlns:p14="http://schemas.microsoft.com/office/powerpoint/2010/main" val="165306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820"/>
            <a:ext cx="8229600" cy="1813004"/>
          </a:xfrm>
        </p:spPr>
        <p:txBody>
          <a:bodyPr/>
          <a:lstStyle/>
          <a:p>
            <a:pPr marL="137160" indent="0">
              <a:buNone/>
            </a:pPr>
            <a:r>
              <a:rPr lang="ru-RU" i="1" dirty="0" err="1">
                <a:solidFill>
                  <a:schemeClr val="bg1"/>
                </a:solidFill>
              </a:rPr>
              <a:t>Рекорди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України</a:t>
            </a: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Найвищий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урбанізації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Донецька</a:t>
            </a:r>
            <a:r>
              <a:rPr lang="ru-RU" dirty="0">
                <a:solidFill>
                  <a:schemeClr val="bg1"/>
                </a:solidFill>
              </a:rPr>
              <a:t> область (90%), </a:t>
            </a:r>
            <a:r>
              <a:rPr lang="ru-RU" dirty="0" err="1">
                <a:solidFill>
                  <a:schemeClr val="bg1"/>
                </a:solidFill>
              </a:rPr>
              <a:t>найнижчий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Закарпатська</a:t>
            </a:r>
            <a:r>
              <a:rPr lang="ru-RU" dirty="0">
                <a:solidFill>
                  <a:schemeClr val="bg1"/>
                </a:solidFill>
              </a:rPr>
              <a:t> (37%).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28983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11010"/>
            <a:ext cx="4464496" cy="335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10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Запам’ятайте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endParaRPr lang="uk-UA" dirty="0"/>
          </a:p>
          <a:p>
            <a:r>
              <a:rPr lang="uk-UA" dirty="0">
                <a:solidFill>
                  <a:srgbClr val="FF0000"/>
                </a:solidFill>
              </a:rPr>
              <a:t>Населений пункт (поселення) </a:t>
            </a:r>
            <a:r>
              <a:rPr lang="uk-UA" dirty="0"/>
              <a:t>– це місце проживання і діяльності людей; розрізняють два типи населених пунктів – міські і сільські.</a:t>
            </a:r>
          </a:p>
          <a:p>
            <a:r>
              <a:rPr lang="uk-UA" dirty="0">
                <a:solidFill>
                  <a:srgbClr val="FF0000"/>
                </a:solidFill>
              </a:rPr>
              <a:t>Місто</a:t>
            </a:r>
            <a:r>
              <a:rPr lang="uk-UA" dirty="0"/>
              <a:t> – це населений пункт, що має понад 10 тис. жителів, які зайняті переважно у несільськогосподарських галузях.</a:t>
            </a:r>
          </a:p>
          <a:p>
            <a:r>
              <a:rPr lang="uk-UA" dirty="0"/>
              <a:t>Міста розрізняють за людністю (малі, середні, великі, дуже великі, міста-мільйонери; за часом виникнення (старі, середнього віку, молоді); за виконанням різних функцій (багатофункціональні, промислові, транспортні, лікувально-оздоровчі, агропромислові центри).</a:t>
            </a:r>
          </a:p>
          <a:p>
            <a:r>
              <a:rPr lang="uk-UA" dirty="0">
                <a:solidFill>
                  <a:srgbClr val="FF0000"/>
                </a:solidFill>
              </a:rPr>
              <a:t>Селища міського типу </a:t>
            </a:r>
            <a:r>
              <a:rPr lang="uk-UA" dirty="0"/>
              <a:t>– це населені пункти з кількістю населення понад 2 тис. осіб, в яких не менше як 2/3 населення зайняті у несільськогосподарському виробництві.</a:t>
            </a:r>
          </a:p>
          <a:p>
            <a:r>
              <a:rPr lang="uk-UA" dirty="0">
                <a:solidFill>
                  <a:srgbClr val="FF0000"/>
                </a:solidFill>
              </a:rPr>
              <a:t>Урбанізація</a:t>
            </a:r>
            <a:r>
              <a:rPr lang="uk-UA" dirty="0"/>
              <a:t> – це процес збільшення кількості міст, міських мешканців і поширення міського способу життя .</a:t>
            </a:r>
          </a:p>
          <a:p>
            <a:r>
              <a:rPr lang="uk-UA" dirty="0" err="1">
                <a:solidFill>
                  <a:srgbClr val="FF0000"/>
                </a:solidFill>
              </a:rPr>
              <a:t>Субурбанізація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– це процес зростання і розвитку приміської зони великих міст, внаслідок відтоку населення з міст.</a:t>
            </a:r>
          </a:p>
        </p:txBody>
      </p:sp>
    </p:spTree>
    <p:extLst>
      <p:ext uri="{BB962C8B-B14F-4D97-AF65-F5344CB8AC3E}">
        <p14:creationId xmlns:p14="http://schemas.microsoft.com/office/powerpoint/2010/main" val="198215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Запитання і завдання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</a:t>
            </a:r>
            <a:r>
              <a:rPr lang="uk-UA" dirty="0"/>
              <a:t>. Порівняйте різні регіони України за щільністю населення та рівнем урбанізації. Які чинники впливають на ці показники</a:t>
            </a:r>
            <a:r>
              <a:rPr lang="uk-UA" dirty="0" smtClean="0"/>
              <a:t>?</a:t>
            </a:r>
            <a:endParaRPr lang="uk-UA" dirty="0"/>
          </a:p>
          <a:p>
            <a:r>
              <a:rPr lang="uk-UA" dirty="0"/>
              <a:t>2. Як поділяють міста України за кількістю населення? Користуючись картою, наведіть приклади міст з різною людністю.</a:t>
            </a:r>
          </a:p>
          <a:p>
            <a:r>
              <a:rPr lang="uk-UA" dirty="0"/>
              <a:t>3. Які групи міст розрізняють за часом виникнення? Наведіть приклади найстаріших і молодих міст держави.</a:t>
            </a:r>
          </a:p>
          <a:p>
            <a:r>
              <a:rPr lang="uk-UA" dirty="0"/>
              <a:t>4. Які функції можуть виконувати міста?</a:t>
            </a:r>
          </a:p>
          <a:p>
            <a:r>
              <a:rPr lang="uk-UA" dirty="0"/>
              <a:t>5. Чим різняться процеси урбанізації і </a:t>
            </a:r>
            <a:r>
              <a:rPr lang="uk-UA" dirty="0" err="1"/>
              <a:t>субурбанізації</a:t>
            </a:r>
            <a:r>
              <a:rPr lang="uk-UA" dirty="0"/>
              <a:t>? Які причини цих явищ в Україні?</a:t>
            </a:r>
          </a:p>
        </p:txBody>
      </p:sp>
    </p:spTree>
    <p:extLst>
      <p:ext uri="{BB962C8B-B14F-4D97-AF65-F5344CB8AC3E}">
        <p14:creationId xmlns:p14="http://schemas.microsoft.com/office/powerpoint/2010/main" val="4662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180728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вам </a:t>
            </a:r>
            <a:r>
              <a:rPr lang="ru-RU" dirty="0" err="1">
                <a:solidFill>
                  <a:schemeClr val="bg1"/>
                </a:solidFill>
              </a:rPr>
              <a:t>доводилося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бувати</a:t>
            </a:r>
            <a:r>
              <a:rPr lang="ru-RU" dirty="0">
                <a:solidFill>
                  <a:schemeClr val="bg1"/>
                </a:solidFill>
              </a:rPr>
              <a:t>?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" y="116632"/>
            <a:ext cx="9144000" cy="211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" y="3504869"/>
            <a:ext cx="4205706" cy="3150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35626"/>
            <a:ext cx="3128747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92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-tur.com/assets/images/shanghai11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2977" cy="68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616" y="-19696"/>
            <a:ext cx="6285384" cy="2044824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типу </a:t>
            </a:r>
            <a:r>
              <a:rPr lang="ru-RU" dirty="0" err="1">
                <a:solidFill>
                  <a:schemeClr val="bg1"/>
                </a:solidFill>
              </a:rPr>
              <a:t>населених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пунктів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належить</a:t>
            </a:r>
            <a:r>
              <a:rPr lang="ru-RU" dirty="0">
                <a:solidFill>
                  <a:schemeClr val="bg1"/>
                </a:solidFill>
              </a:rPr>
              <a:t> той, в </a:t>
            </a:r>
            <a:r>
              <a:rPr lang="ru-RU" dirty="0" err="1">
                <a:solidFill>
                  <a:schemeClr val="bg1"/>
                </a:solidFill>
              </a:rPr>
              <a:t>якому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>
                <a:solidFill>
                  <a:schemeClr val="bg1"/>
                </a:solidFill>
              </a:rPr>
              <a:t> живете?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4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1552"/>
            <a:ext cx="8229600" cy="2476872"/>
          </a:xfrm>
        </p:spPr>
        <p:txBody>
          <a:bodyPr/>
          <a:lstStyle/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Населення проживає у різних за людністю, зовнішнім виглядом і типом діяльності населених пунктах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b="1" dirty="0" smtClean="0">
                <a:solidFill>
                  <a:schemeClr val="bg1"/>
                </a:solidFill>
              </a:rPr>
              <a:t>Населений </a:t>
            </a:r>
            <a:r>
              <a:rPr lang="uk-UA" b="1" dirty="0">
                <a:solidFill>
                  <a:schemeClr val="bg1"/>
                </a:solidFill>
              </a:rPr>
              <a:t>пункт</a:t>
            </a:r>
            <a:r>
              <a:rPr lang="uk-UA" dirty="0">
                <a:solidFill>
                  <a:schemeClr val="bg1"/>
                </a:solidFill>
              </a:rPr>
              <a:t> (</a:t>
            </a:r>
            <a:r>
              <a:rPr lang="uk-UA" dirty="0" smtClean="0">
                <a:solidFill>
                  <a:schemeClr val="bg1"/>
                </a:solidFill>
              </a:rPr>
              <a:t>поселення</a:t>
            </a:r>
            <a:r>
              <a:rPr lang="uk-UA" dirty="0">
                <a:solidFill>
                  <a:schemeClr val="bg1"/>
                </a:solidFill>
              </a:rPr>
              <a:t>) – це місце проживання і діяльності людей. Розрізняють два типи населених пунктів – міські і сільські.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4746104" cy="355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08" y="3243553"/>
            <a:ext cx="4131246" cy="3281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92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75"/>
            <a:ext cx="9144000" cy="6881676"/>
          </a:xfrm>
        </p:spPr>
      </p:pic>
    </p:spTree>
    <p:extLst>
      <p:ext uri="{BB962C8B-B14F-4D97-AF65-F5344CB8AC3E}">
        <p14:creationId xmlns:p14="http://schemas.microsoft.com/office/powerpoint/2010/main" val="34210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uk-UA" dirty="0"/>
              <a:t>ТИПИ МІСТ ЗА </a:t>
            </a:r>
            <a:r>
              <a:rPr lang="uk-UA" dirty="0" smtClean="0"/>
              <a:t>РОЗМІРАМИ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26896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Міські </a:t>
            </a:r>
            <a:r>
              <a:rPr lang="uk-UA" dirty="0">
                <a:solidFill>
                  <a:schemeClr val="bg1"/>
                </a:solidFill>
              </a:rPr>
              <a:t>населені пункти – це міста і селища міського типу. Містом вважається населений пункт, жителі якого зайняті переважно у несільськогосподарських галузях. В Україні до міст відносять поселення, що мають понад 10 тис. жителів, а також менші за людністю поселення, що історично склалися як міста.</a:t>
            </a:r>
          </a:p>
        </p:txBody>
      </p:sp>
    </p:spTree>
    <p:extLst>
      <p:ext uri="{BB962C8B-B14F-4D97-AF65-F5344CB8AC3E}">
        <p14:creationId xmlns:p14="http://schemas.microsoft.com/office/powerpoint/2010/main" val="24856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448272"/>
          </a:xfrm>
        </p:spPr>
        <p:txBody>
          <a:bodyPr/>
          <a:lstStyle/>
          <a:p>
            <a:pPr marL="137160" indent="0">
              <a:buNone/>
            </a:pPr>
            <a:r>
              <a:rPr lang="uk-UA" dirty="0"/>
              <a:t>У нашій країні налічують 457 міст. Найбільше їх у східних областях України, найменше – у південних і північних. Найбільша концентрація міст – у Львівській, Харківській, Луганській, Донецькій областях.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7"/>
            <a:ext cx="6984776" cy="43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152128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За </a:t>
            </a:r>
            <a:r>
              <a:rPr lang="ru-RU" dirty="0" err="1"/>
              <a:t>людністю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малі</a:t>
            </a:r>
            <a:r>
              <a:rPr lang="ru-RU" dirty="0"/>
              <a:t> (до 50 тис. </a:t>
            </a:r>
            <a:r>
              <a:rPr lang="ru-RU" dirty="0" err="1"/>
              <a:t>жителів</a:t>
            </a:r>
            <a:r>
              <a:rPr lang="ru-RU" dirty="0"/>
              <a:t>),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96944" cy="5404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7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963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Презентація уроку з географії 9 класу на тему: «МІСЬКЕ ПОСЕЛЕННЯ»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МІСТ ЗА РОЗМІРАМИ</vt:lpstr>
      <vt:lpstr>Презентация PowerPoint</vt:lpstr>
      <vt:lpstr>Презентация PowerPoint</vt:lpstr>
      <vt:lpstr>Презентация PowerPoint</vt:lpstr>
      <vt:lpstr>великі (100 – 500 тис),</vt:lpstr>
      <vt:lpstr>дуже великі (500 – 1000 тис.),</vt:lpstr>
      <vt:lpstr>міста-мільйонери (понад 1 млн жителів).</vt:lpstr>
      <vt:lpstr>Презентация PowerPoint</vt:lpstr>
      <vt:lpstr>Презентация PowerPoint</vt:lpstr>
      <vt:lpstr>Презентация PowerPoint</vt:lpstr>
      <vt:lpstr>ФУНКЦІЇ МІСТ</vt:lpstr>
      <vt:lpstr>Презентация PowerPoint</vt:lpstr>
      <vt:lpstr>Презентация PowerPoint</vt:lpstr>
      <vt:lpstr>УРБАНІЗАЦІЯ</vt:lpstr>
      <vt:lpstr>Презентация PowerPoint</vt:lpstr>
      <vt:lpstr>Субурбанізація</vt:lpstr>
      <vt:lpstr>Презентация PowerPoint</vt:lpstr>
      <vt:lpstr>Запам’ятайте </vt:lpstr>
      <vt:lpstr>Запитання і завдання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уроку з географії 9 класу на тему: «МІСЬКЕ ПОСЕЛЕННЯ»</dc:title>
  <dc:creator>Вовчик Лукін</dc:creator>
  <cp:lastModifiedBy>Вовчик Лукін</cp:lastModifiedBy>
  <cp:revision>11</cp:revision>
  <dcterms:created xsi:type="dcterms:W3CDTF">2011-05-10T20:54:53Z</dcterms:created>
  <dcterms:modified xsi:type="dcterms:W3CDTF">2011-05-10T22:48:18Z</dcterms:modified>
</cp:coreProperties>
</file>