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6" r:id="rId5"/>
    <p:sldId id="260" r:id="rId6"/>
    <p:sldId id="277" r:id="rId7"/>
    <p:sldId id="261" r:id="rId8"/>
    <p:sldId id="278" r:id="rId9"/>
    <p:sldId id="263" r:id="rId10"/>
    <p:sldId id="279" r:id="rId11"/>
    <p:sldId id="264" r:id="rId12"/>
    <p:sldId id="280" r:id="rId13"/>
    <p:sldId id="262" r:id="rId14"/>
    <p:sldId id="281" r:id="rId15"/>
    <p:sldId id="265" r:id="rId16"/>
    <p:sldId id="266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79512" y="1484784"/>
            <a:ext cx="8496944" cy="3816424"/>
          </a:xfrm>
          <a:prstGeom prst="rect">
            <a:avLst/>
          </a:prstGeom>
          <a:solidFill>
            <a:srgbClr val="0070C0">
              <a:alpha val="46000"/>
            </a:srgbClr>
          </a:solidFill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Всеукраїнська акція, що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привернути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увагу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мас-медіа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популярних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пам'яток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спонукати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збереження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поваги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чудесних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місць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201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Софія Київська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соф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88" y="1484784"/>
            <a:ext cx="60429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340768"/>
            <a:ext cx="2962672" cy="478539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Собор </a:t>
            </a:r>
            <a:r>
              <a:rPr lang="ru-RU" b="1" dirty="0" err="1" smtClean="0">
                <a:solidFill>
                  <a:schemeClr val="bg1"/>
                </a:solidFill>
              </a:rPr>
              <a:t>святої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Софії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Софія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Київська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Софійський</a:t>
            </a:r>
            <a:r>
              <a:rPr lang="ru-RU" b="1" dirty="0" smtClean="0">
                <a:solidFill>
                  <a:schemeClr val="bg1"/>
                </a:solidFill>
              </a:rPr>
              <a:t> Собор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r>
              <a:rPr lang="ru-RU" dirty="0" err="1" smtClean="0">
                <a:solidFill>
                  <a:schemeClr val="bg1"/>
                </a:solidFill>
              </a:rPr>
              <a:t>пам'ятка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української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монументального </a:t>
            </a:r>
            <a:r>
              <a:rPr lang="ru-RU" dirty="0" err="1" smtClean="0">
                <a:solidFill>
                  <a:schemeClr val="bg1"/>
                </a:solidFill>
              </a:rPr>
              <a:t>живопису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11</a:t>
            </a:r>
            <a:r>
              <a:rPr lang="ru-RU" dirty="0" smtClean="0">
                <a:solidFill>
                  <a:schemeClr val="bg1"/>
                </a:solidFill>
              </a:rPr>
              <a:t> — 18 </a:t>
            </a:r>
            <a:r>
              <a:rPr lang="ru-RU" dirty="0" err="1" smtClean="0">
                <a:solidFill>
                  <a:schemeClr val="bg1"/>
                </a:solidFill>
              </a:rPr>
              <a:t>століть</a:t>
            </a:r>
            <a:r>
              <a:rPr lang="ru-RU" dirty="0" smtClean="0">
                <a:solidFill>
                  <a:schemeClr val="bg1"/>
                </a:solidFill>
              </a:rPr>
              <a:t>, одна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уцілілих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uk-UA" dirty="0" smtClean="0">
                <a:solidFill>
                  <a:schemeClr val="bg1"/>
                </a:solidFill>
              </a:rPr>
              <a:t> Київської Русі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Софійського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монастиря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складовою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Національн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ru-RU" dirty="0" err="1" smtClean="0">
                <a:solidFill>
                  <a:schemeClr val="bg1"/>
                </a:solidFill>
              </a:rPr>
              <a:t>заповідник</a:t>
            </a:r>
            <a:r>
              <a:rPr lang="en-US" dirty="0" smtClean="0">
                <a:solidFill>
                  <a:schemeClr val="bg1"/>
                </a:solidFill>
              </a:rPr>
              <a:t>a «</a:t>
            </a:r>
            <a:r>
              <a:rPr lang="ru-RU" dirty="0" err="1" smtClean="0">
                <a:solidFill>
                  <a:schemeClr val="bg1"/>
                </a:solidFill>
              </a:rPr>
              <a:t>Софія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Київська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 err="1" smtClean="0">
                <a:solidFill>
                  <a:schemeClr val="bg1"/>
                </a:solidFill>
              </a:rPr>
              <a:t>Окрім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собору до </a:t>
            </a:r>
            <a:r>
              <a:rPr lang="ru-RU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заповідника</a:t>
            </a:r>
            <a:r>
              <a:rPr lang="ru-RU" dirty="0" smtClean="0">
                <a:solidFill>
                  <a:schemeClr val="bg1"/>
                </a:solidFill>
              </a:rPr>
              <a:t> належать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памятки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, як «</a:t>
            </a:r>
            <a:r>
              <a:rPr lang="ru-RU" dirty="0" err="1" smtClean="0">
                <a:solidFill>
                  <a:schemeClr val="bg1"/>
                </a:solidFill>
              </a:rPr>
              <a:t>Золоті</a:t>
            </a:r>
            <a:r>
              <a:rPr lang="ru-RU" dirty="0" smtClean="0">
                <a:solidFill>
                  <a:schemeClr val="bg1"/>
                </a:solidFill>
              </a:rPr>
              <a:t> ворота», «</a:t>
            </a:r>
            <a:r>
              <a:rPr lang="ru-RU" dirty="0" err="1" smtClean="0">
                <a:solidFill>
                  <a:schemeClr val="bg1"/>
                </a:solidFill>
              </a:rPr>
              <a:t>Андріївська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церква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Кирилівська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церква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Судацька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фортеця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0844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chemeClr val="accent4">
                    <a:lumMod val="75000"/>
                  </a:schemeClr>
                </a:solidFill>
              </a:rPr>
              <a:t>Херсонес Таврійський</a:t>
            </a:r>
            <a:br>
              <a:rPr lang="uk-UA" sz="49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200" dirty="0" smtClean="0"/>
              <a:t>(м. Севастополь)</a:t>
            </a:r>
            <a:endParaRPr lang="ru-RU" sz="2200" dirty="0"/>
          </a:p>
        </p:txBody>
      </p:sp>
      <p:pic>
        <p:nvPicPr>
          <p:cNvPr id="6" name="Содержимое 5" descr="Базилика_1935_года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7280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6309320"/>
            <a:ext cx="8352928" cy="320899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http://uk.wikipedia.org/wiki/%D0%A4%D0%B0%D0%B9%D0%BB:%D0%91%D0%B0%D0%B7%D0%B8%D0%BB%D0%B8%D0%BA%D0%B0_1935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_%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D0%B3%D0%BE%D0%B4%D0%B0_1.jpg</a:t>
            </a: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156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Херсонес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ersones-572x4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14724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9672" y="1556792"/>
            <a:ext cx="7067128" cy="45693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500" b="1" i="1" dirty="0" err="1" smtClean="0">
                <a:solidFill>
                  <a:schemeClr val="bg1"/>
                </a:solidFill>
              </a:rPr>
              <a:t>Був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заснований</a:t>
            </a:r>
            <a:r>
              <a:rPr lang="ru-RU" sz="1500" b="1" i="1" dirty="0" smtClean="0">
                <a:solidFill>
                  <a:schemeClr val="bg1"/>
                </a:solidFill>
              </a:rPr>
              <a:t> 422—421 </a:t>
            </a:r>
            <a:r>
              <a:rPr lang="ru-RU" sz="1500" b="1" i="1" dirty="0" err="1" smtClean="0">
                <a:solidFill>
                  <a:schemeClr val="bg1"/>
                </a:solidFill>
              </a:rPr>
              <a:t>рр</a:t>
            </a:r>
            <a:r>
              <a:rPr lang="ru-RU" sz="1500" b="1" i="1" dirty="0" smtClean="0">
                <a:solidFill>
                  <a:schemeClr val="bg1"/>
                </a:solidFill>
              </a:rPr>
              <a:t>. до н. е.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грецькими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вихідцями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з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Гераклеї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Понтійської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</a:rPr>
              <a:t>як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грецька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колонія</a:t>
            </a:r>
            <a:r>
              <a:rPr lang="ru-RU" sz="1500" b="1" i="1" dirty="0" smtClean="0">
                <a:solidFill>
                  <a:schemeClr val="bg1"/>
                </a:solidFill>
              </a:rPr>
              <a:t> на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північному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узбережжі</a:t>
            </a:r>
            <a:r>
              <a:rPr lang="ru-RU" sz="1500" b="1" i="1" dirty="0" smtClean="0">
                <a:solidFill>
                  <a:schemeClr val="bg1"/>
                </a:solidFill>
              </a:rPr>
              <a:t> Чорного моря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і</a:t>
            </a:r>
            <a:r>
              <a:rPr lang="ru-RU" sz="1500" b="1" i="1" dirty="0" smtClean="0">
                <a:solidFill>
                  <a:schemeClr val="bg1"/>
                </a:solidFill>
              </a:rPr>
              <a:t> за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античної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доби</a:t>
            </a:r>
            <a:r>
              <a:rPr lang="ru-RU" sz="1500" b="1" i="1" dirty="0" smtClean="0">
                <a:solidFill>
                  <a:schemeClr val="bg1"/>
                </a:solidFill>
              </a:rPr>
              <a:t> став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важливим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торговельним</a:t>
            </a:r>
            <a:r>
              <a:rPr lang="ru-RU" sz="1500" b="1" i="1" dirty="0" smtClean="0">
                <a:solidFill>
                  <a:schemeClr val="bg1"/>
                </a:solidFill>
              </a:rPr>
              <a:t>,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ремісничим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іполітичним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</a:rPr>
              <a:t>центром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південно-західного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узбережжя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</a:rPr>
              <a:t>Криму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34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i="1" dirty="0" smtClean="0">
                <a:solidFill>
                  <a:schemeClr val="accent4"/>
                </a:solidFill>
              </a:rPr>
              <a:t>Хотинська фортеця</a:t>
            </a:r>
            <a:br>
              <a:rPr lang="uk-UA" sz="4900" i="1" dirty="0" smtClean="0">
                <a:solidFill>
                  <a:schemeClr val="accent4"/>
                </a:solidFill>
              </a:rPr>
            </a:br>
            <a:r>
              <a:rPr lang="uk-UA" sz="2200" dirty="0" smtClean="0"/>
              <a:t>(</a:t>
            </a:r>
            <a:r>
              <a:rPr lang="uk-UA" sz="2200" dirty="0" err="1" smtClean="0"/>
              <a:t>м.Хотин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pic>
        <p:nvPicPr>
          <p:cNvPr id="7" name="Содержимое 6" descr="Chocim_stronghold_fro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7931224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6165305"/>
            <a:ext cx="8208912" cy="432048"/>
          </a:xfrm>
        </p:spPr>
        <p:txBody>
          <a:bodyPr>
            <a:normAutofit fontScale="92500"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http://uk.wikipedia.org/wiki/%D0%A4%D0%B0%D0%B9%D0%BB:Chocim_stronghold_front.jpg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469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Хотинська фортеця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29377_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5"/>
            <a:ext cx="8352928" cy="431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5517232"/>
            <a:ext cx="8352928" cy="1340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b="1" dirty="0" err="1" smtClean="0">
                <a:solidFill>
                  <a:schemeClr val="bg1"/>
                </a:solidFill>
              </a:rPr>
              <a:t>Хотинська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фортеця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рум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en-US" sz="1400" i="1" dirty="0" err="1" smtClean="0">
                <a:solidFill>
                  <a:schemeClr val="bg1"/>
                </a:solidFill>
              </a:rPr>
              <a:t>Cetatea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Hotinului</a:t>
            </a:r>
            <a:r>
              <a:rPr lang="en-US" sz="1400" dirty="0" smtClean="0">
                <a:solidFill>
                  <a:schemeClr val="bg1"/>
                </a:solidFill>
              </a:rPr>
              <a:t>) — </a:t>
            </a:r>
            <a:r>
              <a:rPr lang="ru-RU" sz="1400" dirty="0" err="1" smtClean="0">
                <a:solidFill>
                  <a:schemeClr val="bg1"/>
                </a:solidFill>
              </a:rPr>
              <a:t>фортеця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13— </a:t>
            </a:r>
            <a:r>
              <a:rPr lang="ru-RU" sz="1400" dirty="0" smtClean="0">
                <a:solidFill>
                  <a:schemeClr val="bg1"/>
                </a:solidFill>
              </a:rPr>
              <a:t>18 </a:t>
            </a:r>
            <a:r>
              <a:rPr lang="ru-RU" sz="14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</a:rPr>
              <a:t>місті</a:t>
            </a:r>
            <a:r>
              <a:rPr lang="ru-RU" sz="1400" dirty="0" smtClean="0">
                <a:solidFill>
                  <a:schemeClr val="bg1"/>
                </a:solidFill>
              </a:rPr>
              <a:t> Хотин,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</a:rPr>
              <a:t>Чернівецькій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області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Україна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фортеці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історико-архітектурний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заповідник</a:t>
            </a:r>
            <a:r>
              <a:rPr lang="ru-RU" sz="1400" dirty="0" smtClean="0">
                <a:solidFill>
                  <a:schemeClr val="bg1"/>
                </a:solidFill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</a:rPr>
              <a:t>Хотинська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фортеця</a:t>
            </a:r>
            <a:r>
              <a:rPr lang="ru-RU" sz="1400" dirty="0" smtClean="0">
                <a:solidFill>
                  <a:schemeClr val="bg1"/>
                </a:solidFill>
              </a:rPr>
              <a:t>». </a:t>
            </a:r>
            <a:r>
              <a:rPr lang="ru-RU" sz="1400" dirty="0" err="1" smtClean="0">
                <a:solidFill>
                  <a:schemeClr val="bg1"/>
                </a:solidFill>
              </a:rPr>
              <a:t>Одне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семи чудес </a:t>
            </a:r>
            <a:r>
              <a:rPr lang="ru-RU" sz="1400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0484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i="1" dirty="0" smtClean="0">
                <a:solidFill>
                  <a:schemeClr val="accent4"/>
                </a:solidFill>
              </a:rPr>
              <a:t>Острів Хортиця</a:t>
            </a:r>
            <a:br>
              <a:rPr lang="uk-UA" sz="4400" i="1" dirty="0" smtClean="0">
                <a:solidFill>
                  <a:schemeClr val="accent4"/>
                </a:solidFill>
              </a:rPr>
            </a:br>
            <a:r>
              <a:rPr lang="uk-UA" sz="2000" dirty="0" smtClean="0"/>
              <a:t>(м. Запоріжжя)</a:t>
            </a:r>
            <a:endParaRPr lang="ru-RU" sz="2000" dirty="0"/>
          </a:p>
        </p:txBody>
      </p:sp>
      <p:pic>
        <p:nvPicPr>
          <p:cNvPr id="7" name="Содержимое 6" descr="Дніпро_Хортиц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8472" y="1268760"/>
            <a:ext cx="75879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6237312"/>
            <a:ext cx="8568952" cy="28803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http://uk.wikipedia.org/wiki/%D0%A4%D0%B0%D0%B9%D0%BB:%D0%94%D0%BD%D1%96%D0%BF%D1%80%D0%BE_%D0%A5%D0%BE%D1%80%D1%82%D0%B8%D1%86%D1%8F.jpg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594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Хортиця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хортиц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56084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8208912" cy="1124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vi-VN" sz="1400" b="1" dirty="0" smtClean="0">
                <a:solidFill>
                  <a:schemeClr val="bg1"/>
                </a:solidFill>
              </a:rPr>
              <a:t>Хо́ртиця</a:t>
            </a:r>
            <a:r>
              <a:rPr lang="vi-VN" sz="1400" dirty="0" smtClean="0">
                <a:solidFill>
                  <a:schemeClr val="bg1"/>
                </a:solidFill>
              </a:rPr>
              <a:t> – найбільший острів на </a:t>
            </a:r>
            <a:r>
              <a:rPr lang="vi-VN" sz="1400" dirty="0" smtClean="0">
                <a:solidFill>
                  <a:schemeClr val="bg1"/>
                </a:solidFill>
              </a:rPr>
              <a:t>Дніпрі,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vi-VN" sz="1400" dirty="0" smtClean="0">
                <a:solidFill>
                  <a:schemeClr val="bg1"/>
                </a:solidFill>
              </a:rPr>
              <a:t>розташований </a:t>
            </a:r>
            <a:r>
              <a:rPr lang="vi-VN" sz="1400" dirty="0" smtClean="0">
                <a:solidFill>
                  <a:schemeClr val="bg1"/>
                </a:solidFill>
              </a:rPr>
              <a:t>у районі міста Запоріжжя нижче Дніпрогесу, унікальний природний й історичний комплекс. Хортиця є </a:t>
            </a:r>
            <a:r>
              <a:rPr lang="vi-VN" sz="1400" dirty="0" smtClean="0">
                <a:solidFill>
                  <a:schemeClr val="bg1"/>
                </a:solidFill>
              </a:rPr>
              <a:t>одним</a:t>
            </a:r>
            <a:r>
              <a:rPr lang="uk-UA" sz="1400" dirty="0" smtClean="0">
                <a:solidFill>
                  <a:schemeClr val="bg1"/>
                </a:solidFill>
              </a:rPr>
              <a:t> з </a:t>
            </a:r>
            <a:r>
              <a:rPr lang="vi-VN" sz="1400" dirty="0" smtClean="0">
                <a:solidFill>
                  <a:schemeClr val="bg1"/>
                </a:solidFill>
              </a:rPr>
              <a:t>семи </a:t>
            </a:r>
            <a:r>
              <a:rPr lang="vi-VN" sz="1400" dirty="0" smtClean="0">
                <a:solidFill>
                  <a:schemeClr val="bg1"/>
                </a:solidFill>
              </a:rPr>
              <a:t>чудес України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22234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Сім чудес України на карті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Map_of_the_Seven_Wonders_of_Ukra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16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20090721201802__mg_8810---version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1404"/>
            <a:ext cx="8424936" cy="610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85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0046"/>
            <a:ext cx="7776864" cy="583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967" y="548680"/>
            <a:ext cx="861913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20105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8748464" cy="5976317"/>
          </a:xfrm>
          <a:prstGeom prst="rect">
            <a:avLst/>
          </a:prstGeom>
          <a:noFill/>
        </p:spPr>
      </p:pic>
      <p:pic>
        <p:nvPicPr>
          <p:cNvPr id="1029" name="Picture 5" descr="F:\8f7d9-pa140044-1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474745" cy="6356059"/>
          </a:xfrm>
          <a:prstGeom prst="rect">
            <a:avLst/>
          </a:prstGeom>
          <a:noFill/>
        </p:spPr>
      </p:pic>
      <p:pic>
        <p:nvPicPr>
          <p:cNvPr id="1030" name="Picture 6" descr="F:\3760750_181470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4664"/>
            <a:ext cx="7560840" cy="60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09_g004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60648"/>
            <a:ext cx="8694775" cy="579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F:\carpath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980728"/>
            <a:ext cx="7560840" cy="475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F:\Ch_lavra_nigh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6672"/>
            <a:ext cx="8208912" cy="567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83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Ми живемо  в Україні, а тому варто лише озирнутись…</a:t>
            </a:r>
            <a:br>
              <a:rPr lang="uk-UA" sz="5400" dirty="0" smtClean="0">
                <a:solidFill>
                  <a:srgbClr val="0070C0"/>
                </a:solidFill>
              </a:rPr>
            </a:br>
            <a:r>
              <a:rPr lang="uk-UA" sz="5400" dirty="0" err="1" smtClean="0">
                <a:solidFill>
                  <a:srgbClr val="0070C0"/>
                </a:solidFill>
              </a:rPr>
              <a:t>Україна-</a:t>
            </a:r>
            <a:r>
              <a:rPr lang="uk-UA" sz="5400" dirty="0" smtClean="0">
                <a:solidFill>
                  <a:srgbClr val="0070C0"/>
                </a:solidFill>
              </a:rPr>
              <a:t> країна чудес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4985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21 </a:t>
            </a:r>
            <a:r>
              <a:rPr lang="ru-RU" dirty="0" err="1" smtClean="0"/>
              <a:t>серпня</a:t>
            </a:r>
            <a:r>
              <a:rPr lang="ru-RU" dirty="0" smtClean="0"/>
              <a:t> у „</a:t>
            </a:r>
            <a:r>
              <a:rPr lang="ru-RU" dirty="0" err="1" smtClean="0"/>
              <a:t>Софії</a:t>
            </a:r>
            <a:r>
              <a:rPr lang="ru-RU" dirty="0" smtClean="0"/>
              <a:t> </a:t>
            </a:r>
            <a:r>
              <a:rPr lang="ru-RU" dirty="0" err="1" smtClean="0"/>
              <a:t>Київській</a:t>
            </a:r>
            <a:r>
              <a:rPr lang="ru-RU" dirty="0" smtClean="0"/>
              <a:t>”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 та </a:t>
            </a:r>
            <a:r>
              <a:rPr lang="ru-RU" dirty="0" err="1" smtClean="0"/>
              <a:t>нагородження</a:t>
            </a:r>
            <a:r>
              <a:rPr lang="ru-RU" dirty="0" smtClean="0"/>
              <a:t> </a:t>
            </a:r>
            <a:r>
              <a:rPr lang="ru-RU" dirty="0" err="1" smtClean="0"/>
              <a:t>переможців</a:t>
            </a:r>
            <a:r>
              <a:rPr lang="ru-RU" dirty="0" smtClean="0"/>
              <a:t> </a:t>
            </a:r>
            <a:r>
              <a:rPr lang="ru-RU" dirty="0" err="1" smtClean="0"/>
              <a:t>Всеукраїнської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«7 Чудес </a:t>
            </a:r>
            <a:r>
              <a:rPr lang="ru-RU" dirty="0" err="1" smtClean="0"/>
              <a:t>України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chemeClr val="accent4">
                    <a:lumMod val="75000"/>
                  </a:schemeClr>
                </a:solidFill>
              </a:rPr>
              <a:t>ПЕРЕМОЖЦЯМИ СТАЛИ:</a:t>
            </a:r>
            <a:endParaRPr lang="ru-RU" sz="4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0432" y="6021288"/>
            <a:ext cx="226368" cy="28807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20531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99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0891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281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Заповідник </a:t>
            </a:r>
            <a:r>
              <a:rPr lang="uk-UA" i="1" dirty="0" err="1" smtClean="0">
                <a:solidFill>
                  <a:schemeClr val="accent4">
                    <a:lumMod val="75000"/>
                  </a:schemeClr>
                </a:solidFill>
              </a:rPr>
              <a:t>“Кам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  <a:r>
              <a:rPr lang="uk-UA" i="1" dirty="0" err="1" smtClean="0">
                <a:solidFill>
                  <a:schemeClr val="accent4">
                    <a:lumMod val="75000"/>
                  </a:schemeClr>
                </a:solidFill>
              </a:rPr>
              <a:t>янець”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200" dirty="0" smtClean="0"/>
              <a:t>(м. </a:t>
            </a:r>
            <a:r>
              <a:rPr lang="uk-UA" sz="2200" dirty="0" err="1" smtClean="0"/>
              <a:t>Кам</a:t>
            </a:r>
            <a:r>
              <a:rPr lang="en-US" sz="2200" dirty="0" smtClean="0"/>
              <a:t>’</a:t>
            </a:r>
            <a:r>
              <a:rPr lang="uk-UA" sz="2200" dirty="0" err="1" smtClean="0"/>
              <a:t>янець-Подільський</a:t>
            </a:r>
            <a:r>
              <a:rPr lang="uk-UA" sz="2200" dirty="0" smtClean="0"/>
              <a:t>) </a:t>
            </a:r>
            <a:br>
              <a:rPr lang="uk-UA" sz="2200" dirty="0" smtClean="0"/>
            </a:br>
            <a:endParaRPr lang="ru-RU" sz="1800" dirty="0"/>
          </a:p>
        </p:txBody>
      </p:sp>
      <p:pic>
        <p:nvPicPr>
          <p:cNvPr id="4" name="Содержимое 3" descr="Kamianets-Podilskyi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29126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5949280"/>
            <a:ext cx="8712968" cy="908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http://uk.wikipedia.org/wiki/%D0%A4%D0%B0%D0%B9%D0%BB:Kamianets-Podilskyi-1.jpg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797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0070C0"/>
                </a:solidFill>
              </a:rPr>
              <a:t>Камянець-Подільська</a:t>
            </a:r>
            <a:r>
              <a:rPr lang="uk-UA" dirty="0" smtClean="0">
                <a:solidFill>
                  <a:srgbClr val="0070C0"/>
                </a:solidFill>
              </a:rPr>
              <a:t> фортеця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Kamianets-Podilskyi_(Klymenko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392488" cy="432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vi-VN" b="1" dirty="0" smtClean="0">
                <a:solidFill>
                  <a:srgbClr val="FFFF00"/>
                </a:solidFill>
              </a:rPr>
              <a:t>Кам'яне́ць-Поді́льська </a:t>
            </a:r>
            <a:r>
              <a:rPr lang="vi-VN" b="1" dirty="0" smtClean="0">
                <a:solidFill>
                  <a:srgbClr val="FFFF00"/>
                </a:solidFill>
              </a:rPr>
              <a:t>форте́ця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— фортеця в місті Кам'янець-Подільський (нині Хмельницької області України).</a:t>
            </a:r>
          </a:p>
          <a:p>
            <a:pPr>
              <a:buNone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Складається з двох частин: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*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Старої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фортеці (Старого замку), що захищала підхід до перешийку між півостровом, на якому розміщувалася найдавніша частина Кам'янця-Подільського — Старе місто, та «материком»,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*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Нової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фортеці (Нового замку), яка прикривала Стару фортецю з боку поля.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21453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Києво-Печерська Лавра </a:t>
            </a:r>
            <a:b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000" dirty="0" smtClean="0"/>
              <a:t>(</a:t>
            </a:r>
            <a:r>
              <a:rPr lang="uk-UA" sz="2000" dirty="0" err="1" smtClean="0"/>
              <a:t>м.Київ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6" name="Содержимое 5" descr="Kijow_lawra_pieczers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2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6309320"/>
            <a:ext cx="8280920" cy="3208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2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uk.wikipedia.org/wiki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/%D0%A4%D0%B0%D0%B9%D0%BB:Kijow_lawra_pieczerska.jpg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297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avra_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546848" cy="360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здавна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три духовно </a:t>
            </a:r>
            <a:r>
              <a:rPr lang="ru-RU" sz="1600" dirty="0" err="1" smtClean="0"/>
              <a:t>найважливіших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Ватикан у </a:t>
            </a:r>
            <a:r>
              <a:rPr lang="ru-RU" sz="1600" dirty="0" err="1" smtClean="0"/>
              <a:t>Римі</a:t>
            </a:r>
            <a:r>
              <a:rPr lang="ru-RU" sz="1600" dirty="0" smtClean="0"/>
              <a:t>, Мекка у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ісламу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Києво-Печерська</a:t>
            </a:r>
            <a:r>
              <a:rPr lang="ru-RU" sz="1600" dirty="0" smtClean="0"/>
              <a:t> лавра у </a:t>
            </a:r>
            <a:r>
              <a:rPr lang="ru-RU" sz="1600" dirty="0" err="1" smtClean="0"/>
              <a:t>Києві</a:t>
            </a:r>
            <a:r>
              <a:rPr lang="ru-RU" sz="1600" dirty="0" smtClean="0"/>
              <a:t> (</a:t>
            </a:r>
            <a:r>
              <a:rPr lang="ru-RU" sz="1600" dirty="0" err="1" smtClean="0"/>
              <a:t>Україна</a:t>
            </a:r>
            <a:r>
              <a:rPr lang="ru-RU" sz="1600" dirty="0" smtClean="0"/>
              <a:t>). </a:t>
            </a:r>
            <a:br>
              <a:rPr lang="ru-RU" sz="1600" dirty="0" smtClean="0"/>
            </a:br>
            <a:r>
              <a:rPr lang="ru-RU" sz="1600" dirty="0" err="1" smtClean="0"/>
              <a:t>Києво-Печерська</a:t>
            </a:r>
            <a:r>
              <a:rPr lang="ru-RU" sz="1600" dirty="0" smtClean="0"/>
              <a:t> </a:t>
            </a:r>
            <a:r>
              <a:rPr lang="ru-RU" sz="1600" dirty="0" smtClean="0"/>
              <a:t>лавра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заснована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тисячі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тому. </a:t>
            </a:r>
            <a:r>
              <a:rPr lang="ru-RU" sz="1600" dirty="0" err="1" smtClean="0"/>
              <a:t>Тисячі</a:t>
            </a:r>
            <a:r>
              <a:rPr lang="ru-RU" sz="1600" dirty="0" smtClean="0"/>
              <a:t> людей </a:t>
            </a:r>
            <a:r>
              <a:rPr lang="ru-RU" sz="1600" dirty="0" err="1" smtClean="0"/>
              <a:t>приїздять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сюди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подивитись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дивовижний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витвір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насправді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святе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Початок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святині</a:t>
            </a:r>
            <a:r>
              <a:rPr lang="ru-RU" sz="1600" dirty="0" smtClean="0"/>
              <a:t> дали два </a:t>
            </a:r>
            <a:r>
              <a:rPr lang="ru-RU" sz="1600" dirty="0" err="1" smtClean="0"/>
              <a:t>православні</a:t>
            </a:r>
            <a:r>
              <a:rPr lang="ru-RU" sz="1600" dirty="0" smtClean="0"/>
              <a:t> монахи. Вони почали </a:t>
            </a:r>
            <a:r>
              <a:rPr lang="ru-RU" sz="1600" dirty="0" err="1" smtClean="0"/>
              <a:t>рити</a:t>
            </a:r>
            <a:r>
              <a:rPr lang="ru-RU" sz="1600" dirty="0" smtClean="0"/>
              <a:t> у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печери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жити</a:t>
            </a:r>
            <a:r>
              <a:rPr lang="ru-RU" sz="1600" dirty="0" smtClean="0"/>
              <a:t> там,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спілкуючись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зовнішнім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світом</a:t>
            </a:r>
            <a:r>
              <a:rPr lang="ru-RU" sz="1600" dirty="0" smtClean="0"/>
              <a:t>. Таким чином, вони </a:t>
            </a:r>
            <a:r>
              <a:rPr lang="ru-RU" sz="1600" dirty="0" err="1" smtClean="0"/>
              <a:t>намагались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з'єднатися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Богом. До них </a:t>
            </a:r>
            <a:r>
              <a:rPr lang="ru-RU" sz="1600" dirty="0" err="1" smtClean="0"/>
              <a:t>приєднувалось</a:t>
            </a:r>
            <a:r>
              <a:rPr lang="ru-RU" sz="1600" dirty="0" smtClean="0"/>
              <a:t> </a:t>
            </a:r>
            <a:r>
              <a:rPr lang="ru-RU" sz="1600" dirty="0" err="1" smtClean="0"/>
              <a:t>дедалі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людей,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згодом</a:t>
            </a:r>
            <a:r>
              <a:rPr lang="ru-RU" sz="1600" dirty="0" smtClean="0"/>
              <a:t>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печери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перетворилися</a:t>
            </a:r>
            <a:r>
              <a:rPr lang="ru-RU" sz="1600" dirty="0" smtClean="0"/>
              <a:t> на великий </a:t>
            </a:r>
            <a:r>
              <a:rPr lang="ru-RU" sz="1600" dirty="0" err="1" smtClean="0"/>
              <a:t>монастир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advTm="203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</a:rPr>
              <a:t>Парк </a:t>
            </a:r>
            <a:r>
              <a:rPr lang="uk-UA" sz="4400" dirty="0" err="1" smtClean="0">
                <a:solidFill>
                  <a:schemeClr val="accent4">
                    <a:lumMod val="75000"/>
                  </a:schemeClr>
                </a:solidFill>
              </a:rPr>
              <a:t>“Софіївка”</a:t>
            </a: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(</a:t>
            </a:r>
            <a:r>
              <a:rPr lang="uk-UA" sz="2200" dirty="0" err="1" smtClean="0"/>
              <a:t>м.Умань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pic>
        <p:nvPicPr>
          <p:cNvPr id="7" name="Содержимое 6" descr="Sofievk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200800" cy="47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6237312"/>
            <a:ext cx="8291264" cy="404664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http://uk.wikipedia.org/wiki/%D0%A4%D0%B0%D0%B9%D0%BB:Sofievka3.jpg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1687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Софіївка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софі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98793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908721"/>
            <a:ext cx="3106688" cy="525658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дендрологічний</a:t>
            </a:r>
            <a:r>
              <a:rPr lang="ru-RU" sz="1400" dirty="0" smtClean="0">
                <a:solidFill>
                  <a:schemeClr val="bg1"/>
                </a:solidFill>
              </a:rPr>
              <a:t> парк „</a:t>
            </a:r>
            <a:r>
              <a:rPr lang="ru-RU" sz="1400" dirty="0" err="1" smtClean="0">
                <a:solidFill>
                  <a:schemeClr val="bg1"/>
                </a:solidFill>
              </a:rPr>
              <a:t>Софіївка</a:t>
            </a:r>
            <a:r>
              <a:rPr lang="ru-RU" sz="1400" dirty="0" smtClean="0">
                <a:solidFill>
                  <a:schemeClr val="bg1"/>
                </a:solidFill>
              </a:rPr>
              <a:t>” НАН </a:t>
            </a:r>
            <a:r>
              <a:rPr lang="ru-RU" sz="1400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dirty="0" smtClean="0">
                <a:solidFill>
                  <a:schemeClr val="bg1"/>
                </a:solidFill>
              </a:rPr>
              <a:t> (м. Умань </a:t>
            </a:r>
            <a:r>
              <a:rPr lang="ru-RU" sz="1400" dirty="0" err="1" smtClean="0">
                <a:solidFill>
                  <a:schemeClr val="bg1"/>
                </a:solidFill>
              </a:rPr>
              <a:t>Черкаської</a:t>
            </a:r>
            <a:r>
              <a:rPr lang="ru-RU" sz="1400" dirty="0" smtClean="0">
                <a:solidFill>
                  <a:schemeClr val="bg1"/>
                </a:solidFill>
              </a:rPr>
              <a:t> обл.) </a:t>
            </a:r>
            <a:r>
              <a:rPr lang="ru-RU" sz="1400" dirty="0" err="1" smtClean="0">
                <a:solidFill>
                  <a:schemeClr val="bg1"/>
                </a:solidFill>
              </a:rPr>
              <a:t>є</a:t>
            </a:r>
            <a:r>
              <a:rPr lang="ru-RU" sz="1400" dirty="0" smtClean="0">
                <a:solidFill>
                  <a:schemeClr val="bg1"/>
                </a:solidFill>
              </a:rPr>
              <a:t> одним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найвидатніших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творінь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1400" dirty="0" smtClean="0">
                <a:solidFill>
                  <a:schemeClr val="bg1"/>
                </a:solidFill>
              </a:rPr>
              <a:t> садово-паркового </a:t>
            </a:r>
            <a:r>
              <a:rPr lang="ru-RU" sz="14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кінця</a:t>
            </a:r>
            <a:r>
              <a:rPr lang="ru-RU" sz="1400" dirty="0" smtClean="0">
                <a:solidFill>
                  <a:schemeClr val="bg1"/>
                </a:solidFill>
              </a:rPr>
              <a:t> Х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r>
              <a:rPr lang="ru-RU" sz="1400" dirty="0" smtClean="0">
                <a:solidFill>
                  <a:schemeClr val="bg1"/>
                </a:solidFill>
              </a:rPr>
              <a:t>ІІІ — </a:t>
            </a:r>
            <a:r>
              <a:rPr lang="ru-RU" sz="1400" dirty="0" err="1" smtClean="0">
                <a:solidFill>
                  <a:schemeClr val="bg1"/>
                </a:solidFill>
              </a:rPr>
              <a:t>першої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половини</a:t>
            </a:r>
            <a:r>
              <a:rPr lang="ru-RU" sz="1400" dirty="0" smtClean="0">
                <a:solidFill>
                  <a:schemeClr val="bg1"/>
                </a:solidFill>
              </a:rPr>
              <a:t> ХІХ ст. 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Парк </a:t>
            </a:r>
            <a:r>
              <a:rPr lang="ru-RU" sz="1400" dirty="0" err="1" smtClean="0">
                <a:solidFill>
                  <a:schemeClr val="bg1"/>
                </a:solidFill>
              </a:rPr>
              <a:t>розкинувся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площі</a:t>
            </a:r>
            <a:r>
              <a:rPr lang="ru-RU" sz="1400" dirty="0" smtClean="0">
                <a:solidFill>
                  <a:schemeClr val="bg1"/>
                </a:solidFill>
              </a:rPr>
              <a:t> 154,7 </a:t>
            </a:r>
            <a:r>
              <a:rPr lang="ru-RU" sz="1400" dirty="0" err="1" smtClean="0">
                <a:solidFill>
                  <a:schemeClr val="bg1"/>
                </a:solidFill>
              </a:rPr>
              <a:t>гектарів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узбіччі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старовинного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міста</a:t>
            </a:r>
            <a:r>
              <a:rPr lang="ru-RU" sz="1400" dirty="0" smtClean="0">
                <a:solidFill>
                  <a:schemeClr val="bg1"/>
                </a:solidFill>
              </a:rPr>
              <a:t> Умань </a:t>
            </a:r>
            <a:r>
              <a:rPr lang="ru-RU" sz="1400" dirty="0" err="1" smtClean="0">
                <a:solidFill>
                  <a:schemeClr val="bg1"/>
                </a:solidFill>
              </a:rPr>
              <a:t>Черкаської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області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Заснований</a:t>
            </a:r>
            <a:r>
              <a:rPr lang="ru-RU" sz="1400" dirty="0" smtClean="0">
                <a:solidFill>
                  <a:schemeClr val="bg1"/>
                </a:solidFill>
              </a:rPr>
              <a:t> парк у 1796 </a:t>
            </a:r>
            <a:r>
              <a:rPr lang="ru-RU" sz="1400" dirty="0" err="1" smtClean="0">
                <a:solidFill>
                  <a:schemeClr val="bg1"/>
                </a:solidFill>
              </a:rPr>
              <a:t>році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багатим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польським</a:t>
            </a:r>
            <a:r>
              <a:rPr lang="ru-RU" sz="1400" dirty="0" smtClean="0">
                <a:solidFill>
                  <a:schemeClr val="bg1"/>
                </a:solidFill>
              </a:rPr>
              <a:t> магнатом </a:t>
            </a:r>
            <a:r>
              <a:rPr lang="ru-RU" sz="1400" dirty="0" err="1" smtClean="0">
                <a:solidFill>
                  <a:schemeClr val="bg1"/>
                </a:solidFill>
              </a:rPr>
              <a:t>Станіславом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Потоцьким</a:t>
            </a:r>
            <a:r>
              <a:rPr lang="ru-RU" sz="1400" dirty="0" smtClean="0">
                <a:solidFill>
                  <a:schemeClr val="bg1"/>
                </a:solidFill>
              </a:rPr>
              <a:t> на честь </a:t>
            </a:r>
            <a:r>
              <a:rPr lang="ru-RU" sz="1400" dirty="0" err="1" smtClean="0">
                <a:solidFill>
                  <a:schemeClr val="bg1"/>
                </a:solidFill>
              </a:rPr>
              <a:t>своєї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дружини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красуні-гречанки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Софії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був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подарований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їй</a:t>
            </a:r>
            <a:r>
              <a:rPr lang="ru-RU" sz="1400" dirty="0" smtClean="0">
                <a:solidFill>
                  <a:schemeClr val="bg1"/>
                </a:solidFill>
              </a:rPr>
              <a:t> в день </a:t>
            </a:r>
            <a:r>
              <a:rPr lang="ru-RU" sz="1400" dirty="0" err="1" smtClean="0">
                <a:solidFill>
                  <a:schemeClr val="bg1"/>
                </a:solidFill>
              </a:rPr>
              <a:t>її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янгола</a:t>
            </a:r>
            <a:r>
              <a:rPr lang="ru-RU" sz="1400" dirty="0" smtClean="0">
                <a:solidFill>
                  <a:schemeClr val="bg1"/>
                </a:solidFill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</a:rPr>
              <a:t>травні</a:t>
            </a:r>
            <a:r>
              <a:rPr lang="ru-RU" sz="1400" dirty="0" smtClean="0">
                <a:solidFill>
                  <a:schemeClr val="bg1"/>
                </a:solidFill>
              </a:rPr>
              <a:t> 1802 року.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936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chemeClr val="accent4">
                    <a:lumMod val="75000"/>
                  </a:schemeClr>
                </a:solidFill>
              </a:rPr>
              <a:t>Софія Київська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(</a:t>
            </a:r>
            <a:r>
              <a:rPr lang="uk-UA" sz="2200" dirty="0" err="1" smtClean="0"/>
              <a:t>м.Київ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pic>
        <p:nvPicPr>
          <p:cNvPr id="6" name="Содержимое 5" descr="Saint_Sophia_Cathedral_in_Kyiv_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745064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6309320"/>
            <a:ext cx="8388424" cy="288032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http://uk.wikipedia.org/wiki/%D0%A4%D0%B0%D0%B9%D0%BB:Saint_Sophia_Cathedral_in_Kyiv_2006.jpg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039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9|5.1|2.7|3.5|3.4|2|2.5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197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    21 серпня у „Софії Київській” відбулося підведення підсумків та нагородження переможців Всеукраїнської акції «7 Чудес України».  ПЕРЕМОЖЦЯМИ СТАЛИ:</vt:lpstr>
      <vt:lpstr>Заповідник “Кам’янець”  (м. Кам’янець-Подільський)  </vt:lpstr>
      <vt:lpstr>Камянець-Подільська фортеця </vt:lpstr>
      <vt:lpstr>Києво-Печерська Лавра  (м.Київ)</vt:lpstr>
      <vt:lpstr>Слайд 6</vt:lpstr>
      <vt:lpstr>Парк “Софіївка”  (м.Умань)</vt:lpstr>
      <vt:lpstr>Софіївка</vt:lpstr>
      <vt:lpstr>Софія Київська (м.Київ)</vt:lpstr>
      <vt:lpstr>Софія Київська</vt:lpstr>
      <vt:lpstr>Херсонес Таврійський (м. Севастополь)</vt:lpstr>
      <vt:lpstr>Херсонес</vt:lpstr>
      <vt:lpstr>Хотинська фортеця (м.Хотин)</vt:lpstr>
      <vt:lpstr>Хотинська фортеця</vt:lpstr>
      <vt:lpstr>Острів Хортиця (м. Запоріжжя)</vt:lpstr>
      <vt:lpstr>Хортиця</vt:lpstr>
      <vt:lpstr>Сім чудес України на карті </vt:lpstr>
      <vt:lpstr>Слайд 18</vt:lpstr>
      <vt:lpstr>Ми живемо  в Україні, а тому варто лише озирнутись… Україна- країна чудес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Ageeva </cp:lastModifiedBy>
  <cp:revision>19</cp:revision>
  <dcterms:modified xsi:type="dcterms:W3CDTF">2011-05-10T20:48:01Z</dcterms:modified>
</cp:coreProperties>
</file>