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</p:sldMasterIdLst>
  <p:notesMasterIdLst>
    <p:notesMasterId r:id="rId28"/>
  </p:notesMasterIdLst>
  <p:sldIdLst>
    <p:sldId id="256" r:id="rId8"/>
    <p:sldId id="257" r:id="rId9"/>
    <p:sldId id="259" r:id="rId10"/>
    <p:sldId id="276" r:id="rId11"/>
    <p:sldId id="277" r:id="rId12"/>
    <p:sldId id="278" r:id="rId13"/>
    <p:sldId id="258" r:id="rId14"/>
    <p:sldId id="279" r:id="rId15"/>
    <p:sldId id="280" r:id="rId16"/>
    <p:sldId id="281" r:id="rId17"/>
    <p:sldId id="282" r:id="rId18"/>
    <p:sldId id="260" r:id="rId19"/>
    <p:sldId id="261" r:id="rId20"/>
    <p:sldId id="262" r:id="rId21"/>
    <p:sldId id="263" r:id="rId22"/>
    <p:sldId id="265" r:id="rId23"/>
    <p:sldId id="266" r:id="rId24"/>
    <p:sldId id="267" r:id="rId25"/>
    <p:sldId id="268" r:id="rId26"/>
    <p:sldId id="26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958" autoAdjust="0"/>
    <p:restoredTop sz="94324" autoAdjust="0"/>
  </p:normalViewPr>
  <p:slideViewPr>
    <p:cSldViewPr>
      <p:cViewPr varScale="1">
        <p:scale>
          <a:sx n="69" d="100"/>
          <a:sy n="69" d="100"/>
        </p:scale>
        <p:origin x="-118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0.jpeg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0.jpeg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2000D6-1B04-47B0-922A-1179A14FFD12}" type="doc">
      <dgm:prSet loTypeId="urn:microsoft.com/office/officeart/2005/8/layout/vList4#1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C3681C44-AC38-4ABC-93CB-8DBDD8C99843}">
      <dgm:prSet phldrT="[Текст]"/>
      <dgm:spPr/>
      <dgm:t>
        <a:bodyPr/>
        <a:lstStyle/>
        <a:p>
          <a:r>
            <a:rPr lang="uk-UA" dirty="0" smtClean="0"/>
            <a:t>На сировину</a:t>
          </a:r>
          <a:endParaRPr lang="ru-RU" dirty="0"/>
        </a:p>
      </dgm:t>
    </dgm:pt>
    <dgm:pt modelId="{DE75C047-69CA-4550-ACE5-77020D7FC573}" type="parTrans" cxnId="{9C7554CD-91E2-492D-AC26-9778A1DBC8B3}">
      <dgm:prSet/>
      <dgm:spPr/>
      <dgm:t>
        <a:bodyPr/>
        <a:lstStyle/>
        <a:p>
          <a:endParaRPr lang="ru-RU"/>
        </a:p>
      </dgm:t>
    </dgm:pt>
    <dgm:pt modelId="{0F9470EA-5D38-4631-A827-4EF87BBBC0C9}" type="sibTrans" cxnId="{9C7554CD-91E2-492D-AC26-9778A1DBC8B3}">
      <dgm:prSet/>
      <dgm:spPr/>
      <dgm:t>
        <a:bodyPr/>
        <a:lstStyle/>
        <a:p>
          <a:endParaRPr lang="ru-RU"/>
        </a:p>
      </dgm:t>
    </dgm:pt>
    <dgm:pt modelId="{B06DCD95-671E-47D4-AA05-C69D0AF5BBD0}">
      <dgm:prSet phldrT="[Текст]"/>
      <dgm:spPr/>
      <dgm:t>
        <a:bodyPr/>
        <a:lstStyle/>
        <a:p>
          <a:r>
            <a:rPr lang="uk-UA" dirty="0" smtClean="0"/>
            <a:t>На транспортні шляхи</a:t>
          </a:r>
          <a:endParaRPr lang="ru-RU" dirty="0"/>
        </a:p>
      </dgm:t>
    </dgm:pt>
    <dgm:pt modelId="{6092A8F2-B830-43F7-B66F-6150298E71C1}" type="parTrans" cxnId="{0907C2E1-CE55-4D1A-B014-FB68F82C0F4C}">
      <dgm:prSet/>
      <dgm:spPr/>
      <dgm:t>
        <a:bodyPr/>
        <a:lstStyle/>
        <a:p>
          <a:endParaRPr lang="ru-RU"/>
        </a:p>
      </dgm:t>
    </dgm:pt>
    <dgm:pt modelId="{8137700F-2ACD-45C7-B9C1-DEC2F0EECCA8}" type="sibTrans" cxnId="{0907C2E1-CE55-4D1A-B014-FB68F82C0F4C}">
      <dgm:prSet/>
      <dgm:spPr/>
      <dgm:t>
        <a:bodyPr/>
        <a:lstStyle/>
        <a:p>
          <a:endParaRPr lang="ru-RU"/>
        </a:p>
      </dgm:t>
    </dgm:pt>
    <dgm:pt modelId="{5EFCBF2D-0CCE-4839-98F0-79F7BE8F029D}">
      <dgm:prSet phldrT="[Текст]"/>
      <dgm:spPr/>
      <dgm:t>
        <a:bodyPr/>
        <a:lstStyle/>
        <a:p>
          <a:r>
            <a:rPr lang="uk-UA" dirty="0" smtClean="0"/>
            <a:t>На споживача</a:t>
          </a:r>
          <a:endParaRPr lang="ru-RU" dirty="0"/>
        </a:p>
      </dgm:t>
    </dgm:pt>
    <dgm:pt modelId="{F9F3019A-F96E-40B3-BB0E-C9A3649EFEA3}" type="parTrans" cxnId="{FF3F596E-D0C1-43FD-8237-BFD5CA849811}">
      <dgm:prSet/>
      <dgm:spPr/>
      <dgm:t>
        <a:bodyPr/>
        <a:lstStyle/>
        <a:p>
          <a:endParaRPr lang="ru-RU"/>
        </a:p>
      </dgm:t>
    </dgm:pt>
    <dgm:pt modelId="{5D08207F-9F7F-4043-8347-DDA542C419E3}" type="sibTrans" cxnId="{FF3F596E-D0C1-43FD-8237-BFD5CA849811}">
      <dgm:prSet/>
      <dgm:spPr/>
      <dgm:t>
        <a:bodyPr/>
        <a:lstStyle/>
        <a:p>
          <a:endParaRPr lang="ru-RU"/>
        </a:p>
      </dgm:t>
    </dgm:pt>
    <dgm:pt modelId="{0E7E844F-92B3-4151-9BAA-3FDA83A7D2A0}">
      <dgm:prSet/>
      <dgm:spPr/>
      <dgm:t>
        <a:bodyPr/>
        <a:lstStyle/>
        <a:p>
          <a:r>
            <a:rPr lang="uk-UA" dirty="0" smtClean="0"/>
            <a:t>На електроенергію та воду</a:t>
          </a:r>
          <a:endParaRPr lang="ru-RU" dirty="0"/>
        </a:p>
      </dgm:t>
    </dgm:pt>
    <dgm:pt modelId="{6B2187B5-BE2D-4939-9DD7-C0D6D7251D29}" type="parTrans" cxnId="{E973C57C-C9C5-48CC-9BFF-F6421AE62DEC}">
      <dgm:prSet/>
      <dgm:spPr/>
      <dgm:t>
        <a:bodyPr/>
        <a:lstStyle/>
        <a:p>
          <a:endParaRPr lang="ru-RU"/>
        </a:p>
      </dgm:t>
    </dgm:pt>
    <dgm:pt modelId="{A782CDDC-55E7-4A2B-B9F0-E7B40DBB3ADC}" type="sibTrans" cxnId="{E973C57C-C9C5-48CC-9BFF-F6421AE62DEC}">
      <dgm:prSet/>
      <dgm:spPr/>
      <dgm:t>
        <a:bodyPr/>
        <a:lstStyle/>
        <a:p>
          <a:endParaRPr lang="ru-RU"/>
        </a:p>
      </dgm:t>
    </dgm:pt>
    <dgm:pt modelId="{8499A3BE-87E2-4461-9190-30250EB06069}">
      <dgm:prSet/>
      <dgm:spPr/>
      <dgm:t>
        <a:bodyPr/>
        <a:lstStyle/>
        <a:p>
          <a:r>
            <a:rPr lang="uk-UA" noProof="0" dirty="0" smtClean="0"/>
            <a:t>На відходи лісової промисловості</a:t>
          </a:r>
          <a:endParaRPr lang="uk-UA" noProof="0" dirty="0"/>
        </a:p>
      </dgm:t>
    </dgm:pt>
    <dgm:pt modelId="{31AB4772-2C87-476B-BCBF-D3D5231CB317}" type="parTrans" cxnId="{30D8D28C-3ED0-4A8E-BB07-2658E1642DB7}">
      <dgm:prSet/>
      <dgm:spPr/>
      <dgm:t>
        <a:bodyPr/>
        <a:lstStyle/>
        <a:p>
          <a:endParaRPr lang="ru-RU"/>
        </a:p>
      </dgm:t>
    </dgm:pt>
    <dgm:pt modelId="{77D22126-52FB-483C-ACE8-E790AD95DEE0}" type="sibTrans" cxnId="{30D8D28C-3ED0-4A8E-BB07-2658E1642DB7}">
      <dgm:prSet/>
      <dgm:spPr/>
      <dgm:t>
        <a:bodyPr/>
        <a:lstStyle/>
        <a:p>
          <a:endParaRPr lang="ru-RU"/>
        </a:p>
      </dgm:t>
    </dgm:pt>
    <dgm:pt modelId="{76D7F608-3BE7-4531-B775-9BB6D15F0C3D}" type="pres">
      <dgm:prSet presAssocID="{2C2000D6-1B04-47B0-922A-1179A14FFD1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E9DFEF-62D8-44E9-B7A0-3347DC99AB25}" type="pres">
      <dgm:prSet presAssocID="{C3681C44-AC38-4ABC-93CB-8DBDD8C99843}" presName="comp" presStyleCnt="0"/>
      <dgm:spPr/>
    </dgm:pt>
    <dgm:pt modelId="{0FD3C78D-B510-4509-83B2-54E0DB9AEAB1}" type="pres">
      <dgm:prSet presAssocID="{C3681C44-AC38-4ABC-93CB-8DBDD8C99843}" presName="box" presStyleLbl="node1" presStyleIdx="0" presStyleCnt="5"/>
      <dgm:spPr/>
      <dgm:t>
        <a:bodyPr/>
        <a:lstStyle/>
        <a:p>
          <a:endParaRPr lang="ru-RU"/>
        </a:p>
      </dgm:t>
    </dgm:pt>
    <dgm:pt modelId="{8F0213AA-7E76-4BCF-BB10-04396D68C91C}" type="pres">
      <dgm:prSet presAssocID="{C3681C44-AC38-4ABC-93CB-8DBDD8C99843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26C8FCF-84E9-4DDD-9F4C-4A21294BF57E}" type="pres">
      <dgm:prSet presAssocID="{C3681C44-AC38-4ABC-93CB-8DBDD8C99843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3CEDBF-CFEF-4CF5-91B1-67A3B5699B74}" type="pres">
      <dgm:prSet presAssocID="{0F9470EA-5D38-4631-A827-4EF87BBBC0C9}" presName="spacer" presStyleCnt="0"/>
      <dgm:spPr/>
    </dgm:pt>
    <dgm:pt modelId="{D86B338B-1A06-49A6-A91B-9A597CA93FAB}" type="pres">
      <dgm:prSet presAssocID="{B06DCD95-671E-47D4-AA05-C69D0AF5BBD0}" presName="comp" presStyleCnt="0"/>
      <dgm:spPr/>
    </dgm:pt>
    <dgm:pt modelId="{5C02C29D-152D-49F8-B344-6A68F969F461}" type="pres">
      <dgm:prSet presAssocID="{B06DCD95-671E-47D4-AA05-C69D0AF5BBD0}" presName="box" presStyleLbl="node1" presStyleIdx="1" presStyleCnt="5"/>
      <dgm:spPr/>
      <dgm:t>
        <a:bodyPr/>
        <a:lstStyle/>
        <a:p>
          <a:endParaRPr lang="ru-RU"/>
        </a:p>
      </dgm:t>
    </dgm:pt>
    <dgm:pt modelId="{1AE3CC99-7D2D-4E52-8F15-5FACA5B67C60}" type="pres">
      <dgm:prSet presAssocID="{B06DCD95-671E-47D4-AA05-C69D0AF5BBD0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503088C-8423-4B9F-8FEE-A710935D0EB7}" type="pres">
      <dgm:prSet presAssocID="{B06DCD95-671E-47D4-AA05-C69D0AF5BBD0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D0C2E2-09EF-4509-A5A8-A726620EAE07}" type="pres">
      <dgm:prSet presAssocID="{8137700F-2ACD-45C7-B9C1-DEC2F0EECCA8}" presName="spacer" presStyleCnt="0"/>
      <dgm:spPr/>
    </dgm:pt>
    <dgm:pt modelId="{37F01A25-4FA3-406E-98FB-6BCC3EC20AE2}" type="pres">
      <dgm:prSet presAssocID="{5EFCBF2D-0CCE-4839-98F0-79F7BE8F029D}" presName="comp" presStyleCnt="0"/>
      <dgm:spPr/>
    </dgm:pt>
    <dgm:pt modelId="{D6360836-9919-482F-81D6-B27830A9DE50}" type="pres">
      <dgm:prSet presAssocID="{5EFCBF2D-0CCE-4839-98F0-79F7BE8F029D}" presName="box" presStyleLbl="node1" presStyleIdx="2" presStyleCnt="5"/>
      <dgm:spPr/>
      <dgm:t>
        <a:bodyPr/>
        <a:lstStyle/>
        <a:p>
          <a:endParaRPr lang="ru-RU"/>
        </a:p>
      </dgm:t>
    </dgm:pt>
    <dgm:pt modelId="{9A62FC7E-2421-4C13-A8A6-D121BC74C90C}" type="pres">
      <dgm:prSet presAssocID="{5EFCBF2D-0CCE-4839-98F0-79F7BE8F029D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775F9AA-EBBD-4F86-A305-34A8FFAAE3B8}" type="pres">
      <dgm:prSet presAssocID="{5EFCBF2D-0CCE-4839-98F0-79F7BE8F029D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9A18FF-CA50-4E18-862A-ADCFD598AA02}" type="pres">
      <dgm:prSet presAssocID="{5D08207F-9F7F-4043-8347-DDA542C419E3}" presName="spacer" presStyleCnt="0"/>
      <dgm:spPr/>
    </dgm:pt>
    <dgm:pt modelId="{E5E094CF-BB2F-4084-8F91-535403A9B4F3}" type="pres">
      <dgm:prSet presAssocID="{0E7E844F-92B3-4151-9BAA-3FDA83A7D2A0}" presName="comp" presStyleCnt="0"/>
      <dgm:spPr/>
    </dgm:pt>
    <dgm:pt modelId="{BCBDBE28-0F56-45CB-9B32-F92CF1300DE9}" type="pres">
      <dgm:prSet presAssocID="{0E7E844F-92B3-4151-9BAA-3FDA83A7D2A0}" presName="box" presStyleLbl="node1" presStyleIdx="3" presStyleCnt="5"/>
      <dgm:spPr/>
      <dgm:t>
        <a:bodyPr/>
        <a:lstStyle/>
        <a:p>
          <a:endParaRPr lang="ru-RU"/>
        </a:p>
      </dgm:t>
    </dgm:pt>
    <dgm:pt modelId="{1A30FB27-FA6E-4CE8-9573-7DB99D4E89B0}" type="pres">
      <dgm:prSet presAssocID="{0E7E844F-92B3-4151-9BAA-3FDA83A7D2A0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4AF340A-E174-4B65-ADAF-F47969D04090}" type="pres">
      <dgm:prSet presAssocID="{0E7E844F-92B3-4151-9BAA-3FDA83A7D2A0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477A1-24FD-4809-985E-97C71113FD99}" type="pres">
      <dgm:prSet presAssocID="{A782CDDC-55E7-4A2B-B9F0-E7B40DBB3ADC}" presName="spacer" presStyleCnt="0"/>
      <dgm:spPr/>
    </dgm:pt>
    <dgm:pt modelId="{F3E28259-999B-4A0F-BD27-04B185F7D6F3}" type="pres">
      <dgm:prSet presAssocID="{8499A3BE-87E2-4461-9190-30250EB06069}" presName="comp" presStyleCnt="0"/>
      <dgm:spPr/>
    </dgm:pt>
    <dgm:pt modelId="{A81859F5-F7AF-4C6F-B335-38B006CF9BC8}" type="pres">
      <dgm:prSet presAssocID="{8499A3BE-87E2-4461-9190-30250EB06069}" presName="box" presStyleLbl="node1" presStyleIdx="4" presStyleCnt="5"/>
      <dgm:spPr/>
      <dgm:t>
        <a:bodyPr/>
        <a:lstStyle/>
        <a:p>
          <a:endParaRPr lang="ru-RU"/>
        </a:p>
      </dgm:t>
    </dgm:pt>
    <dgm:pt modelId="{CB3BD36B-574F-46AD-A999-4C371A2A021E}" type="pres">
      <dgm:prSet presAssocID="{8499A3BE-87E2-4461-9190-30250EB06069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74533DA7-258F-4FE0-A9E3-FBCCE02A99F8}" type="pres">
      <dgm:prSet presAssocID="{8499A3BE-87E2-4461-9190-30250EB06069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73C57C-C9C5-48CC-9BFF-F6421AE62DEC}" srcId="{2C2000D6-1B04-47B0-922A-1179A14FFD12}" destId="{0E7E844F-92B3-4151-9BAA-3FDA83A7D2A0}" srcOrd="3" destOrd="0" parTransId="{6B2187B5-BE2D-4939-9DD7-C0D6D7251D29}" sibTransId="{A782CDDC-55E7-4A2B-B9F0-E7B40DBB3ADC}"/>
    <dgm:cxn modelId="{D96D016B-B3DC-492C-8CCD-EE98B1FD7DB0}" type="presOf" srcId="{5EFCBF2D-0CCE-4839-98F0-79F7BE8F029D}" destId="{D6360836-9919-482F-81D6-B27830A9DE50}" srcOrd="0" destOrd="0" presId="urn:microsoft.com/office/officeart/2005/8/layout/vList4#1"/>
    <dgm:cxn modelId="{C9B2C1F8-1990-4D3F-855F-C83C96DA315B}" type="presOf" srcId="{0E7E844F-92B3-4151-9BAA-3FDA83A7D2A0}" destId="{F4AF340A-E174-4B65-ADAF-F47969D04090}" srcOrd="1" destOrd="0" presId="urn:microsoft.com/office/officeart/2005/8/layout/vList4#1"/>
    <dgm:cxn modelId="{F0C809DD-3072-4C6F-B669-BC9AC79274AB}" type="presOf" srcId="{8499A3BE-87E2-4461-9190-30250EB06069}" destId="{74533DA7-258F-4FE0-A9E3-FBCCE02A99F8}" srcOrd="1" destOrd="0" presId="urn:microsoft.com/office/officeart/2005/8/layout/vList4#1"/>
    <dgm:cxn modelId="{FF3F596E-D0C1-43FD-8237-BFD5CA849811}" srcId="{2C2000D6-1B04-47B0-922A-1179A14FFD12}" destId="{5EFCBF2D-0CCE-4839-98F0-79F7BE8F029D}" srcOrd="2" destOrd="0" parTransId="{F9F3019A-F96E-40B3-BB0E-C9A3649EFEA3}" sibTransId="{5D08207F-9F7F-4043-8347-DDA542C419E3}"/>
    <dgm:cxn modelId="{45B6978E-D10B-4BCA-B68B-9E5DC5A8847D}" type="presOf" srcId="{C3681C44-AC38-4ABC-93CB-8DBDD8C99843}" destId="{0FD3C78D-B510-4509-83B2-54E0DB9AEAB1}" srcOrd="0" destOrd="0" presId="urn:microsoft.com/office/officeart/2005/8/layout/vList4#1"/>
    <dgm:cxn modelId="{A698EC33-6045-49C7-BB6B-269024EA96D6}" type="presOf" srcId="{B06DCD95-671E-47D4-AA05-C69D0AF5BBD0}" destId="{9503088C-8423-4B9F-8FEE-A710935D0EB7}" srcOrd="1" destOrd="0" presId="urn:microsoft.com/office/officeart/2005/8/layout/vList4#1"/>
    <dgm:cxn modelId="{B6ABC959-3335-4D39-9B67-ADEA3D24FCAE}" type="presOf" srcId="{C3681C44-AC38-4ABC-93CB-8DBDD8C99843}" destId="{826C8FCF-84E9-4DDD-9F4C-4A21294BF57E}" srcOrd="1" destOrd="0" presId="urn:microsoft.com/office/officeart/2005/8/layout/vList4#1"/>
    <dgm:cxn modelId="{298A2FF0-DF6E-4144-BD9F-6B14FA469B77}" type="presOf" srcId="{8499A3BE-87E2-4461-9190-30250EB06069}" destId="{A81859F5-F7AF-4C6F-B335-38B006CF9BC8}" srcOrd="0" destOrd="0" presId="urn:microsoft.com/office/officeart/2005/8/layout/vList4#1"/>
    <dgm:cxn modelId="{B7FF176A-C93B-4CA7-B784-922CF67934D4}" type="presOf" srcId="{5EFCBF2D-0CCE-4839-98F0-79F7BE8F029D}" destId="{7775F9AA-EBBD-4F86-A305-34A8FFAAE3B8}" srcOrd="1" destOrd="0" presId="urn:microsoft.com/office/officeart/2005/8/layout/vList4#1"/>
    <dgm:cxn modelId="{9C7554CD-91E2-492D-AC26-9778A1DBC8B3}" srcId="{2C2000D6-1B04-47B0-922A-1179A14FFD12}" destId="{C3681C44-AC38-4ABC-93CB-8DBDD8C99843}" srcOrd="0" destOrd="0" parTransId="{DE75C047-69CA-4550-ACE5-77020D7FC573}" sibTransId="{0F9470EA-5D38-4631-A827-4EF87BBBC0C9}"/>
    <dgm:cxn modelId="{30D8D28C-3ED0-4A8E-BB07-2658E1642DB7}" srcId="{2C2000D6-1B04-47B0-922A-1179A14FFD12}" destId="{8499A3BE-87E2-4461-9190-30250EB06069}" srcOrd="4" destOrd="0" parTransId="{31AB4772-2C87-476B-BCBF-D3D5231CB317}" sibTransId="{77D22126-52FB-483C-ACE8-E790AD95DEE0}"/>
    <dgm:cxn modelId="{0907C2E1-CE55-4D1A-B014-FB68F82C0F4C}" srcId="{2C2000D6-1B04-47B0-922A-1179A14FFD12}" destId="{B06DCD95-671E-47D4-AA05-C69D0AF5BBD0}" srcOrd="1" destOrd="0" parTransId="{6092A8F2-B830-43F7-B66F-6150298E71C1}" sibTransId="{8137700F-2ACD-45C7-B9C1-DEC2F0EECCA8}"/>
    <dgm:cxn modelId="{53718B40-0517-4BF5-9ECA-304EBCF3596E}" type="presOf" srcId="{2C2000D6-1B04-47B0-922A-1179A14FFD12}" destId="{76D7F608-3BE7-4531-B775-9BB6D15F0C3D}" srcOrd="0" destOrd="0" presId="urn:microsoft.com/office/officeart/2005/8/layout/vList4#1"/>
    <dgm:cxn modelId="{7980ADE1-9C8F-4D94-9A76-8C2D0A159570}" type="presOf" srcId="{0E7E844F-92B3-4151-9BAA-3FDA83A7D2A0}" destId="{BCBDBE28-0F56-45CB-9B32-F92CF1300DE9}" srcOrd="0" destOrd="0" presId="urn:microsoft.com/office/officeart/2005/8/layout/vList4#1"/>
    <dgm:cxn modelId="{A6582A5C-B1AE-452D-AC30-6C0F12E26EA8}" type="presOf" srcId="{B06DCD95-671E-47D4-AA05-C69D0AF5BBD0}" destId="{5C02C29D-152D-49F8-B344-6A68F969F461}" srcOrd="0" destOrd="0" presId="urn:microsoft.com/office/officeart/2005/8/layout/vList4#1"/>
    <dgm:cxn modelId="{703EC594-8B6F-4FF4-A410-F0FD4503D746}" type="presParOf" srcId="{76D7F608-3BE7-4531-B775-9BB6D15F0C3D}" destId="{C9E9DFEF-62D8-44E9-B7A0-3347DC99AB25}" srcOrd="0" destOrd="0" presId="urn:microsoft.com/office/officeart/2005/8/layout/vList4#1"/>
    <dgm:cxn modelId="{59D3FA50-A4C5-40AC-BB48-46DBE165C0D0}" type="presParOf" srcId="{C9E9DFEF-62D8-44E9-B7A0-3347DC99AB25}" destId="{0FD3C78D-B510-4509-83B2-54E0DB9AEAB1}" srcOrd="0" destOrd="0" presId="urn:microsoft.com/office/officeart/2005/8/layout/vList4#1"/>
    <dgm:cxn modelId="{D4601C70-1823-4124-9FE1-461767BDC717}" type="presParOf" srcId="{C9E9DFEF-62D8-44E9-B7A0-3347DC99AB25}" destId="{8F0213AA-7E76-4BCF-BB10-04396D68C91C}" srcOrd="1" destOrd="0" presId="urn:microsoft.com/office/officeart/2005/8/layout/vList4#1"/>
    <dgm:cxn modelId="{DDAB64F1-D7C5-40C2-8B5E-57E89EB9CCD9}" type="presParOf" srcId="{C9E9DFEF-62D8-44E9-B7A0-3347DC99AB25}" destId="{826C8FCF-84E9-4DDD-9F4C-4A21294BF57E}" srcOrd="2" destOrd="0" presId="urn:microsoft.com/office/officeart/2005/8/layout/vList4#1"/>
    <dgm:cxn modelId="{D344C0CE-B601-4525-99A6-7E5D092A18DF}" type="presParOf" srcId="{76D7F608-3BE7-4531-B775-9BB6D15F0C3D}" destId="{563CEDBF-CFEF-4CF5-91B1-67A3B5699B74}" srcOrd="1" destOrd="0" presId="urn:microsoft.com/office/officeart/2005/8/layout/vList4#1"/>
    <dgm:cxn modelId="{2FD53A56-A071-45AF-BDF1-596736F5FD27}" type="presParOf" srcId="{76D7F608-3BE7-4531-B775-9BB6D15F0C3D}" destId="{D86B338B-1A06-49A6-A91B-9A597CA93FAB}" srcOrd="2" destOrd="0" presId="urn:microsoft.com/office/officeart/2005/8/layout/vList4#1"/>
    <dgm:cxn modelId="{A27C04CE-091F-4383-9F98-CFAB11669B5C}" type="presParOf" srcId="{D86B338B-1A06-49A6-A91B-9A597CA93FAB}" destId="{5C02C29D-152D-49F8-B344-6A68F969F461}" srcOrd="0" destOrd="0" presId="urn:microsoft.com/office/officeart/2005/8/layout/vList4#1"/>
    <dgm:cxn modelId="{19415596-44EF-47DF-A0CC-D63D09C2A732}" type="presParOf" srcId="{D86B338B-1A06-49A6-A91B-9A597CA93FAB}" destId="{1AE3CC99-7D2D-4E52-8F15-5FACA5B67C60}" srcOrd="1" destOrd="0" presId="urn:microsoft.com/office/officeart/2005/8/layout/vList4#1"/>
    <dgm:cxn modelId="{47E21DA3-A3E0-4C92-B7D4-E9A167646449}" type="presParOf" srcId="{D86B338B-1A06-49A6-A91B-9A597CA93FAB}" destId="{9503088C-8423-4B9F-8FEE-A710935D0EB7}" srcOrd="2" destOrd="0" presId="urn:microsoft.com/office/officeart/2005/8/layout/vList4#1"/>
    <dgm:cxn modelId="{D8002F6F-8BAB-4B8E-82B8-196C7C0AEBFD}" type="presParOf" srcId="{76D7F608-3BE7-4531-B775-9BB6D15F0C3D}" destId="{70D0C2E2-09EF-4509-A5A8-A726620EAE07}" srcOrd="3" destOrd="0" presId="urn:microsoft.com/office/officeart/2005/8/layout/vList4#1"/>
    <dgm:cxn modelId="{A1AC78BA-AE89-4278-990E-F05DB0FF7309}" type="presParOf" srcId="{76D7F608-3BE7-4531-B775-9BB6D15F0C3D}" destId="{37F01A25-4FA3-406E-98FB-6BCC3EC20AE2}" srcOrd="4" destOrd="0" presId="urn:microsoft.com/office/officeart/2005/8/layout/vList4#1"/>
    <dgm:cxn modelId="{E6EEEE36-B05B-4B15-B21F-C1688DE62585}" type="presParOf" srcId="{37F01A25-4FA3-406E-98FB-6BCC3EC20AE2}" destId="{D6360836-9919-482F-81D6-B27830A9DE50}" srcOrd="0" destOrd="0" presId="urn:microsoft.com/office/officeart/2005/8/layout/vList4#1"/>
    <dgm:cxn modelId="{E330F51A-3C04-4703-A9A9-A1AFCB0D6D9A}" type="presParOf" srcId="{37F01A25-4FA3-406E-98FB-6BCC3EC20AE2}" destId="{9A62FC7E-2421-4C13-A8A6-D121BC74C90C}" srcOrd="1" destOrd="0" presId="urn:microsoft.com/office/officeart/2005/8/layout/vList4#1"/>
    <dgm:cxn modelId="{776901F1-8CFA-44C0-9C34-EBD2BB9BCDD6}" type="presParOf" srcId="{37F01A25-4FA3-406E-98FB-6BCC3EC20AE2}" destId="{7775F9AA-EBBD-4F86-A305-34A8FFAAE3B8}" srcOrd="2" destOrd="0" presId="urn:microsoft.com/office/officeart/2005/8/layout/vList4#1"/>
    <dgm:cxn modelId="{9C48F2B8-00D6-4AA2-A163-08A1695EC6ED}" type="presParOf" srcId="{76D7F608-3BE7-4531-B775-9BB6D15F0C3D}" destId="{399A18FF-CA50-4E18-862A-ADCFD598AA02}" srcOrd="5" destOrd="0" presId="urn:microsoft.com/office/officeart/2005/8/layout/vList4#1"/>
    <dgm:cxn modelId="{B5C36CC3-09C9-46C5-936D-0E288668E902}" type="presParOf" srcId="{76D7F608-3BE7-4531-B775-9BB6D15F0C3D}" destId="{E5E094CF-BB2F-4084-8F91-535403A9B4F3}" srcOrd="6" destOrd="0" presId="urn:microsoft.com/office/officeart/2005/8/layout/vList4#1"/>
    <dgm:cxn modelId="{8CD67A5D-FCA2-4415-9618-D3958E8930FF}" type="presParOf" srcId="{E5E094CF-BB2F-4084-8F91-535403A9B4F3}" destId="{BCBDBE28-0F56-45CB-9B32-F92CF1300DE9}" srcOrd="0" destOrd="0" presId="urn:microsoft.com/office/officeart/2005/8/layout/vList4#1"/>
    <dgm:cxn modelId="{FB8362C1-921F-484A-A4E1-1A9AFCB9AB79}" type="presParOf" srcId="{E5E094CF-BB2F-4084-8F91-535403A9B4F3}" destId="{1A30FB27-FA6E-4CE8-9573-7DB99D4E89B0}" srcOrd="1" destOrd="0" presId="urn:microsoft.com/office/officeart/2005/8/layout/vList4#1"/>
    <dgm:cxn modelId="{B9787C18-B205-4A30-AA88-0225EA391971}" type="presParOf" srcId="{E5E094CF-BB2F-4084-8F91-535403A9B4F3}" destId="{F4AF340A-E174-4B65-ADAF-F47969D04090}" srcOrd="2" destOrd="0" presId="urn:microsoft.com/office/officeart/2005/8/layout/vList4#1"/>
    <dgm:cxn modelId="{97FC5428-FD36-4C22-936F-599C3F1E44E4}" type="presParOf" srcId="{76D7F608-3BE7-4531-B775-9BB6D15F0C3D}" destId="{2AB477A1-24FD-4809-985E-97C71113FD99}" srcOrd="7" destOrd="0" presId="urn:microsoft.com/office/officeart/2005/8/layout/vList4#1"/>
    <dgm:cxn modelId="{DC641C3D-13C0-4BBB-AD06-DF98A556F555}" type="presParOf" srcId="{76D7F608-3BE7-4531-B775-9BB6D15F0C3D}" destId="{F3E28259-999B-4A0F-BD27-04B185F7D6F3}" srcOrd="8" destOrd="0" presId="urn:microsoft.com/office/officeart/2005/8/layout/vList4#1"/>
    <dgm:cxn modelId="{D4E46D95-D3EB-4C8C-A960-2E0D7A6A441B}" type="presParOf" srcId="{F3E28259-999B-4A0F-BD27-04B185F7D6F3}" destId="{A81859F5-F7AF-4C6F-B335-38B006CF9BC8}" srcOrd="0" destOrd="0" presId="urn:microsoft.com/office/officeart/2005/8/layout/vList4#1"/>
    <dgm:cxn modelId="{699393FE-8EA4-4217-96CB-46F30A5158C8}" type="presParOf" srcId="{F3E28259-999B-4A0F-BD27-04B185F7D6F3}" destId="{CB3BD36B-574F-46AD-A999-4C371A2A021E}" srcOrd="1" destOrd="0" presId="urn:microsoft.com/office/officeart/2005/8/layout/vList4#1"/>
    <dgm:cxn modelId="{B63897EF-594E-48CE-B0A3-408E54CED9DC}" type="presParOf" srcId="{F3E28259-999B-4A0F-BD27-04B185F7D6F3}" destId="{74533DA7-258F-4FE0-A9E3-FBCCE02A99F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D3C78D-B510-4509-83B2-54E0DB9AEAB1}">
      <dsp:nvSpPr>
        <dsp:cNvPr id="0" name=""/>
        <dsp:cNvSpPr/>
      </dsp:nvSpPr>
      <dsp:spPr>
        <a:xfrm>
          <a:off x="0" y="0"/>
          <a:ext cx="9001156" cy="1057612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На сировину</a:t>
          </a:r>
          <a:endParaRPr lang="ru-RU" sz="3600" kern="1200" dirty="0"/>
        </a:p>
      </dsp:txBody>
      <dsp:txXfrm>
        <a:off x="1905992" y="0"/>
        <a:ext cx="7095163" cy="1057612"/>
      </dsp:txXfrm>
    </dsp:sp>
    <dsp:sp modelId="{8F0213AA-7E76-4BCF-BB10-04396D68C91C}">
      <dsp:nvSpPr>
        <dsp:cNvPr id="0" name=""/>
        <dsp:cNvSpPr/>
      </dsp:nvSpPr>
      <dsp:spPr>
        <a:xfrm>
          <a:off x="105761" y="105761"/>
          <a:ext cx="1800231" cy="8460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02C29D-152D-49F8-B344-6A68F969F461}">
      <dsp:nvSpPr>
        <dsp:cNvPr id="0" name=""/>
        <dsp:cNvSpPr/>
      </dsp:nvSpPr>
      <dsp:spPr>
        <a:xfrm>
          <a:off x="0" y="1163374"/>
          <a:ext cx="9001156" cy="1057612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-197553"/>
            <a:satOff val="-17620"/>
            <a:lumOff val="97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На транспортні шляхи</a:t>
          </a:r>
          <a:endParaRPr lang="ru-RU" sz="3600" kern="1200" dirty="0"/>
        </a:p>
      </dsp:txBody>
      <dsp:txXfrm>
        <a:off x="1905992" y="1163374"/>
        <a:ext cx="7095163" cy="1057612"/>
      </dsp:txXfrm>
    </dsp:sp>
    <dsp:sp modelId="{1AE3CC99-7D2D-4E52-8F15-5FACA5B67C60}">
      <dsp:nvSpPr>
        <dsp:cNvPr id="0" name=""/>
        <dsp:cNvSpPr/>
      </dsp:nvSpPr>
      <dsp:spPr>
        <a:xfrm>
          <a:off x="105761" y="1269135"/>
          <a:ext cx="1800231" cy="8460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360836-9919-482F-81D6-B27830A9DE50}">
      <dsp:nvSpPr>
        <dsp:cNvPr id="0" name=""/>
        <dsp:cNvSpPr/>
      </dsp:nvSpPr>
      <dsp:spPr>
        <a:xfrm>
          <a:off x="0" y="2326748"/>
          <a:ext cx="9001156" cy="1057612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-395107"/>
            <a:satOff val="-35241"/>
            <a:lumOff val="195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На споживача</a:t>
          </a:r>
          <a:endParaRPr lang="ru-RU" sz="3600" kern="1200" dirty="0"/>
        </a:p>
      </dsp:txBody>
      <dsp:txXfrm>
        <a:off x="1905992" y="2326748"/>
        <a:ext cx="7095163" cy="1057612"/>
      </dsp:txXfrm>
    </dsp:sp>
    <dsp:sp modelId="{9A62FC7E-2421-4C13-A8A6-D121BC74C90C}">
      <dsp:nvSpPr>
        <dsp:cNvPr id="0" name=""/>
        <dsp:cNvSpPr/>
      </dsp:nvSpPr>
      <dsp:spPr>
        <a:xfrm>
          <a:off x="105761" y="2432509"/>
          <a:ext cx="1800231" cy="8460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BDBE28-0F56-45CB-9B32-F92CF1300DE9}">
      <dsp:nvSpPr>
        <dsp:cNvPr id="0" name=""/>
        <dsp:cNvSpPr/>
      </dsp:nvSpPr>
      <dsp:spPr>
        <a:xfrm>
          <a:off x="0" y="3490122"/>
          <a:ext cx="9001156" cy="1057612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-592660"/>
            <a:satOff val="-52861"/>
            <a:lumOff val="293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На електроенергію та воду</a:t>
          </a:r>
          <a:endParaRPr lang="ru-RU" sz="3600" kern="1200" dirty="0"/>
        </a:p>
      </dsp:txBody>
      <dsp:txXfrm>
        <a:off x="1905992" y="3490122"/>
        <a:ext cx="7095163" cy="1057612"/>
      </dsp:txXfrm>
    </dsp:sp>
    <dsp:sp modelId="{1A30FB27-FA6E-4CE8-9573-7DB99D4E89B0}">
      <dsp:nvSpPr>
        <dsp:cNvPr id="0" name=""/>
        <dsp:cNvSpPr/>
      </dsp:nvSpPr>
      <dsp:spPr>
        <a:xfrm>
          <a:off x="105761" y="3595883"/>
          <a:ext cx="1800231" cy="8460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1859F5-F7AF-4C6F-B335-38B006CF9BC8}">
      <dsp:nvSpPr>
        <dsp:cNvPr id="0" name=""/>
        <dsp:cNvSpPr/>
      </dsp:nvSpPr>
      <dsp:spPr>
        <a:xfrm>
          <a:off x="0" y="4653496"/>
          <a:ext cx="9001156" cy="1057612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-790214"/>
            <a:satOff val="-70482"/>
            <a:lumOff val="3910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noProof="0" dirty="0" smtClean="0"/>
            <a:t>На відходи лісової промисловості</a:t>
          </a:r>
          <a:endParaRPr lang="uk-UA" sz="3600" kern="1200" noProof="0" dirty="0"/>
        </a:p>
      </dsp:txBody>
      <dsp:txXfrm>
        <a:off x="1905992" y="4653496"/>
        <a:ext cx="7095163" cy="1057612"/>
      </dsp:txXfrm>
    </dsp:sp>
    <dsp:sp modelId="{CB3BD36B-574F-46AD-A999-4C371A2A021E}">
      <dsp:nvSpPr>
        <dsp:cNvPr id="0" name=""/>
        <dsp:cNvSpPr/>
      </dsp:nvSpPr>
      <dsp:spPr>
        <a:xfrm>
          <a:off x="105761" y="4759257"/>
          <a:ext cx="1800231" cy="84609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8587E-1E0E-41AD-9C4C-89CF638E8853}" type="datetimeFigureOut">
              <a:rPr lang="uk-UA" smtClean="0"/>
              <a:t>11.05.2011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B2AE8-E11F-4DB2-8FB7-D2B28835A2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189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B2AE8-E11F-4DB2-8FB7-D2B28835A266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2021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3268345"/>
            <a:ext cx="9144000" cy="146304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924800" cy="147002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вертикальный текс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2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6356350"/>
            <a:ext cx="1868424" cy="365125"/>
          </a:xfrm>
        </p:spPr>
        <p:txBody>
          <a:bodyPr/>
          <a:lstStyle/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332988" y="3384804"/>
            <a:ext cx="6867144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6265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3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2" y="4406900"/>
            <a:ext cx="7827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2667000"/>
            <a:ext cx="7827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4228465"/>
            <a:ext cx="9144000" cy="146304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5" name="Group 10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11430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685800"/>
            <a:ext cx="5495544" cy="38862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3" name="Group 15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A26810B-5E56-492C-88BD-CC17856968CF}" type="datetimeFigureOut">
              <a:rPr lang="ru-RU" smtClean="0"/>
              <a:pPr/>
              <a:t>11.05.2011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72BE50-921E-42AA-A895-6535FBDAE8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1500174"/>
            <a:ext cx="7924800" cy="1470025"/>
          </a:xfrm>
        </p:spPr>
        <p:txBody>
          <a:bodyPr/>
          <a:lstStyle/>
          <a:p>
            <a:r>
              <a:rPr lang="uk-UA" dirty="0" smtClean="0"/>
              <a:t>Лісова промисловість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4143380"/>
            <a:ext cx="6400800" cy="1752600"/>
          </a:xfrm>
        </p:spPr>
        <p:txBody>
          <a:bodyPr>
            <a:normAutofit/>
          </a:bodyPr>
          <a:lstStyle/>
          <a:p>
            <a:r>
              <a:rPr lang="uk-UA" sz="4800" dirty="0" smtClean="0"/>
              <a:t>Що це?</a:t>
            </a:r>
            <a:endParaRPr lang="ru-RU" sz="4800" dirty="0"/>
          </a:p>
        </p:txBody>
      </p:sp>
      <p:pic>
        <p:nvPicPr>
          <p:cNvPr id="2051" name="Picture 3" descr="C:\Documents and Settings\Алекс\Рабочий стол\ш7г\Thema_Forstwirtschaft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2"/>
            <a:ext cx="3238203" cy="2428868"/>
          </a:xfrm>
          <a:prstGeom prst="rect">
            <a:avLst/>
          </a:prstGeom>
          <a:noFill/>
        </p:spPr>
      </p:pic>
      <p:pic>
        <p:nvPicPr>
          <p:cNvPr id="2052" name="Picture 4" descr="C:\Documents and Settings\Алекс\Рабочий стол\ш7г\forstwirtschaf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714752"/>
            <a:ext cx="3714744" cy="2786058"/>
          </a:xfrm>
          <a:prstGeom prst="rect">
            <a:avLst/>
          </a:prstGeom>
          <a:noFill/>
        </p:spPr>
      </p:pic>
      <p:pic>
        <p:nvPicPr>
          <p:cNvPr id="2054" name="Picture 6" descr="C:\Documents and Settings\Алекс\Рабочий стол\ш7г\6219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196719" cy="2928958"/>
          </a:xfrm>
          <a:prstGeom prst="rect">
            <a:avLst/>
          </a:prstGeom>
          <a:noFill/>
        </p:spPr>
      </p:pic>
      <p:pic>
        <p:nvPicPr>
          <p:cNvPr id="2055" name="Picture 7" descr="C:\Documents and Settings\Алекс\Рабочий стол\ш7г\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-1"/>
            <a:ext cx="4643470" cy="2214555"/>
          </a:xfrm>
          <a:prstGeom prst="rect">
            <a:avLst/>
          </a:prstGeom>
          <a:noFill/>
        </p:spPr>
      </p:pic>
      <p:pic>
        <p:nvPicPr>
          <p:cNvPr id="2056" name="Picture 8" descr="C:\Documents and Settings\Алекс\Рабочий стол\ш7г\acteur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-1"/>
            <a:ext cx="2214546" cy="221233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1 </a:t>
            </a:r>
            <a:r>
              <a:rPr lang="ru-RU" sz="3200" dirty="0" err="1"/>
              <a:t>група</a:t>
            </a:r>
            <a:r>
              <a:rPr lang="ru-RU" sz="3200" dirty="0"/>
              <a:t> </a:t>
            </a:r>
            <a:r>
              <a:rPr lang="ru-RU" sz="3200" dirty="0" err="1"/>
              <a:t>займається</a:t>
            </a:r>
            <a:r>
              <a:rPr lang="ru-RU" sz="3200" dirty="0"/>
              <a:t> </a:t>
            </a:r>
            <a:r>
              <a:rPr lang="ru-RU" sz="3200" dirty="0" err="1"/>
              <a:t>вирощуванням</a:t>
            </a:r>
            <a:r>
              <a:rPr lang="ru-RU" sz="3200" dirty="0"/>
              <a:t> </a:t>
            </a:r>
            <a:r>
              <a:rPr lang="ru-RU" sz="3200" dirty="0" err="1" smtClean="0"/>
              <a:t>нових</a:t>
            </a:r>
            <a:r>
              <a:rPr lang="ru-RU" sz="3200" dirty="0" smtClean="0"/>
              <a:t> </a:t>
            </a:r>
            <a:r>
              <a:rPr lang="ru-RU" sz="3200" dirty="0" err="1" smtClean="0"/>
              <a:t>насаджень</a:t>
            </a:r>
            <a:endParaRPr lang="ru-RU" sz="3200" dirty="0"/>
          </a:p>
          <a:p>
            <a:pPr marL="0" indent="0">
              <a:buNone/>
            </a:pPr>
            <a:r>
              <a:rPr lang="ru-RU" sz="3200" b="1" i="1" dirty="0" err="1"/>
              <a:t>Ці</a:t>
            </a:r>
            <a:r>
              <a:rPr lang="ru-RU" sz="3200" b="1" i="1" dirty="0"/>
              <a:t> </a:t>
            </a:r>
            <a:r>
              <a:rPr lang="ru-RU" sz="3200" b="1" i="1" dirty="0" err="1"/>
              <a:t>ліси</a:t>
            </a:r>
            <a:r>
              <a:rPr lang="ru-RU" sz="3200" b="1" i="1" dirty="0"/>
              <a:t> не </a:t>
            </a:r>
            <a:r>
              <a:rPr lang="ru-RU" sz="3200" b="1" i="1" dirty="0" err="1"/>
              <a:t>вирубуються</a:t>
            </a:r>
            <a:r>
              <a:rPr lang="ru-RU" sz="3200" b="1" i="1" dirty="0"/>
              <a:t>.</a:t>
            </a:r>
            <a:r>
              <a:rPr lang="ru-RU" sz="3200" dirty="0"/>
              <a:t> 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4250387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/>
              <a:t>2 </a:t>
            </a:r>
            <a:r>
              <a:rPr lang="ru-RU" sz="2400" dirty="0" err="1"/>
              <a:t>група</a:t>
            </a:r>
            <a:r>
              <a:rPr lang="ru-RU" sz="2400" dirty="0"/>
              <a:t> -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ліси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захисне</a:t>
            </a:r>
            <a:r>
              <a:rPr lang="ru-RU" sz="2400" dirty="0"/>
              <a:t> і </a:t>
            </a:r>
            <a:r>
              <a:rPr lang="ru-RU" sz="2400" dirty="0" err="1"/>
              <a:t>дуже</a:t>
            </a:r>
            <a:r>
              <a:rPr lang="ru-RU" sz="2400" dirty="0"/>
              <a:t> </a:t>
            </a:r>
            <a:r>
              <a:rPr lang="ru-RU" sz="2400" dirty="0" err="1"/>
              <a:t>обмежене</a:t>
            </a:r>
            <a:r>
              <a:rPr lang="ru-RU" sz="2400" dirty="0"/>
              <a:t> </a:t>
            </a:r>
            <a:r>
              <a:rPr lang="ru-RU" sz="2400" dirty="0" err="1"/>
              <a:t>експлуатаційне</a:t>
            </a:r>
            <a:r>
              <a:rPr lang="ru-RU" sz="2400" dirty="0"/>
              <a:t> </a:t>
            </a:r>
            <a:r>
              <a:rPr lang="ru-RU" sz="2400" dirty="0" err="1"/>
              <a:t>значення</a:t>
            </a:r>
            <a:r>
              <a:rPr lang="ru-RU" sz="2400" dirty="0"/>
              <a:t>. </a:t>
            </a:r>
            <a:r>
              <a:rPr lang="ru-RU" sz="2400" dirty="0" err="1"/>
              <a:t>Лісогосподарство</a:t>
            </a:r>
            <a:r>
              <a:rPr lang="ru-RU" sz="2400" dirty="0"/>
              <a:t>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включає</a:t>
            </a:r>
            <a:r>
              <a:rPr lang="ru-RU" sz="2400" dirty="0"/>
              <a:t> </a:t>
            </a:r>
            <a:r>
              <a:rPr lang="ru-RU" sz="2400" dirty="0" err="1"/>
              <a:t>заготівлю</a:t>
            </a:r>
            <a:r>
              <a:rPr lang="ru-RU" sz="2400" dirty="0"/>
              <a:t> </a:t>
            </a:r>
            <a:r>
              <a:rPr lang="ru-RU" sz="2400" dirty="0" err="1"/>
              <a:t>грибів</a:t>
            </a:r>
            <a:r>
              <a:rPr lang="ru-RU" sz="2400" dirty="0"/>
              <a:t>, </a:t>
            </a:r>
            <a:r>
              <a:rPr lang="ru-RU" sz="2400" dirty="0" err="1"/>
              <a:t>ягід</a:t>
            </a:r>
            <a:r>
              <a:rPr lang="ru-RU" sz="2400" dirty="0"/>
              <a:t>, </a:t>
            </a:r>
            <a:r>
              <a:rPr lang="ru-RU" sz="2400" dirty="0" err="1"/>
              <a:t>лікарські</a:t>
            </a:r>
            <a:r>
              <a:rPr lang="ru-RU" sz="2400" dirty="0"/>
              <a:t> </a:t>
            </a:r>
            <a:r>
              <a:rPr lang="ru-RU" sz="2400" dirty="0" err="1"/>
              <a:t>рослини</a:t>
            </a:r>
            <a:r>
              <a:rPr lang="ru-RU" sz="2400" dirty="0"/>
              <a:t>, </a:t>
            </a:r>
            <a:r>
              <a:rPr lang="ru-RU" sz="2400" dirty="0" err="1"/>
              <a:t>березовий</a:t>
            </a:r>
            <a:r>
              <a:rPr lang="ru-RU" sz="2400" dirty="0"/>
              <a:t> </a:t>
            </a:r>
            <a:r>
              <a:rPr lang="ru-RU" sz="2400" dirty="0" err="1"/>
              <a:t>сік</a:t>
            </a:r>
            <a:r>
              <a:rPr lang="ru-RU" sz="2400" dirty="0"/>
              <a:t>, мед і т.д. </a:t>
            </a:r>
            <a:endParaRPr lang="uk-UA" sz="2400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69932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3357554" y="3643314"/>
            <a:ext cx="2714644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14546" y="714356"/>
            <a:ext cx="5400684" cy="56195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Сировинна</a:t>
            </a:r>
            <a:r>
              <a:rPr lang="ru-RU" dirty="0" smtClean="0"/>
              <a:t> база</a:t>
            </a:r>
            <a:endParaRPr lang="ru-RU" dirty="0"/>
          </a:p>
        </p:txBody>
      </p:sp>
      <p:pic>
        <p:nvPicPr>
          <p:cNvPr id="4100" name="Picture 4" descr="C:\Documents and Settings\Алекс\Рабочий стол\ш7г\19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3143239" cy="2469302"/>
          </a:xfrm>
          <a:prstGeom prst="rect">
            <a:avLst/>
          </a:prstGeom>
          <a:noFill/>
        </p:spPr>
      </p:pic>
      <p:pic>
        <p:nvPicPr>
          <p:cNvPr id="4101" name="Picture 5" descr="C:\Documents and Settings\Алекс\Рабочий стол\ш7г\screen_g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285860"/>
            <a:ext cx="3071802" cy="2169393"/>
          </a:xfrm>
          <a:prstGeom prst="rect">
            <a:avLst/>
          </a:prstGeom>
          <a:noFill/>
        </p:spPr>
      </p:pic>
      <p:pic>
        <p:nvPicPr>
          <p:cNvPr id="4102" name="Picture 6" descr="C:\Documents and Settings\Алекс\Рабочий стол\ш7г\wate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612806"/>
            <a:ext cx="3143272" cy="224519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357554" y="3786190"/>
            <a:ext cx="2741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Лісова промисловість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8" name="Стрелка углом 17"/>
          <p:cNvSpPr/>
          <p:nvPr/>
        </p:nvSpPr>
        <p:spPr>
          <a:xfrm>
            <a:off x="4572000" y="2928934"/>
            <a:ext cx="1500198" cy="7143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Развернутая стрелка 19"/>
          <p:cNvSpPr/>
          <p:nvPr/>
        </p:nvSpPr>
        <p:spPr>
          <a:xfrm rot="5400000">
            <a:off x="5536413" y="4464851"/>
            <a:ext cx="1643074" cy="57150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Стрелка углом 26"/>
          <p:cNvSpPr/>
          <p:nvPr/>
        </p:nvSpPr>
        <p:spPr>
          <a:xfrm rot="16200000">
            <a:off x="2285984" y="3214686"/>
            <a:ext cx="642942" cy="150019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/>
          <a:lstStyle/>
          <a:p>
            <a:pPr algn="ctr"/>
            <a:r>
              <a:rPr lang="uk-UA" dirty="0" smtClean="0"/>
              <a:t>Принципи розміщення </a:t>
            </a:r>
            <a:endParaRPr lang="uk-UA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44" y="928670"/>
          <a:ext cx="9001156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Міжгалузеві</a:t>
            </a:r>
            <a:r>
              <a:rPr lang="ru-RU" dirty="0" smtClean="0"/>
              <a:t> </a:t>
            </a:r>
            <a:r>
              <a:rPr lang="ru-RU" dirty="0" err="1" smtClean="0"/>
              <a:t>зв'язки</a:t>
            </a:r>
            <a:r>
              <a:rPr lang="ru-RU" dirty="0" smtClean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E:\ш7г\im2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24352"/>
            <a:ext cx="8929718" cy="583364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ш7г\116475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57766" cy="3643324"/>
          </a:xfrm>
          <a:prstGeom prst="rect">
            <a:avLst/>
          </a:prstGeom>
          <a:noFill/>
        </p:spPr>
      </p:pic>
      <p:pic>
        <p:nvPicPr>
          <p:cNvPr id="2051" name="Picture 3" descr="E:\ш7г\-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0"/>
            <a:ext cx="4286248" cy="3214686"/>
          </a:xfrm>
          <a:prstGeom prst="rect">
            <a:avLst/>
          </a:prstGeom>
          <a:noFill/>
        </p:spPr>
      </p:pic>
      <p:pic>
        <p:nvPicPr>
          <p:cNvPr id="2052" name="Picture 4" descr="E:\ш7г\Beech_Tree_by_discordiA_stoc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21843"/>
            <a:ext cx="4714876" cy="3536157"/>
          </a:xfrm>
          <a:prstGeom prst="rect">
            <a:avLst/>
          </a:prstGeom>
          <a:noFill/>
        </p:spPr>
      </p:pic>
      <p:pic>
        <p:nvPicPr>
          <p:cNvPr id="2053" name="Picture 5" descr="E:\ш7г\dub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214686"/>
            <a:ext cx="4500562" cy="364331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ш7г\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353497"/>
            <a:ext cx="5715000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err="1">
                <a:solidFill>
                  <a:schemeClr val="accent4">
                    <a:lumMod val="75000"/>
                  </a:schemeClr>
                </a:solidFill>
              </a:rPr>
              <a:t>Основні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</a:rPr>
              <a:t>проблеми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</a:rPr>
              <a:t>розвитку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</a:rPr>
              <a:t>лісової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 і 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</a:rPr>
              <a:t>деревообробної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75000"/>
                  </a:schemeClr>
                </a:solidFill>
              </a:rPr>
              <a:t>промисловості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—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дефіцит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сировини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її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некомплексна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переробка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Важливі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напрямки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розвитку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галузі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—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раціональне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використання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лісових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ресурсів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модернізація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підприємств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створення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безвідхідних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виробництв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uk-UA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ш7г\i20110408095237-9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42"/>
            <a:ext cx="9061466" cy="675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- </a:t>
            </a:r>
            <a:r>
              <a:rPr lang="ru-RU" dirty="0" err="1">
                <a:solidFill>
                  <a:schemeClr val="bg1"/>
                </a:solidFill>
              </a:rPr>
              <a:t>важливо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розширювати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площі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швидко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ростучими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цінними</a:t>
            </a:r>
            <a:r>
              <a:rPr lang="ru-RU" dirty="0">
                <a:solidFill>
                  <a:schemeClr val="bg1"/>
                </a:solidFill>
              </a:rPr>
              <a:t> породами дерев;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- </a:t>
            </a:r>
            <a:r>
              <a:rPr lang="ru-RU" dirty="0" err="1">
                <a:solidFill>
                  <a:schemeClr val="bg1"/>
                </a:solidFill>
              </a:rPr>
              <a:t>проводити</a:t>
            </a:r>
            <a:r>
              <a:rPr lang="ru-RU" dirty="0">
                <a:solidFill>
                  <a:schemeClr val="bg1"/>
                </a:solidFill>
              </a:rPr>
              <a:t> заходи </a:t>
            </a:r>
            <a:r>
              <a:rPr lang="ru-RU" dirty="0" err="1">
                <a:solidFill>
                  <a:schemeClr val="bg1"/>
                </a:solidFill>
              </a:rPr>
              <a:t>щодо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підвищення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продуктивності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насаджень</a:t>
            </a:r>
            <a:r>
              <a:rPr lang="ru-RU" dirty="0">
                <a:solidFill>
                  <a:schemeClr val="bg1"/>
                </a:solidFill>
              </a:rPr>
              <a:t>;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- особливо </a:t>
            </a:r>
            <a:r>
              <a:rPr lang="ru-RU" dirty="0" err="1">
                <a:solidFill>
                  <a:schemeClr val="bg1"/>
                </a:solidFill>
              </a:rPr>
              <a:t>перспективним</a:t>
            </a:r>
            <a:r>
              <a:rPr lang="ru-RU" dirty="0">
                <a:solidFill>
                  <a:schemeClr val="bg1"/>
                </a:solidFill>
              </a:rPr>
              <a:t> є </a:t>
            </a:r>
            <a:r>
              <a:rPr lang="ru-RU" dirty="0" err="1">
                <a:solidFill>
                  <a:schemeClr val="bg1"/>
                </a:solidFill>
              </a:rPr>
              <a:t>вирощування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лісів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плантаційним</a:t>
            </a:r>
            <a:r>
              <a:rPr lang="ru-RU" dirty="0">
                <a:solidFill>
                  <a:schemeClr val="bg1"/>
                </a:solidFill>
              </a:rPr>
              <a:t> способом;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- </a:t>
            </a:r>
            <a:r>
              <a:rPr lang="ru-RU" dirty="0" err="1">
                <a:solidFill>
                  <a:schemeClr val="bg1"/>
                </a:solidFill>
              </a:rPr>
              <a:t>зменшення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використання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ділової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деревини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окремих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галузях</a:t>
            </a:r>
            <a:r>
              <a:rPr lang="ru-RU" dirty="0">
                <a:solidFill>
                  <a:schemeClr val="bg1"/>
                </a:solidFill>
              </a:rPr>
              <a:t> народного </a:t>
            </a:r>
            <a:r>
              <a:rPr lang="ru-RU" dirty="0" err="1">
                <a:solidFill>
                  <a:schemeClr val="bg1"/>
                </a:solidFill>
              </a:rPr>
              <a:t>господарства</a:t>
            </a:r>
            <a:r>
              <a:rPr lang="ru-RU" dirty="0">
                <a:solidFill>
                  <a:schemeClr val="bg1"/>
                </a:solidFill>
              </a:rPr>
              <a:t>;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Перспективи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розвитку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: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Лісові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</a:t>
            </a:r>
            <a:r>
              <a:rPr lang="ru-RU" dirty="0" err="1"/>
              <a:t>налічують</a:t>
            </a:r>
            <a:r>
              <a:rPr lang="ru-RU" dirty="0"/>
              <a:t> 3,8 млрд. га, </a:t>
            </a:r>
            <a:r>
              <a:rPr lang="ru-RU" dirty="0" err="1"/>
              <a:t>промислові</a:t>
            </a:r>
            <a:r>
              <a:rPr lang="ru-RU" dirty="0"/>
              <a:t> запаси </a:t>
            </a:r>
            <a:r>
              <a:rPr lang="ru-RU" dirty="0" err="1"/>
              <a:t>деревини</a:t>
            </a:r>
            <a:r>
              <a:rPr lang="ru-RU" dirty="0"/>
              <a:t> </a:t>
            </a:r>
            <a:r>
              <a:rPr lang="ru-RU" dirty="0" err="1"/>
              <a:t>становлять</a:t>
            </a:r>
            <a:r>
              <a:rPr lang="ru-RU" dirty="0"/>
              <a:t> до 50 млрд. </a:t>
            </a:r>
            <a:r>
              <a:rPr lang="ru-RU" dirty="0" err="1" smtClean="0"/>
              <a:t>куб.м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 descr="G:\ш7г\19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764"/>
            <a:ext cx="4495835" cy="353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ш7г\kora_dere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07"/>
            <a:ext cx="9144000" cy="684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4626547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Ліси</a:t>
            </a:r>
            <a:r>
              <a:rPr lang="ru-RU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є </a:t>
            </a:r>
            <a:r>
              <a:rPr lang="ru-RU" sz="36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основним</a:t>
            </a:r>
            <a:r>
              <a:rPr lang="ru-RU" sz="3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постачальником</a:t>
            </a:r>
            <a:r>
              <a:rPr lang="ru-RU" sz="3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кисню</a:t>
            </a:r>
            <a:r>
              <a:rPr lang="ru-RU" sz="3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в атмосферу</a:t>
            </a:r>
            <a:r>
              <a:rPr lang="ru-RU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. </a:t>
            </a:r>
            <a:r>
              <a:rPr lang="ru-RU" sz="36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Ліси</a:t>
            </a:r>
            <a:r>
              <a:rPr lang="ru-RU" sz="3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виконують</a:t>
            </a:r>
            <a:r>
              <a:rPr lang="ru-RU" sz="3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ґрунтозахисну</a:t>
            </a:r>
            <a:r>
              <a:rPr lang="ru-RU" sz="3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та </a:t>
            </a:r>
            <a:r>
              <a:rPr lang="ru-RU" sz="36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водоакумулятивну</a:t>
            </a:r>
            <a:r>
              <a:rPr lang="ru-RU" sz="3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функції</a:t>
            </a:r>
            <a:r>
              <a:rPr lang="ru-RU" sz="3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є </a:t>
            </a:r>
            <a:r>
              <a:rPr lang="ru-RU" sz="36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місцем</a:t>
            </a:r>
            <a:r>
              <a:rPr lang="ru-RU" sz="3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відпочинку</a:t>
            </a:r>
            <a:r>
              <a:rPr lang="ru-RU" sz="3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36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відіграють</a:t>
            </a:r>
            <a:r>
              <a:rPr lang="ru-RU" sz="3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надзвичайно</a:t>
            </a:r>
            <a:r>
              <a:rPr lang="ru-RU" sz="3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важливу</a:t>
            </a:r>
            <a:r>
              <a:rPr lang="ru-RU" sz="3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природоохоронну</a:t>
            </a:r>
            <a:r>
              <a:rPr lang="ru-RU" sz="3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роль.</a:t>
            </a:r>
            <a:endParaRPr lang="uk-UA" sz="36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7" name="Picture 3" descr="C:\Documents and Settings\Алекс\Рабочий стол\ш7г\im1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928802"/>
            <a:ext cx="6677054" cy="39061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908720"/>
            <a:ext cx="8445624" cy="53466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err="1" smtClean="0"/>
              <a:t>Презентацію</a:t>
            </a:r>
            <a:r>
              <a:rPr lang="ru-RU" sz="4000" dirty="0" smtClean="0"/>
              <a:t> </a:t>
            </a:r>
            <a:r>
              <a:rPr lang="ru-RU" sz="4000" dirty="0" err="1" smtClean="0"/>
              <a:t>підготували</a:t>
            </a:r>
            <a:r>
              <a:rPr lang="ru-RU" sz="4000" dirty="0" smtClean="0"/>
              <a:t> </a:t>
            </a:r>
            <a:r>
              <a:rPr lang="ru-RU" sz="4000" dirty="0" err="1" smtClean="0"/>
              <a:t>студенти</a:t>
            </a:r>
            <a:r>
              <a:rPr lang="ru-RU" sz="4000" dirty="0" smtClean="0"/>
              <a:t> ІІ курсу, 6 </a:t>
            </a:r>
            <a:r>
              <a:rPr lang="ru-RU" sz="4000" dirty="0" err="1" smtClean="0"/>
              <a:t>групи</a:t>
            </a:r>
            <a:r>
              <a:rPr lang="ru-RU" sz="4000" dirty="0" smtClean="0"/>
              <a:t> (УРР):</a:t>
            </a:r>
          </a:p>
          <a:p>
            <a:pPr marL="0" indent="0">
              <a:buNone/>
            </a:pPr>
            <a:r>
              <a:rPr lang="ru-RU" sz="4000" dirty="0" err="1" smtClean="0"/>
              <a:t>Багдасаров</a:t>
            </a:r>
            <a:r>
              <a:rPr lang="ru-RU" sz="4000" dirty="0" smtClean="0"/>
              <a:t> </a:t>
            </a:r>
            <a:r>
              <a:rPr lang="ru-RU" sz="4000" dirty="0" err="1" smtClean="0"/>
              <a:t>Олексій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dirty="0"/>
              <a:t>т</a:t>
            </a:r>
            <a:r>
              <a:rPr lang="ru-RU" sz="4000" dirty="0" smtClean="0"/>
              <a:t>а</a:t>
            </a:r>
          </a:p>
          <a:p>
            <a:pPr marL="0" indent="0">
              <a:buNone/>
            </a:pPr>
            <a:r>
              <a:rPr lang="ru-RU" sz="4000" dirty="0" smtClean="0"/>
              <a:t>Васько </a:t>
            </a:r>
            <a:r>
              <a:rPr lang="ru-RU" sz="4000" dirty="0" err="1" smtClean="0"/>
              <a:t>Ілона</a:t>
            </a:r>
            <a:endParaRPr lang="ru-RU" sz="4000" dirty="0"/>
          </a:p>
        </p:txBody>
      </p:sp>
      <p:pic>
        <p:nvPicPr>
          <p:cNvPr id="7170" name="Picture 2" descr="G:\ш7г\56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04358"/>
            <a:ext cx="4572000" cy="315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/>
              <a:t>Лісозаготівельна</a:t>
            </a:r>
            <a:r>
              <a:rPr lang="ru-RU" b="1" dirty="0"/>
              <a:t> </a:t>
            </a:r>
            <a:r>
              <a:rPr lang="ru-RU" b="1" dirty="0" err="1"/>
              <a:t>промисловість</a:t>
            </a:r>
            <a:r>
              <a:rPr lang="ru-RU" b="1" dirty="0"/>
              <a:t> </a:t>
            </a:r>
            <a:r>
              <a:rPr lang="ru-RU" dirty="0"/>
              <a:t>проводить </a:t>
            </a:r>
            <a:r>
              <a:rPr lang="ru-RU" dirty="0" err="1"/>
              <a:t>вирубування</a:t>
            </a:r>
            <a:r>
              <a:rPr lang="ru-RU" dirty="0"/>
              <a:t>, </a:t>
            </a:r>
            <a:r>
              <a:rPr lang="ru-RU" dirty="0" err="1"/>
              <a:t>вивіз</a:t>
            </a:r>
            <a:r>
              <a:rPr lang="ru-RU" dirty="0"/>
              <a:t> і </a:t>
            </a:r>
            <a:r>
              <a:rPr lang="ru-RU" dirty="0" err="1"/>
              <a:t>первинну</a:t>
            </a:r>
            <a:r>
              <a:rPr lang="ru-RU" dirty="0"/>
              <a:t> </a:t>
            </a:r>
            <a:r>
              <a:rPr lang="ru-RU" dirty="0" err="1"/>
              <a:t>обробку</a:t>
            </a:r>
            <a:r>
              <a:rPr lang="ru-RU" dirty="0"/>
              <a:t> </a:t>
            </a:r>
            <a:r>
              <a:rPr lang="ru-RU" dirty="0" err="1"/>
              <a:t>деревини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продукція</a:t>
            </a:r>
            <a:r>
              <a:rPr lang="ru-RU" dirty="0"/>
              <a:t> — </a:t>
            </a:r>
            <a:r>
              <a:rPr lang="ru-RU" dirty="0" err="1"/>
              <a:t>ділова</a:t>
            </a:r>
            <a:r>
              <a:rPr lang="ru-RU" dirty="0"/>
              <a:t> деревина, яка </a:t>
            </a:r>
            <a:r>
              <a:rPr lang="ru-RU" dirty="0" err="1"/>
              <a:t>використовується</a:t>
            </a:r>
            <a:r>
              <a:rPr lang="ru-RU" dirty="0"/>
              <a:t> у </a:t>
            </a:r>
            <a:r>
              <a:rPr lang="ru-RU" dirty="0" err="1"/>
              <a:t>деревообробній</a:t>
            </a:r>
            <a:r>
              <a:rPr lang="ru-RU" dirty="0"/>
              <a:t> і </a:t>
            </a:r>
            <a:r>
              <a:rPr lang="ru-RU" dirty="0" err="1"/>
              <a:t>целюлозно-паперовій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, </a:t>
            </a:r>
            <a:r>
              <a:rPr lang="ru-RU" dirty="0" err="1"/>
              <a:t>будівництві</a:t>
            </a:r>
            <a:r>
              <a:rPr lang="ru-RU" dirty="0"/>
              <a:t>. 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/>
              <a:t>Деревообробна</a:t>
            </a:r>
            <a:r>
              <a:rPr lang="ru-RU" b="1" dirty="0"/>
              <a:t> </a:t>
            </a:r>
            <a:r>
              <a:rPr lang="ru-RU" b="1" dirty="0" err="1"/>
              <a:t>промисловість</a:t>
            </a:r>
            <a:r>
              <a:rPr lang="ru-RU" b="1" dirty="0"/>
              <a:t> </a:t>
            </a:r>
            <a:r>
              <a:rPr lang="ru-RU" dirty="0" err="1"/>
              <a:t>поділяється</a:t>
            </a:r>
            <a:r>
              <a:rPr lang="ru-RU" dirty="0"/>
              <a:t> на </a:t>
            </a:r>
            <a:r>
              <a:rPr lang="ru-RU" dirty="0" err="1"/>
              <a:t>лісопильну</a:t>
            </a:r>
            <a:r>
              <a:rPr lang="ru-RU" dirty="0"/>
              <a:t>, </a:t>
            </a:r>
            <a:r>
              <a:rPr lang="ru-RU" dirty="0" err="1"/>
              <a:t>фанерну</a:t>
            </a:r>
            <a:r>
              <a:rPr lang="ru-RU" dirty="0"/>
              <a:t>, </a:t>
            </a:r>
            <a:r>
              <a:rPr lang="ru-RU" dirty="0" err="1"/>
              <a:t>меблеву</a:t>
            </a:r>
            <a:r>
              <a:rPr lang="ru-RU" dirty="0"/>
              <a:t>,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деревостружкових</a:t>
            </a:r>
            <a:r>
              <a:rPr lang="ru-RU" dirty="0"/>
              <a:t> плит, </a:t>
            </a:r>
            <a:r>
              <a:rPr lang="ru-RU" dirty="0" err="1"/>
              <a:t>сірників</a:t>
            </a:r>
            <a:r>
              <a:rPr lang="ru-RU" dirty="0"/>
              <a:t>, </a:t>
            </a:r>
            <a:r>
              <a:rPr lang="ru-RU" dirty="0" err="1"/>
              <a:t>будматеріалів</a:t>
            </a:r>
            <a:r>
              <a:rPr lang="ru-RU" dirty="0"/>
              <a:t>. </a:t>
            </a:r>
            <a:r>
              <a:rPr lang="ru-RU" dirty="0" err="1"/>
              <a:t>Лісопильна</a:t>
            </a:r>
            <a:r>
              <a:rPr lang="ru-RU" dirty="0"/>
              <a:t> </a:t>
            </a:r>
            <a:r>
              <a:rPr lang="ru-RU" dirty="0" err="1"/>
              <a:t>промисловість</a:t>
            </a:r>
            <a:r>
              <a:rPr lang="ru-RU" dirty="0"/>
              <a:t> </a:t>
            </a:r>
            <a:r>
              <a:rPr lang="ru-RU" dirty="0" err="1"/>
              <a:t>постачає</a:t>
            </a:r>
            <a:r>
              <a:rPr lang="ru-RU" dirty="0"/>
              <a:t> </a:t>
            </a:r>
            <a:r>
              <a:rPr lang="ru-RU" dirty="0" err="1"/>
              <a:t>пиломатеріали</a:t>
            </a:r>
            <a:r>
              <a:rPr lang="ru-RU" dirty="0"/>
              <a:t> і </a:t>
            </a:r>
            <a:r>
              <a:rPr lang="ru-RU" dirty="0" err="1"/>
              <a:t>тяжіє</a:t>
            </a:r>
            <a:r>
              <a:rPr lang="ru-RU" dirty="0"/>
              <a:t> у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розміщенні</a:t>
            </a:r>
            <a:r>
              <a:rPr lang="ru-RU" dirty="0"/>
              <a:t> до </a:t>
            </a:r>
            <a:r>
              <a:rPr lang="ru-RU" dirty="0" err="1" smtClean="0"/>
              <a:t>лісозаготівель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2603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   </a:t>
            </a:r>
            <a:r>
              <a:rPr lang="ru-RU" b="1" dirty="0" err="1"/>
              <a:t>Целюлозно-паперова</a:t>
            </a:r>
            <a:r>
              <a:rPr lang="ru-RU" b="1" dirty="0"/>
              <a:t> </a:t>
            </a:r>
            <a:r>
              <a:rPr lang="ru-RU" b="1" dirty="0" err="1"/>
              <a:t>промисловість</a:t>
            </a:r>
            <a:r>
              <a:rPr lang="ru-RU" b="1" dirty="0"/>
              <a:t> </a:t>
            </a:r>
            <a:r>
              <a:rPr lang="ru-RU" dirty="0" err="1"/>
              <a:t>розвивається</a:t>
            </a:r>
            <a:r>
              <a:rPr lang="ru-RU" dirty="0"/>
              <a:t> в </a:t>
            </a:r>
            <a:r>
              <a:rPr lang="ru-RU" dirty="0" err="1"/>
              <a:t>лісових</a:t>
            </a:r>
            <a:r>
              <a:rPr lang="ru-RU" dirty="0"/>
              <a:t> районах, у </a:t>
            </a:r>
            <a:r>
              <a:rPr lang="ru-RU" dirty="0" err="1"/>
              <a:t>місцях</a:t>
            </a:r>
            <a:r>
              <a:rPr lang="ru-RU" dirty="0"/>
              <a:t>, де є </a:t>
            </a:r>
            <a:r>
              <a:rPr lang="ru-RU" dirty="0" err="1"/>
              <a:t>електроенергія</a:t>
            </a:r>
            <a:r>
              <a:rPr lang="ru-RU" dirty="0"/>
              <a:t> і вода. </a:t>
            </a:r>
            <a:br>
              <a:rPr lang="ru-RU" dirty="0"/>
            </a:br>
            <a:r>
              <a:rPr lang="ru-RU" dirty="0"/>
              <a:t>  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задовольняють</a:t>
            </a:r>
            <a:r>
              <a:rPr lang="ru-RU" dirty="0"/>
              <a:t> потреби </a:t>
            </a:r>
            <a:r>
              <a:rPr lang="ru-RU" dirty="0" err="1"/>
              <a:t>України</a:t>
            </a:r>
            <a:r>
              <a:rPr lang="ru-RU" dirty="0"/>
              <a:t> у </a:t>
            </a:r>
            <a:r>
              <a:rPr lang="ru-RU" dirty="0" err="1"/>
              <a:t>такій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наполовину.</a:t>
            </a:r>
            <a:br>
              <a:rPr lang="ru-RU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62355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/>
              <a:t>Лісохімічна</a:t>
            </a:r>
            <a:r>
              <a:rPr lang="ru-RU" b="1" dirty="0"/>
              <a:t> </a:t>
            </a:r>
            <a:r>
              <a:rPr lang="ru-RU" b="1" dirty="0" err="1"/>
              <a:t>промисловість</a:t>
            </a:r>
            <a:r>
              <a:rPr lang="ru-RU" b="1" dirty="0"/>
              <a:t> </a:t>
            </a:r>
            <a:r>
              <a:rPr lang="ru-RU" dirty="0" err="1"/>
              <a:t>продукує</a:t>
            </a:r>
            <a:r>
              <a:rPr lang="ru-RU" dirty="0"/>
              <a:t> </a:t>
            </a:r>
            <a:r>
              <a:rPr lang="ru-RU" dirty="0" err="1"/>
              <a:t>кормові</a:t>
            </a:r>
            <a:r>
              <a:rPr lang="ru-RU" dirty="0"/>
              <a:t> </a:t>
            </a:r>
            <a:r>
              <a:rPr lang="ru-RU" dirty="0" err="1"/>
              <a:t>дріжджі</a:t>
            </a:r>
            <a:r>
              <a:rPr lang="ru-RU" dirty="0"/>
              <a:t>, </a:t>
            </a:r>
            <a:r>
              <a:rPr lang="ru-RU" dirty="0" err="1"/>
              <a:t>синтетичні</a:t>
            </a:r>
            <a:r>
              <a:rPr lang="ru-RU" dirty="0"/>
              <a:t> смоли, </a:t>
            </a:r>
            <a:r>
              <a:rPr lang="ru-RU" dirty="0" err="1"/>
              <a:t>оцтову</a:t>
            </a:r>
            <a:r>
              <a:rPr lang="ru-RU" dirty="0"/>
              <a:t> кислоту, </a:t>
            </a:r>
            <a:r>
              <a:rPr lang="ru-RU" dirty="0" err="1"/>
              <a:t>метиловий</a:t>
            </a:r>
            <a:r>
              <a:rPr lang="ru-RU" dirty="0"/>
              <a:t> спирт, скипидар та </a:t>
            </a:r>
            <a:r>
              <a:rPr lang="ru-RU" dirty="0" err="1"/>
              <a:t>ін</a:t>
            </a:r>
            <a:r>
              <a:rPr lang="ru-RU" dirty="0"/>
              <a:t>. </a:t>
            </a:r>
            <a:r>
              <a:rPr lang="ru-RU" dirty="0" err="1"/>
              <a:t>Сировиною</a:t>
            </a:r>
            <a:r>
              <a:rPr lang="ru-RU" dirty="0"/>
              <a:t> для </a:t>
            </a:r>
            <a:r>
              <a:rPr lang="ru-RU" dirty="0" err="1"/>
              <a:t>неї</a:t>
            </a:r>
            <a:r>
              <a:rPr lang="ru-RU" dirty="0"/>
              <a:t> є </a:t>
            </a:r>
            <a:r>
              <a:rPr lang="ru-RU" dirty="0" err="1"/>
              <a:t>відходи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лісозаготівельної</a:t>
            </a:r>
            <a:r>
              <a:rPr lang="ru-RU" dirty="0"/>
              <a:t> і </a:t>
            </a:r>
            <a:r>
              <a:rPr lang="ru-RU" dirty="0" err="1"/>
              <a:t>деревообробної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 (</a:t>
            </a:r>
            <a:r>
              <a:rPr lang="ru-RU" dirty="0" err="1"/>
              <a:t>гілки</a:t>
            </a:r>
            <a:r>
              <a:rPr lang="ru-RU" dirty="0"/>
              <a:t>, </a:t>
            </a:r>
            <a:r>
              <a:rPr lang="ru-RU" dirty="0" err="1"/>
              <a:t>живиця</a:t>
            </a:r>
            <a:r>
              <a:rPr lang="ru-RU" dirty="0"/>
              <a:t>, тирса та </a:t>
            </a:r>
            <a:r>
              <a:rPr lang="ru-RU" dirty="0" err="1"/>
              <a:t>ін</a:t>
            </a:r>
            <a:r>
              <a:rPr lang="ru-RU" dirty="0"/>
              <a:t>.), тому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зосереджені</a:t>
            </a:r>
            <a:r>
              <a:rPr lang="ru-RU" dirty="0"/>
              <a:t> у </a:t>
            </a:r>
            <a:r>
              <a:rPr lang="ru-RU" dirty="0" err="1"/>
              <a:t>лісопромислових</a:t>
            </a:r>
            <a:r>
              <a:rPr lang="ru-RU" dirty="0"/>
              <a:t> районах. </a:t>
            </a:r>
            <a:br>
              <a:rPr lang="ru-RU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18000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лекс\Рабочий стол\ш7г\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9144000" cy="626285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Географія лісової промисловості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ш7г\pine_t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64" y="-1"/>
            <a:ext cx="514475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2636912"/>
            <a:ext cx="8064896" cy="4716760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effectLst/>
              </a:rPr>
              <a:t>Заліснення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/>
              </a:rPr>
              <a:t> - 14,3%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effectLst/>
              </a:rPr>
              <a:t>усієї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/>
              </a:rPr>
              <a:t>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effectLst/>
              </a:rPr>
              <a:t>площі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/>
              </a:rPr>
              <a:t>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effectLst/>
              </a:rPr>
              <a:t>України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/>
              </a:rPr>
              <a:t>. 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905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tx1"/>
                </a:solidFill>
                <a:effectLst/>
              </a:rPr>
              <a:t>Усі</a:t>
            </a:r>
            <a:r>
              <a:rPr lang="ru-RU" b="1" dirty="0">
                <a:solidFill>
                  <a:schemeClr val="tx1"/>
                </a:solidFill>
                <a:effectLst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/>
              </a:rPr>
              <a:t>ліси</a:t>
            </a:r>
            <a:r>
              <a:rPr lang="ru-RU" b="1" dirty="0">
                <a:solidFill>
                  <a:schemeClr val="tx1"/>
                </a:solidFill>
                <a:effectLst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/>
              </a:rPr>
              <a:t>України</a:t>
            </a:r>
            <a:r>
              <a:rPr lang="ru-RU" b="1" dirty="0">
                <a:solidFill>
                  <a:schemeClr val="tx1"/>
                </a:solidFill>
                <a:effectLst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/>
              </a:rPr>
              <a:t>поділяють</a:t>
            </a:r>
            <a:r>
              <a:rPr lang="ru-RU" b="1" dirty="0">
                <a:solidFill>
                  <a:schemeClr val="tx1"/>
                </a:solidFill>
                <a:effectLst/>
              </a:rPr>
              <a:t> на </a:t>
            </a:r>
            <a:r>
              <a:rPr lang="ru-RU" b="1" dirty="0" err="1">
                <a:solidFill>
                  <a:schemeClr val="tx1"/>
                </a:solidFill>
                <a:effectLst/>
              </a:rPr>
              <a:t>дві</a:t>
            </a:r>
            <a:r>
              <a:rPr lang="ru-RU" b="1" dirty="0">
                <a:solidFill>
                  <a:schemeClr val="tx1"/>
                </a:solidFill>
                <a:effectLst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/>
              </a:rPr>
              <a:t>групи</a:t>
            </a:r>
            <a:r>
              <a:rPr lang="ru-RU" b="1" dirty="0">
                <a:solidFill>
                  <a:schemeClr val="tx1"/>
                </a:solidFill>
                <a:effectLst/>
              </a:rPr>
              <a:t>:</a:t>
            </a:r>
            <a:r>
              <a:rPr lang="uk-UA" dirty="0">
                <a:solidFill>
                  <a:schemeClr val="tx1"/>
                </a:solidFill>
                <a:effectLst/>
              </a:rPr>
              <a:t/>
            </a:r>
            <a:br>
              <a:rPr lang="uk-UA" dirty="0">
                <a:solidFill>
                  <a:schemeClr val="tx1"/>
                </a:solidFill>
                <a:effectLst/>
              </a:rPr>
            </a:b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2050" name="Picture 2" descr="G:\ш7г\Thema_Forstwirtschaft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696"/>
            <a:ext cx="9144000" cy="566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268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Mountain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</Template>
  <TotalTime>196</TotalTime>
  <Words>304</Words>
  <Application>Microsoft Office PowerPoint</Application>
  <PresentationFormat>Экран (4:3)</PresentationFormat>
  <Paragraphs>32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Mountain</vt:lpstr>
      <vt:lpstr>Обычная</vt:lpstr>
      <vt:lpstr>Солнцестояние</vt:lpstr>
      <vt:lpstr>Аптека</vt:lpstr>
      <vt:lpstr>Кутюр</vt:lpstr>
      <vt:lpstr>Бумажная</vt:lpstr>
      <vt:lpstr>1_Бумажная</vt:lpstr>
      <vt:lpstr>Лісова промисловість</vt:lpstr>
      <vt:lpstr>Структура галузі </vt:lpstr>
      <vt:lpstr>Презентация PowerPoint</vt:lpstr>
      <vt:lpstr>Презентация PowerPoint</vt:lpstr>
      <vt:lpstr>Презентация PowerPoint</vt:lpstr>
      <vt:lpstr>Презентация PowerPoint</vt:lpstr>
      <vt:lpstr>Географія лісової промисловості</vt:lpstr>
      <vt:lpstr>Заліснення - 14,3% усієї площі України. </vt:lpstr>
      <vt:lpstr>Усі ліси України поділяють на дві групи: </vt:lpstr>
      <vt:lpstr>Презентация PowerPoint</vt:lpstr>
      <vt:lpstr>Презентация PowerPoint</vt:lpstr>
      <vt:lpstr>Сировинна база</vt:lpstr>
      <vt:lpstr>Принципи розміщення </vt:lpstr>
      <vt:lpstr>Міжгалузеві зв'язки галузі </vt:lpstr>
      <vt:lpstr>Презентация PowerPoint</vt:lpstr>
      <vt:lpstr>Презентация PowerPoint</vt:lpstr>
      <vt:lpstr>Перспективи розвитку: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Лісова промисловість</dc:title>
  <dc:creator>ALFA</dc:creator>
  <cp:lastModifiedBy>Pavlo Fedoriv</cp:lastModifiedBy>
  <cp:revision>21</cp:revision>
  <dcterms:created xsi:type="dcterms:W3CDTF">2011-05-10T18:52:10Z</dcterms:created>
  <dcterms:modified xsi:type="dcterms:W3CDTF">2011-05-11T11:37:03Z</dcterms:modified>
</cp:coreProperties>
</file>