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2" r:id="rId4"/>
    <p:sldId id="263" r:id="rId5"/>
    <p:sldId id="269" r:id="rId6"/>
    <p:sldId id="270" r:id="rId7"/>
    <p:sldId id="283" r:id="rId8"/>
    <p:sldId id="264" r:id="rId9"/>
    <p:sldId id="266" r:id="rId10"/>
    <p:sldId id="268" r:id="rId11"/>
    <p:sldId id="276" r:id="rId12"/>
    <p:sldId id="277" r:id="rId13"/>
    <p:sldId id="278" r:id="rId14"/>
    <p:sldId id="282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 autoAdjust="0"/>
    <p:restoredTop sz="94660"/>
  </p:normalViewPr>
  <p:slideViewPr>
    <p:cSldViewPr>
      <p:cViewPr>
        <p:scale>
          <a:sx n="100" d="100"/>
          <a:sy n="100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7E3BC-5972-479E-9B30-58A7B268E3A3}" type="doc">
      <dgm:prSet loTypeId="urn:microsoft.com/office/officeart/2005/8/layout/default#1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1848E-88E5-4B94-91A4-8D64F811DD3B}">
      <dgm:prSet phldrT="[Текст]"/>
      <dgm:spPr/>
      <dgm:t>
        <a:bodyPr/>
        <a:lstStyle/>
        <a:p>
          <a:r>
            <a:rPr lang="uk-UA" b="1" dirty="0" smtClean="0"/>
            <a:t>«Устами немовляти говорить істина»</a:t>
          </a:r>
          <a:r>
            <a:rPr lang="uk-UA" dirty="0" smtClean="0"/>
            <a:t> </a:t>
          </a:r>
          <a:endParaRPr lang="ru-RU" dirty="0"/>
        </a:p>
      </dgm:t>
    </dgm:pt>
    <dgm:pt modelId="{36A58CB2-C7AA-4D49-89DD-1256A9B6D859}" type="parTrans" cxnId="{0DC26AE0-F8B4-442A-84F1-7B97C6DAC34A}">
      <dgm:prSet/>
      <dgm:spPr/>
      <dgm:t>
        <a:bodyPr/>
        <a:lstStyle/>
        <a:p>
          <a:endParaRPr lang="ru-RU"/>
        </a:p>
      </dgm:t>
    </dgm:pt>
    <dgm:pt modelId="{AC7C07DC-E66A-43A7-AE62-FA254F5BADEF}" type="sibTrans" cxnId="{0DC26AE0-F8B4-442A-84F1-7B97C6DAC34A}">
      <dgm:prSet/>
      <dgm:spPr/>
      <dgm:t>
        <a:bodyPr/>
        <a:lstStyle/>
        <a:p>
          <a:endParaRPr lang="ru-RU"/>
        </a:p>
      </dgm:t>
    </dgm:pt>
    <dgm:pt modelId="{A35391B5-72C3-4871-BE53-364FC9464EC1}">
      <dgm:prSet phldrT="[Текст]"/>
      <dgm:spPr/>
      <dgm:t>
        <a:bodyPr/>
        <a:lstStyle/>
        <a:p>
          <a:r>
            <a:rPr lang="uk-UA" b="1" dirty="0" smtClean="0"/>
            <a:t>«Оживи слово»</a:t>
          </a:r>
          <a:endParaRPr lang="ru-RU" dirty="0"/>
        </a:p>
      </dgm:t>
    </dgm:pt>
    <dgm:pt modelId="{B38DCE65-F98A-47EC-AE0F-97CC992D5DF7}" type="parTrans" cxnId="{9A561604-B4C0-4001-9948-A1DDD0B90B17}">
      <dgm:prSet/>
      <dgm:spPr/>
      <dgm:t>
        <a:bodyPr/>
        <a:lstStyle/>
        <a:p>
          <a:endParaRPr lang="ru-RU"/>
        </a:p>
      </dgm:t>
    </dgm:pt>
    <dgm:pt modelId="{D92CF60B-B705-4F13-99E6-4E6C5AFE1F1B}" type="sibTrans" cxnId="{9A561604-B4C0-4001-9948-A1DDD0B90B17}">
      <dgm:prSet/>
      <dgm:spPr/>
      <dgm:t>
        <a:bodyPr/>
        <a:lstStyle/>
        <a:p>
          <a:endParaRPr lang="ru-RU"/>
        </a:p>
      </dgm:t>
    </dgm:pt>
    <dgm:pt modelId="{742D5EE8-BE19-4400-B665-BA49C20675AD}">
      <dgm:prSet phldrT="[Текст]"/>
      <dgm:spPr/>
      <dgm:t>
        <a:bodyPr/>
        <a:lstStyle/>
        <a:p>
          <a:r>
            <a:rPr lang="uk-UA" b="1" dirty="0" smtClean="0"/>
            <a:t>«Здобудь нові враження»</a:t>
          </a:r>
          <a:endParaRPr lang="ru-RU" dirty="0"/>
        </a:p>
      </dgm:t>
    </dgm:pt>
    <dgm:pt modelId="{F3049D51-EF20-433E-B191-E346AFA66ECD}" type="parTrans" cxnId="{C5B3C142-A1FC-4ACB-A3A3-654608644E01}">
      <dgm:prSet/>
      <dgm:spPr/>
      <dgm:t>
        <a:bodyPr/>
        <a:lstStyle/>
        <a:p>
          <a:endParaRPr lang="ru-RU"/>
        </a:p>
      </dgm:t>
    </dgm:pt>
    <dgm:pt modelId="{4A60693E-7074-4C9A-A5FD-D439B77EF728}" type="sibTrans" cxnId="{C5B3C142-A1FC-4ACB-A3A3-654608644E01}">
      <dgm:prSet/>
      <dgm:spPr/>
      <dgm:t>
        <a:bodyPr/>
        <a:lstStyle/>
        <a:p>
          <a:endParaRPr lang="ru-RU"/>
        </a:p>
      </dgm:t>
    </dgm:pt>
    <dgm:pt modelId="{A79B86E1-6D88-4410-B910-21ED0A9CCDE2}">
      <dgm:prSet phldrT="[Текст]"/>
      <dgm:spPr/>
      <dgm:t>
        <a:bodyPr/>
        <a:lstStyle/>
        <a:p>
          <a:r>
            <a:rPr lang="uk-UA" b="1" dirty="0" smtClean="0"/>
            <a:t>«Намалюй поняття»</a:t>
          </a:r>
          <a:r>
            <a:rPr lang="uk-UA" dirty="0" smtClean="0"/>
            <a:t> </a:t>
          </a:r>
          <a:endParaRPr lang="ru-RU" dirty="0"/>
        </a:p>
      </dgm:t>
    </dgm:pt>
    <dgm:pt modelId="{FDFD86FD-3903-45E9-9F19-12E13AADDC11}" type="parTrans" cxnId="{A0F63739-80FD-4166-B956-3A883B110950}">
      <dgm:prSet/>
      <dgm:spPr/>
      <dgm:t>
        <a:bodyPr/>
        <a:lstStyle/>
        <a:p>
          <a:endParaRPr lang="ru-RU"/>
        </a:p>
      </dgm:t>
    </dgm:pt>
    <dgm:pt modelId="{399EDA32-E7B8-47A8-8A07-43A6EC7F9BE1}" type="sibTrans" cxnId="{A0F63739-80FD-4166-B956-3A883B110950}">
      <dgm:prSet/>
      <dgm:spPr/>
      <dgm:t>
        <a:bodyPr/>
        <a:lstStyle/>
        <a:p>
          <a:endParaRPr lang="ru-RU"/>
        </a:p>
      </dgm:t>
    </dgm:pt>
    <dgm:pt modelId="{10A97FE0-9899-458F-9CD0-C43D39968FF4}">
      <dgm:prSet phldrT="[Текст]"/>
      <dgm:spPr/>
      <dgm:t>
        <a:bodyPr/>
        <a:lstStyle/>
        <a:p>
          <a:r>
            <a:rPr lang="uk-UA" b="1" dirty="0" smtClean="0"/>
            <a:t>«Вірш про себе»</a:t>
          </a:r>
          <a:endParaRPr lang="ru-RU" dirty="0"/>
        </a:p>
      </dgm:t>
    </dgm:pt>
    <dgm:pt modelId="{DE458880-849F-47AE-BA9C-262953F49C4A}" type="parTrans" cxnId="{24A5D4B7-FEF2-41B2-9723-89F09BF62DDF}">
      <dgm:prSet/>
      <dgm:spPr/>
      <dgm:t>
        <a:bodyPr/>
        <a:lstStyle/>
        <a:p>
          <a:endParaRPr lang="ru-RU"/>
        </a:p>
      </dgm:t>
    </dgm:pt>
    <dgm:pt modelId="{2395AC46-1872-4A9E-B00A-F5B058539E2E}" type="sibTrans" cxnId="{24A5D4B7-FEF2-41B2-9723-89F09BF62DDF}">
      <dgm:prSet/>
      <dgm:spPr/>
      <dgm:t>
        <a:bodyPr/>
        <a:lstStyle/>
        <a:p>
          <a:endParaRPr lang="ru-RU"/>
        </a:p>
      </dgm:t>
    </dgm:pt>
    <dgm:pt modelId="{C9F4EE69-B529-4ED4-9ADA-136C71261FE9}" type="pres">
      <dgm:prSet presAssocID="{5937E3BC-5972-479E-9B30-58A7B268E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1FFE0-972B-4E38-AFEA-4120CB687971}" type="pres">
      <dgm:prSet presAssocID="{D2A1848E-88E5-4B94-91A4-8D64F811DD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E558A-57C7-4429-9E04-507DC8234DE1}" type="pres">
      <dgm:prSet presAssocID="{AC7C07DC-E66A-43A7-AE62-FA254F5BADEF}" presName="sibTrans" presStyleCnt="0"/>
      <dgm:spPr/>
    </dgm:pt>
    <dgm:pt modelId="{6B20FA3D-AB99-4E6E-AD00-4E78F7A14BE7}" type="pres">
      <dgm:prSet presAssocID="{A35391B5-72C3-4871-BE53-364FC9464E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3B000-22E1-4997-BD72-BC94F83D1CBD}" type="pres">
      <dgm:prSet presAssocID="{D92CF60B-B705-4F13-99E6-4E6C5AFE1F1B}" presName="sibTrans" presStyleCnt="0"/>
      <dgm:spPr/>
    </dgm:pt>
    <dgm:pt modelId="{BA82A842-A85C-4329-AFCD-C6BAC2293F63}" type="pres">
      <dgm:prSet presAssocID="{742D5EE8-BE19-4400-B665-BA49C2067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DA43-9C7D-403F-B225-8A3839CF5DE5}" type="pres">
      <dgm:prSet presAssocID="{4A60693E-7074-4C9A-A5FD-D439B77EF728}" presName="sibTrans" presStyleCnt="0"/>
      <dgm:spPr/>
    </dgm:pt>
    <dgm:pt modelId="{8A5077E2-D827-41BA-9A3A-958810525B1C}" type="pres">
      <dgm:prSet presAssocID="{A79B86E1-6D88-4410-B910-21ED0A9CCD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17DC4-3099-4009-BFA4-91A00788088A}" type="pres">
      <dgm:prSet presAssocID="{399EDA32-E7B8-47A8-8A07-43A6EC7F9BE1}" presName="sibTrans" presStyleCnt="0"/>
      <dgm:spPr/>
    </dgm:pt>
    <dgm:pt modelId="{C49B4BC5-76BE-47D8-981B-D1452055BB76}" type="pres">
      <dgm:prSet presAssocID="{10A97FE0-9899-458F-9CD0-C43D39968FF4}" presName="node" presStyleLbl="node1" presStyleIdx="4" presStyleCnt="5" custLinFactNeighborX="-50392" custLinFactNeighborY="-8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358C1-BABD-403F-A666-834DB33EBDDB}" type="presOf" srcId="{D2A1848E-88E5-4B94-91A4-8D64F811DD3B}" destId="{D9E1FFE0-972B-4E38-AFEA-4120CB687971}" srcOrd="0" destOrd="0" presId="urn:microsoft.com/office/officeart/2005/8/layout/default#1"/>
    <dgm:cxn modelId="{C5B3C142-A1FC-4ACB-A3A3-654608644E01}" srcId="{5937E3BC-5972-479E-9B30-58A7B268E3A3}" destId="{742D5EE8-BE19-4400-B665-BA49C20675AD}" srcOrd="2" destOrd="0" parTransId="{F3049D51-EF20-433E-B191-E346AFA66ECD}" sibTransId="{4A60693E-7074-4C9A-A5FD-D439B77EF728}"/>
    <dgm:cxn modelId="{24A5D4B7-FEF2-41B2-9723-89F09BF62DDF}" srcId="{5937E3BC-5972-479E-9B30-58A7B268E3A3}" destId="{10A97FE0-9899-458F-9CD0-C43D39968FF4}" srcOrd="4" destOrd="0" parTransId="{DE458880-849F-47AE-BA9C-262953F49C4A}" sibTransId="{2395AC46-1872-4A9E-B00A-F5B058539E2E}"/>
    <dgm:cxn modelId="{9A561604-B4C0-4001-9948-A1DDD0B90B17}" srcId="{5937E3BC-5972-479E-9B30-58A7B268E3A3}" destId="{A35391B5-72C3-4871-BE53-364FC9464EC1}" srcOrd="1" destOrd="0" parTransId="{B38DCE65-F98A-47EC-AE0F-97CC992D5DF7}" sibTransId="{D92CF60B-B705-4F13-99E6-4E6C5AFE1F1B}"/>
    <dgm:cxn modelId="{B081BC43-C955-424F-9D99-E153864A4F4E}" type="presOf" srcId="{5937E3BC-5972-479E-9B30-58A7B268E3A3}" destId="{C9F4EE69-B529-4ED4-9ADA-136C71261FE9}" srcOrd="0" destOrd="0" presId="urn:microsoft.com/office/officeart/2005/8/layout/default#1"/>
    <dgm:cxn modelId="{766495AC-4833-4614-B6DF-EBBF6F40C41C}" type="presOf" srcId="{10A97FE0-9899-458F-9CD0-C43D39968FF4}" destId="{C49B4BC5-76BE-47D8-981B-D1452055BB76}" srcOrd="0" destOrd="0" presId="urn:microsoft.com/office/officeart/2005/8/layout/default#1"/>
    <dgm:cxn modelId="{91DC64BD-D1E5-4F7F-93E4-4653CFE98B58}" type="presOf" srcId="{742D5EE8-BE19-4400-B665-BA49C20675AD}" destId="{BA82A842-A85C-4329-AFCD-C6BAC2293F63}" srcOrd="0" destOrd="0" presId="urn:microsoft.com/office/officeart/2005/8/layout/default#1"/>
    <dgm:cxn modelId="{E4B54B36-C7CA-428D-92D5-2DC99BBBC467}" type="presOf" srcId="{A35391B5-72C3-4871-BE53-364FC9464EC1}" destId="{6B20FA3D-AB99-4E6E-AD00-4E78F7A14BE7}" srcOrd="0" destOrd="0" presId="urn:microsoft.com/office/officeart/2005/8/layout/default#1"/>
    <dgm:cxn modelId="{0DC26AE0-F8B4-442A-84F1-7B97C6DAC34A}" srcId="{5937E3BC-5972-479E-9B30-58A7B268E3A3}" destId="{D2A1848E-88E5-4B94-91A4-8D64F811DD3B}" srcOrd="0" destOrd="0" parTransId="{36A58CB2-C7AA-4D49-89DD-1256A9B6D859}" sibTransId="{AC7C07DC-E66A-43A7-AE62-FA254F5BADEF}"/>
    <dgm:cxn modelId="{A0F63739-80FD-4166-B956-3A883B110950}" srcId="{5937E3BC-5972-479E-9B30-58A7B268E3A3}" destId="{A79B86E1-6D88-4410-B910-21ED0A9CCDE2}" srcOrd="3" destOrd="0" parTransId="{FDFD86FD-3903-45E9-9F19-12E13AADDC11}" sibTransId="{399EDA32-E7B8-47A8-8A07-43A6EC7F9BE1}"/>
    <dgm:cxn modelId="{31995A56-DB10-40B6-B57E-B25315A66DCB}" type="presOf" srcId="{A79B86E1-6D88-4410-B910-21ED0A9CCDE2}" destId="{8A5077E2-D827-41BA-9A3A-958810525B1C}" srcOrd="0" destOrd="0" presId="urn:microsoft.com/office/officeart/2005/8/layout/default#1"/>
    <dgm:cxn modelId="{6A82DB70-DE72-42F6-97F8-F638648B64ED}" type="presParOf" srcId="{C9F4EE69-B529-4ED4-9ADA-136C71261FE9}" destId="{D9E1FFE0-972B-4E38-AFEA-4120CB687971}" srcOrd="0" destOrd="0" presId="urn:microsoft.com/office/officeart/2005/8/layout/default#1"/>
    <dgm:cxn modelId="{5129807A-3691-48B1-96FB-8BCA62640B48}" type="presParOf" srcId="{C9F4EE69-B529-4ED4-9ADA-136C71261FE9}" destId="{04DE558A-57C7-4429-9E04-507DC8234DE1}" srcOrd="1" destOrd="0" presId="urn:microsoft.com/office/officeart/2005/8/layout/default#1"/>
    <dgm:cxn modelId="{81DFB942-1194-4928-9FB3-72ACAD2A38C4}" type="presParOf" srcId="{C9F4EE69-B529-4ED4-9ADA-136C71261FE9}" destId="{6B20FA3D-AB99-4E6E-AD00-4E78F7A14BE7}" srcOrd="2" destOrd="0" presId="urn:microsoft.com/office/officeart/2005/8/layout/default#1"/>
    <dgm:cxn modelId="{06976A6F-98E3-49F0-A613-146B6DB9BE34}" type="presParOf" srcId="{C9F4EE69-B529-4ED4-9ADA-136C71261FE9}" destId="{DAD3B000-22E1-4997-BD72-BC94F83D1CBD}" srcOrd="3" destOrd="0" presId="urn:microsoft.com/office/officeart/2005/8/layout/default#1"/>
    <dgm:cxn modelId="{79DC122F-F732-4827-826A-9AC211EEBCC1}" type="presParOf" srcId="{C9F4EE69-B529-4ED4-9ADA-136C71261FE9}" destId="{BA82A842-A85C-4329-AFCD-C6BAC2293F63}" srcOrd="4" destOrd="0" presId="urn:microsoft.com/office/officeart/2005/8/layout/default#1"/>
    <dgm:cxn modelId="{25B5E49D-9BE9-47FE-8977-444B5FDE9D69}" type="presParOf" srcId="{C9F4EE69-B529-4ED4-9ADA-136C71261FE9}" destId="{6442DA43-9C7D-403F-B225-8A3839CF5DE5}" srcOrd="5" destOrd="0" presId="urn:microsoft.com/office/officeart/2005/8/layout/default#1"/>
    <dgm:cxn modelId="{9186B11E-4F68-41F3-B5A7-242C3BC591FF}" type="presParOf" srcId="{C9F4EE69-B529-4ED4-9ADA-136C71261FE9}" destId="{8A5077E2-D827-41BA-9A3A-958810525B1C}" srcOrd="6" destOrd="0" presId="urn:microsoft.com/office/officeart/2005/8/layout/default#1"/>
    <dgm:cxn modelId="{C5081E55-4959-4B67-BF34-5A5EBDC0F267}" type="presParOf" srcId="{C9F4EE69-B529-4ED4-9ADA-136C71261FE9}" destId="{CB917DC4-3099-4009-BFA4-91A00788088A}" srcOrd="7" destOrd="0" presId="urn:microsoft.com/office/officeart/2005/8/layout/default#1"/>
    <dgm:cxn modelId="{724E58BE-60EC-45C7-AAAB-E5ACDD945861}" type="presParOf" srcId="{C9F4EE69-B529-4ED4-9ADA-136C71261FE9}" destId="{C49B4BC5-76BE-47D8-981B-D1452055BB7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70F2-AA51-4AF1-8ADF-BC94D8B5DC8B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DE65-EA00-4CB0-B196-DD1E5C60C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21A6-AACF-429C-AF4F-81252CCAB04E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989F-AF6B-4984-9DBB-DB4E2AF0C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3B3C-E45E-4471-AC10-D6ADA5C145FD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4E58-E272-4A89-B096-DC30CB3301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319C-6339-4945-8B4D-E6A257CCDAE0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3D26-466A-42EC-8585-3BA0C4698D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7692-13EE-494E-8C43-1D650D83B46D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2DB9-0DD9-480E-A3D7-87F8E7ECA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B2DE-7A85-4EBA-917A-79451E09F457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F408-CEEB-487E-B8F0-5A10DC9F6B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484-ABD1-4210-9C2F-FBA24955AD74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A87D-9C2F-4F52-9EE0-D16306C14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54D7-57C2-407D-BB07-A04B68A51851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0C86-247E-4ADE-BB8F-B1A4EA06A6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12F3-2C05-4AD1-991C-B6D81B482A80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7F36-23DB-45AA-A7F6-453257DAC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B8DE-621F-495F-9F71-C8F112F68030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16A3-477A-49E3-9DC6-575180B7A9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1E23-AA66-4E38-A327-F48C7ECE1F15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9A8A-1227-4A02-9B4D-1FFC3FA15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64E2F-4A25-4EB5-80BD-C8D90ED80A5F}" type="datetimeFigureOut">
              <a:rPr lang="ru-RU"/>
              <a:pPr>
                <a:defRPr/>
              </a:pPr>
              <a:t>17.12.2014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A9CAA-55DC-46E8-92D6-45D20752F5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57275" y="1341438"/>
            <a:ext cx="7416800" cy="40322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Досвід роботи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вчителя </a:t>
            </a:r>
            <a:r>
              <a:rPr lang="uk-UA" sz="59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української мови і літератури</a:t>
            </a:r>
            <a:endParaRPr lang="en-US" sz="59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59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Будилівської ЗОШ </a:t>
            </a:r>
            <a:r>
              <a:rPr lang="uk-UA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І-ІІІ </a:t>
            </a:r>
            <a:r>
              <a:rPr lang="uk-UA" sz="59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ступенів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9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Лісовської Світлани </a:t>
            </a:r>
            <a:r>
              <a:rPr lang="uk-UA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Анатоліївни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1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51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проблеми:</a:t>
            </a:r>
            <a:r>
              <a:rPr lang="ru-RU" sz="51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51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59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Розвиток в учнів інтересу до уроків української словесності шляхом впровадження інтерактивних технологій навчання</a:t>
            </a:r>
            <a:r>
              <a:rPr lang="ru-RU" sz="59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fontAlgn="auto">
              <a:spcAft>
                <a:spcPts val="0"/>
              </a:spcAft>
              <a:defRPr/>
            </a:pPr>
            <a:endParaRPr lang="uk-UA" sz="31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uk-UA" sz="31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uk-UA" sz="31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uk-UA" sz="3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uk-UA" sz="3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908175" y="404813"/>
            <a:ext cx="6192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ndara" pitchFamily="34" charset="0"/>
              </a:rPr>
              <a:t>Відділ освіти Козівської райдержадміністрації</a:t>
            </a:r>
          </a:p>
          <a:p>
            <a:r>
              <a:rPr lang="uk-UA" b="1">
                <a:solidFill>
                  <a:srgbClr val="002060"/>
                </a:solidFill>
                <a:latin typeface="Candara" pitchFamily="34" charset="0"/>
              </a:rPr>
              <a:t>   Козівський районний методичний кабінет</a:t>
            </a:r>
            <a:endParaRPr lang="ru-RU" b="1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067175" y="5732463"/>
            <a:ext cx="139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  <a:cs typeface="Calibri" pitchFamily="34" charset="0"/>
              </a:rPr>
              <a:t>Козова 2014</a:t>
            </a:r>
            <a:endParaRPr lang="ru-RU" b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21527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654425" y="333375"/>
            <a:ext cx="4572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andara" pitchFamily="34" charset="0"/>
              </a:rPr>
              <a:t>«В кожній людині є сонце. Тільки дайте йому світити».  </a:t>
            </a:r>
          </a:p>
          <a:p>
            <a:pPr algn="r"/>
            <a:r>
              <a:rPr lang="uk-UA" sz="2000" b="1" i="1">
                <a:latin typeface="Candara" pitchFamily="34" charset="0"/>
              </a:rPr>
              <a:t>Сократ.</a:t>
            </a:r>
            <a:endParaRPr lang="ru-RU" sz="2000">
              <a:latin typeface="Candar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88640"/>
          <a:ext cx="326402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52400" y="3511550"/>
            <a:ext cx="5859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ndara" pitchFamily="34" charset="0"/>
              </a:rPr>
              <a:t>«Творчі асоціації»: розгляньте малюнки, </a:t>
            </a:r>
          </a:p>
          <a:p>
            <a:r>
              <a:rPr lang="uk-UA">
                <a:latin typeface="Candara" pitchFamily="34" charset="0"/>
              </a:rPr>
              <a:t>спробуйте уявити поняття, про яке йтиме мова на уроці.</a:t>
            </a:r>
            <a:endParaRPr lang="ru-RU">
              <a:latin typeface="Candara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1750" y="3397250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323850" y="4437063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«Розплутай вузлики»: Закресліть у рядку літери таким чином, щоб літери, які залишаються (без зміни своєї послідовності), склали б добре знайоме вам слово</a:t>
            </a:r>
            <a:r>
              <a:rPr lang="uk-UA" i="1">
                <a:latin typeface="Candara" pitchFamily="34" charset="0"/>
              </a:rPr>
              <a:t>.</a:t>
            </a:r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11125" y="4322763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2" name="Прямоугольник 10"/>
          <p:cNvSpPr>
            <a:spLocks noChangeArrowheads="1"/>
          </p:cNvSpPr>
          <p:nvPr/>
        </p:nvSpPr>
        <p:spPr bwMode="auto">
          <a:xfrm>
            <a:off x="427038" y="5381625"/>
            <a:ext cx="281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ndara" pitchFamily="34" charset="0"/>
              </a:rPr>
              <a:t>«Я – літературний герой»</a:t>
            </a:r>
            <a:endParaRPr lang="ru-RU">
              <a:latin typeface="Candara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111125" y="5429250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4" name="Прямоугольник 11"/>
          <p:cNvSpPr>
            <a:spLocks noChangeArrowheads="1"/>
          </p:cNvSpPr>
          <p:nvPr/>
        </p:nvSpPr>
        <p:spPr bwMode="auto">
          <a:xfrm>
            <a:off x="3735388" y="5148263"/>
            <a:ext cx="1763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ndara" pitchFamily="34" charset="0"/>
              </a:rPr>
              <a:t>«Я – репортер» </a:t>
            </a:r>
            <a:endParaRPr lang="ru-RU">
              <a:latin typeface="Candara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403600" y="5224463"/>
            <a:ext cx="217488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6" name="Прямоугольник 12"/>
          <p:cNvSpPr>
            <a:spLocks noChangeArrowheads="1"/>
          </p:cNvSpPr>
          <p:nvPr/>
        </p:nvSpPr>
        <p:spPr bwMode="auto">
          <a:xfrm>
            <a:off x="536575" y="5876925"/>
            <a:ext cx="5218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ndara" pitchFamily="34" charset="0"/>
              </a:rPr>
              <a:t>«Дорога мого життя» - зобразити біографічні дані </a:t>
            </a:r>
          </a:p>
          <a:p>
            <a:r>
              <a:rPr lang="uk-UA">
                <a:latin typeface="Candara" pitchFamily="34" charset="0"/>
              </a:rPr>
              <a:t>за допомогою дорожніх знаків.</a:t>
            </a:r>
            <a:endParaRPr lang="ru-RU">
              <a:latin typeface="Candara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19088" y="5948363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8" name="Прямоугольник 13"/>
          <p:cNvSpPr>
            <a:spLocks noChangeArrowheads="1"/>
          </p:cNvSpPr>
          <p:nvPr/>
        </p:nvSpPr>
        <p:spPr bwMode="auto">
          <a:xfrm>
            <a:off x="2239963" y="2492375"/>
            <a:ext cx="1444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ndara" pitchFamily="34" charset="0"/>
              </a:rPr>
              <a:t>Рольові  ігри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2022475" y="2562225"/>
            <a:ext cx="217488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20" name="TextBox 14"/>
          <p:cNvSpPr txBox="1">
            <a:spLocks noChangeArrowheads="1"/>
          </p:cNvSpPr>
          <p:nvPr/>
        </p:nvSpPr>
        <p:spPr bwMode="auto">
          <a:xfrm>
            <a:off x="2378075" y="292417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Інсценізації </a:t>
            </a:r>
            <a:endParaRPr lang="ru-RU">
              <a:latin typeface="Candara" pitchFamily="34" charset="0"/>
            </a:endParaRPr>
          </a:p>
        </p:txBody>
      </p:sp>
      <p:pic>
        <p:nvPicPr>
          <p:cNvPr id="21521" name="Picture 3" descr="C:\Documents and Settings\Admin\Мои документы\Мои рисунки\Изображение\Изображение 021.jpg"/>
          <p:cNvPicPr>
            <a:picLocks noChangeAspect="1" noChangeArrowheads="1"/>
          </p:cNvPicPr>
          <p:nvPr/>
        </p:nvPicPr>
        <p:blipFill>
          <a:blip r:embed="rId8"/>
          <a:srcRect t="23746"/>
          <a:stretch>
            <a:fillRect/>
          </a:stretch>
        </p:blipFill>
        <p:spPr bwMode="auto">
          <a:xfrm>
            <a:off x="5548313" y="1301750"/>
            <a:ext cx="23050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4" descr="C:\Documents and Settings\Admin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9"/>
          <a:srcRect t="5862" r="14587"/>
          <a:stretch>
            <a:fillRect/>
          </a:stretch>
        </p:blipFill>
        <p:spPr bwMode="auto">
          <a:xfrm>
            <a:off x="3654425" y="1127125"/>
            <a:ext cx="18240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5" descr="C:\Documents and Settings\Admin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10"/>
          <a:srcRect l="6442" t="13879" r="10350" b="4762"/>
          <a:stretch>
            <a:fillRect/>
          </a:stretch>
        </p:blipFill>
        <p:spPr bwMode="auto">
          <a:xfrm>
            <a:off x="6443663" y="2420938"/>
            <a:ext cx="23574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Блок-схема: узел 27"/>
          <p:cNvSpPr/>
          <p:nvPr/>
        </p:nvSpPr>
        <p:spPr>
          <a:xfrm>
            <a:off x="2168525" y="2994025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25" name="Picture 6" descr="C:\Documents and Settings\Admin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11"/>
          <a:srcRect l="2776" t="15654" r="33539" b="16612"/>
          <a:stretch>
            <a:fillRect/>
          </a:stretch>
        </p:blipFill>
        <p:spPr bwMode="auto">
          <a:xfrm>
            <a:off x="4427538" y="2205038"/>
            <a:ext cx="1693862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10" descr="C:\Documents and Settings\Admin\Мои документы\Мои рисунки\Изображение\Изображение 0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0788" y="5037138"/>
            <a:ext cx="24749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22543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523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andara" pitchFamily="34" charset="0"/>
              </a:rPr>
              <a:t>«Усмішка твоя – єдина. Очі твої – одні.»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016000" y="909638"/>
            <a:ext cx="274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ndara" pitchFamily="34" charset="0"/>
              </a:rPr>
              <a:t>Метод творчого читання</a:t>
            </a:r>
            <a:endParaRPr lang="ru-RU" b="1">
              <a:latin typeface="Candara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60338" y="4862513"/>
            <a:ext cx="21748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179388" y="2790825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179388" y="5297488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257175" y="1322388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322388"/>
            <a:ext cx="52673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Д</a:t>
            </a:r>
            <a:r>
              <a:rPr lang="uk-UA" b="1" dirty="0">
                <a:latin typeface="+mj-lt"/>
                <a:cs typeface="+mn-cs"/>
              </a:rPr>
              <a:t>иференціація </a:t>
            </a:r>
            <a:r>
              <a:rPr lang="uk-UA" b="1" dirty="0">
                <a:latin typeface="+mj-lt"/>
                <a:cs typeface="+mn-cs"/>
              </a:rPr>
              <a:t>на різних етапах </a:t>
            </a:r>
            <a:r>
              <a:rPr lang="uk-UA" b="1" dirty="0">
                <a:latin typeface="+mj-lt"/>
                <a:cs typeface="+mn-cs"/>
              </a:rPr>
              <a:t>уроку: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Середній рівень</a:t>
            </a:r>
            <a:r>
              <a:rPr lang="uk-UA" dirty="0">
                <a:latin typeface="+mj-lt"/>
                <a:cs typeface="+mn-cs"/>
              </a:rPr>
              <a:t>: скласти сенкан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 </a:t>
            </a:r>
            <a:r>
              <a:rPr lang="uk-UA" b="1" dirty="0">
                <a:latin typeface="+mj-lt"/>
                <a:cs typeface="+mn-cs"/>
              </a:rPr>
              <a:t>      Достатній рівень: </a:t>
            </a:r>
            <a:r>
              <a:rPr lang="uk-UA" dirty="0">
                <a:latin typeface="+mj-lt"/>
                <a:cs typeface="+mn-cs"/>
              </a:rPr>
              <a:t>скласти діаманту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 </a:t>
            </a:r>
            <a:r>
              <a:rPr lang="uk-UA" b="1" dirty="0">
                <a:latin typeface="+mj-lt"/>
                <a:cs typeface="+mn-cs"/>
              </a:rPr>
              <a:t>      Високий рівень: </a:t>
            </a:r>
            <a:r>
              <a:rPr lang="uk-UA" dirty="0">
                <a:latin typeface="+mj-lt"/>
                <a:cs typeface="+mn-cs"/>
              </a:rPr>
              <a:t>«Я репортер: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  <a:cs typeface="+mn-cs"/>
              </a:rPr>
              <a:t>Взяти інтерв</a:t>
            </a:r>
            <a:r>
              <a:rPr lang="en-US" dirty="0">
                <a:latin typeface="+mj-lt"/>
                <a:cs typeface="+mn-cs"/>
              </a:rPr>
              <a:t>’</a:t>
            </a:r>
            <a:r>
              <a:rPr lang="uk-UA" dirty="0">
                <a:latin typeface="+mj-lt"/>
                <a:cs typeface="+mn-cs"/>
              </a:rPr>
              <a:t>ю</a:t>
            </a:r>
            <a:r>
              <a:rPr lang="uk-UA" dirty="0">
                <a:latin typeface="+mj-lt"/>
                <a:cs typeface="+mn-cs"/>
              </a:rPr>
              <a:t> </a:t>
            </a:r>
            <a:r>
              <a:rPr lang="uk-UA" dirty="0">
                <a:latin typeface="+mj-lt"/>
                <a:cs typeface="+mn-cs"/>
              </a:rPr>
              <a:t>у героя, автора..».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Робота в групах: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atin typeface="+mj-lt"/>
                <a:cs typeface="Arial" pitchFamily="34" charset="0"/>
              </a:rPr>
              <a:t>- Характеристика </a:t>
            </a:r>
            <a:r>
              <a:rPr lang="uk-UA" i="1" dirty="0">
                <a:latin typeface="+mj-lt"/>
                <a:cs typeface="Arial" pitchFamily="34" charset="0"/>
              </a:rPr>
              <a:t>образів твору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atin typeface="+mj-lt"/>
                <a:cs typeface="Arial" pitchFamily="34" charset="0"/>
              </a:rPr>
              <a:t> - Складання </a:t>
            </a:r>
            <a:r>
              <a:rPr lang="uk-UA" i="1" dirty="0">
                <a:latin typeface="+mj-lt"/>
                <a:cs typeface="Arial" pitchFamily="34" charset="0"/>
              </a:rPr>
              <a:t>плану </a:t>
            </a:r>
            <a:r>
              <a:rPr lang="uk-UA" i="1" dirty="0">
                <a:latin typeface="+mj-lt"/>
                <a:cs typeface="Arial" pitchFamily="34" charset="0"/>
              </a:rPr>
              <a:t>твору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atin typeface="+mj-lt"/>
                <a:cs typeface="Arial" pitchFamily="34" charset="0"/>
              </a:rPr>
              <a:t> - «Ланцюжок» </a:t>
            </a:r>
            <a:r>
              <a:rPr lang="uk-UA" i="1" dirty="0">
                <a:latin typeface="+mj-lt"/>
                <a:cs typeface="Arial" pitchFamily="34" charset="0"/>
              </a:rPr>
              <a:t>зміни настрою </a:t>
            </a:r>
            <a:r>
              <a:rPr lang="uk-UA" i="1" dirty="0">
                <a:latin typeface="+mj-lt"/>
                <a:cs typeface="Arial" pitchFamily="34" charset="0"/>
              </a:rPr>
              <a:t>героя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  <a:cs typeface="+mn-cs"/>
              </a:rPr>
              <a:t> - «</a:t>
            </a:r>
            <a:r>
              <a:rPr lang="uk-UA" dirty="0">
                <a:latin typeface="+mj-lt"/>
                <a:cs typeface="+mn-cs"/>
              </a:rPr>
              <a:t>Дослідження-моделювання»</a:t>
            </a:r>
            <a:endParaRPr lang="ru-RU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latin typeface="+mj-lt"/>
                <a:cs typeface="+mn-cs"/>
              </a:rPr>
              <a:t>«</a:t>
            </a:r>
            <a:r>
              <a:rPr lang="uk-UA" dirty="0">
                <a:latin typeface="+mj-lt"/>
                <a:cs typeface="+mn-cs"/>
              </a:rPr>
              <a:t>Мовознавчо-історичний екскурс</a:t>
            </a:r>
            <a:r>
              <a:rPr lang="uk-UA" dirty="0">
                <a:latin typeface="+mj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j-lt"/>
                <a:cs typeface="+mn-cs"/>
              </a:rPr>
              <a:t>- Створення учнями презентацій, проектів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Домашнє завдання: </a:t>
            </a:r>
            <a:r>
              <a:rPr lang="uk-UA" dirty="0">
                <a:latin typeface="+mj-lt"/>
                <a:cs typeface="+mn-cs"/>
              </a:rPr>
              <a:t>«Вибери сам»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22537" name="Прямоугольник 4"/>
          <p:cNvSpPr>
            <a:spLocks noChangeArrowheads="1"/>
          </p:cNvSpPr>
          <p:nvPr/>
        </p:nvSpPr>
        <p:spPr bwMode="auto">
          <a:xfrm>
            <a:off x="473075" y="5157788"/>
            <a:ext cx="299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/>
            <a:r>
              <a:rPr lang="uk-UA" b="1">
                <a:latin typeface="Candara" pitchFamily="34" charset="0"/>
              </a:rPr>
              <a:t>Усне  словесне  малювання</a:t>
            </a:r>
            <a:r>
              <a:rPr lang="uk-UA">
                <a:latin typeface="Candara" pitchFamily="34" charset="0"/>
              </a:rPr>
              <a:t>.</a:t>
            </a:r>
          </a:p>
        </p:txBody>
      </p:sp>
      <p:pic>
        <p:nvPicPr>
          <p:cNvPr id="22538" name="Picture 7" descr="C:\Documents and Settings\Admin\Мои документы\Мои рисунки\Изображение\Изображение 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765175"/>
            <a:ext cx="2159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8" descr="C:\Documents and Settings\Admin\Мои документы\Мои рисунки\Изображение\Изображение 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813" y="1790700"/>
            <a:ext cx="24971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 descr="C:\Documents and Settings\Admin\Мои документы\Мои рисунки\Изображение\Изображение 0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924175"/>
            <a:ext cx="2273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" descr="C:\Documents and Settings\Admin\Мои документы\Мои рисунки\Изображение\Изображение 0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268788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Блок-схема: узел 23"/>
          <p:cNvSpPr/>
          <p:nvPr/>
        </p:nvSpPr>
        <p:spPr>
          <a:xfrm>
            <a:off x="800100" y="981075"/>
            <a:ext cx="2159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23561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987675" y="40481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andara" pitchFamily="34" charset="0"/>
              </a:rPr>
              <a:t>«Вітчизна – це не хтось і десь. </a:t>
            </a:r>
          </a:p>
          <a:p>
            <a:r>
              <a:rPr lang="uk-UA" sz="2000" b="1" i="1">
                <a:latin typeface="Candara" pitchFamily="34" charset="0"/>
              </a:rPr>
              <a:t>Я – теж Вітчизна!»</a:t>
            </a:r>
            <a:endParaRPr lang="ru-RU" sz="2000">
              <a:latin typeface="Candara" pitchFamily="34" charset="0"/>
            </a:endParaRPr>
          </a:p>
        </p:txBody>
      </p:sp>
      <p:pic>
        <p:nvPicPr>
          <p:cNvPr id="23555" name="Picture 2" descr="E:\козацькі забави\IMG_0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2801938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E:\козацькі забави\IMG_0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77628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E:\світлана\мова леся фото\IMG_0562.jpg"/>
          <p:cNvPicPr>
            <a:picLocks noChangeAspect="1" noChangeArrowheads="1"/>
          </p:cNvPicPr>
          <p:nvPr/>
        </p:nvPicPr>
        <p:blipFill>
          <a:blip r:embed="rId5"/>
          <a:srcRect t="8235" r="3899"/>
          <a:stretch>
            <a:fillRect/>
          </a:stretch>
        </p:blipFill>
        <p:spPr bwMode="auto">
          <a:xfrm>
            <a:off x="395288" y="436563"/>
            <a:ext cx="19446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363538" y="1943100"/>
            <a:ext cx="458946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- Інсценізації.</a:t>
            </a:r>
          </a:p>
          <a:p>
            <a:r>
              <a:rPr lang="uk-UA">
                <a:latin typeface="Candara" pitchFamily="34" charset="0"/>
              </a:rPr>
              <a:t>- Конкурси.</a:t>
            </a:r>
          </a:p>
          <a:p>
            <a:r>
              <a:rPr lang="uk-UA">
                <a:latin typeface="Candara" pitchFamily="34" charset="0"/>
              </a:rPr>
              <a:t>- Вікторини.</a:t>
            </a:r>
          </a:p>
          <a:p>
            <a:r>
              <a:rPr lang="uk-UA">
                <a:latin typeface="Candara" pitchFamily="34" charset="0"/>
              </a:rPr>
              <a:t>- Круглі столи.</a:t>
            </a:r>
          </a:p>
          <a:p>
            <a:r>
              <a:rPr lang="uk-UA">
                <a:latin typeface="Candara" pitchFamily="34" charset="0"/>
              </a:rPr>
              <a:t>- Інтелектуальні ігри.</a:t>
            </a:r>
          </a:p>
          <a:p>
            <a:r>
              <a:rPr lang="uk-UA">
                <a:latin typeface="Candara" pitchFamily="34" charset="0"/>
              </a:rPr>
              <a:t> - Конкурси поезій, малюнків.</a:t>
            </a:r>
          </a:p>
          <a:p>
            <a:r>
              <a:rPr lang="uk-UA">
                <a:latin typeface="Candara" pitchFamily="34" charset="0"/>
              </a:rPr>
              <a:t>- Пошуково-дослідницька робота: «Весілля в моєму селі», «Коса – дівоча краса», «Україна –це я», «Діалекти Будилова», «Краса в імені твоєму», «Мій Шевченко», </a:t>
            </a:r>
          </a:p>
          <a:p>
            <a:r>
              <a:rPr lang="uk-UA">
                <a:latin typeface="Candara" pitchFamily="34" charset="0"/>
              </a:rPr>
              <a:t>«Дерево роду».</a:t>
            </a:r>
          </a:p>
          <a:p>
            <a:r>
              <a:rPr lang="uk-UA">
                <a:latin typeface="Candara" pitchFamily="34" charset="0"/>
              </a:rPr>
              <a:t> - «Лист пораненому».</a:t>
            </a:r>
          </a:p>
          <a:p>
            <a:endParaRPr lang="ru-RU">
              <a:latin typeface="Candara" pitchFamily="34" charset="0"/>
            </a:endParaRPr>
          </a:p>
        </p:txBody>
      </p:sp>
      <p:pic>
        <p:nvPicPr>
          <p:cNvPr id="23559" name="Picture 8" descr="E:\козацькі забави\IMG_07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44370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E:\козацькі забави\IMG_07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12684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27"/>
          <p:cNvGrpSpPr>
            <a:grpSpLocks/>
          </p:cNvGrpSpPr>
          <p:nvPr/>
        </p:nvGrpSpPr>
        <p:grpSpPr bwMode="auto">
          <a:xfrm rot="10800000">
            <a:off x="8262938" y="0"/>
            <a:ext cx="881062" cy="6886575"/>
            <a:chOff x="-1" y="0"/>
            <a:chExt cx="1671378" cy="6885713"/>
          </a:xfrm>
        </p:grpSpPr>
        <p:pic>
          <p:nvPicPr>
            <p:cNvPr id="2458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Прямоугольник 6"/>
          <p:cNvSpPr>
            <a:spLocks noChangeArrowheads="1"/>
          </p:cNvSpPr>
          <p:nvPr/>
        </p:nvSpPr>
        <p:spPr bwMode="auto">
          <a:xfrm>
            <a:off x="971550" y="404813"/>
            <a:ext cx="7092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ndara" pitchFamily="34" charset="0"/>
              </a:rPr>
              <a:t> «</a:t>
            </a:r>
            <a:r>
              <a:rPr lang="uk-UA" sz="2000" b="1" i="1">
                <a:latin typeface="Candara" pitchFamily="34" charset="0"/>
              </a:rPr>
              <a:t>Х</a:t>
            </a:r>
            <a:r>
              <a:rPr lang="ru-RU" sz="2000" b="1" i="1">
                <a:latin typeface="Candara" pitchFamily="34" charset="0"/>
              </a:rPr>
              <a:t>ристиянське виховання є більшим добром, ніж усе добро світу</a:t>
            </a:r>
            <a:r>
              <a:rPr lang="uk-UA" sz="2000" b="1" i="1">
                <a:latin typeface="Candara" pitchFamily="34" charset="0"/>
              </a:rPr>
              <a:t>..</a:t>
            </a:r>
            <a:r>
              <a:rPr lang="ru-RU" sz="2000" b="1" i="1">
                <a:latin typeface="Candara" pitchFamily="34" charset="0"/>
              </a:rPr>
              <a:t>» </a:t>
            </a:r>
          </a:p>
          <a:p>
            <a:pPr algn="r"/>
            <a:r>
              <a:rPr lang="ru-RU" sz="2000" b="1" i="1">
                <a:latin typeface="Candara" pitchFamily="34" charset="0"/>
              </a:rPr>
              <a:t>Андрей Шептицький</a:t>
            </a:r>
            <a:r>
              <a:rPr lang="uk-UA" b="1" i="1">
                <a:latin typeface="Candara" pitchFamily="34" charset="0"/>
              </a:rPr>
              <a:t>.</a:t>
            </a:r>
            <a:endParaRPr lang="ru-RU">
              <a:latin typeface="Candara" pitchFamily="34" charset="0"/>
            </a:endParaRPr>
          </a:p>
        </p:txBody>
      </p:sp>
      <p:pic>
        <p:nvPicPr>
          <p:cNvPr id="24579" name="Picture 2" descr="H:\Матеріали на вчитель року\фотографії\DSC03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73238"/>
            <a:ext cx="26654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H:\методоб'єднання 2013\DSC038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3581400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0825" y="1216025"/>
            <a:ext cx="53784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- Використання Біблійних текстів;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- Вислови Матері Терези, отців церкви як епіграфи до уроків;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latin typeface="+mn-lt"/>
                <a:cs typeface="+mn-cs"/>
              </a:rPr>
              <a:t>Цитати з листів митрополита Андрея Шептицького про виховання молоді;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latin typeface="+mn-lt"/>
                <a:cs typeface="+mn-cs"/>
              </a:rPr>
              <a:t>Створення учнями проектів, презентацій: «Духовність в моєму житті», «Традиції + Я = »; «Ціннісні орієнтації сучасної молоді», «Мова – духовний скарб народу», «Біблійні мотиви в творчості Тараса Шевченка».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latin typeface="+mn-lt"/>
                <a:cs typeface="+mn-cs"/>
              </a:rPr>
              <a:t>Екскурсії  до духовних святинь рідного краю (написання відгуків, оповідань, кольорограми почуттів, заміток в газету).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4582" name="Picture 4" descr="E:\Новая папка (2)\віра\Будилів, Медова-Козлівський деканат\Будилів фото\Марійська друж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63" y="4794250"/>
            <a:ext cx="26654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E:\Новая папка (2)\віра\Будилів, Медова-Козлівський деканат\Будилів фото\Верте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857750"/>
            <a:ext cx="2495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Диаграмма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26625" r:id="rId3" imgW="6194073" imgH="4163929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8130" y="332656"/>
            <a:ext cx="652774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Рівень навченості учнів 9 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(з 5 по 8 клас)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i="1" smtClean="0">
                <a:solidFill>
                  <a:schemeClr val="bg1"/>
                </a:solidFill>
              </a:rPr>
              <a:t>Замість висновку…</a:t>
            </a:r>
            <a:endParaRPr lang="ru-RU" sz="5400" b="1" i="1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600200"/>
            <a:ext cx="7924800" cy="4968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Заповiдi 104-рiчного Андрiя Ворона – </a:t>
            </a:r>
          </a:p>
          <a:p>
            <a:pPr algn="ctr"/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як жити довго в щастi i радостi</a:t>
            </a:r>
          </a:p>
          <a:p>
            <a:r>
              <a:rPr lang="ru-RU" sz="2000">
                <a:solidFill>
                  <a:srgbClr val="0D0D0D"/>
                </a:solidFill>
                <a:latin typeface="Candara" pitchFamily="34" charset="0"/>
              </a:rPr>
              <a:t/>
            </a:r>
            <a:br>
              <a:rPr lang="ru-RU" sz="2000">
                <a:solidFill>
                  <a:srgbClr val="0D0D0D"/>
                </a:solidFill>
                <a:latin typeface="Candara" pitchFamily="34" charset="0"/>
              </a:rPr>
            </a:br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1. Іди за світлом і сам неси світло.</a:t>
            </a:r>
            <a:b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2. Нічого не бійся. Ніщо і ніхто не може знищити твою безсмертну душу. І тому йди по життю вільно, чесно і спокійно.</a:t>
            </a:r>
            <a:b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3. Навчися радіти кожній подарованій тобі хвилині. </a:t>
            </a:r>
          </a:p>
          <a:p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Смійся обличчям і душею..</a:t>
            </a:r>
            <a:b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4. Принось радість іншим. Будь людяним.</a:t>
            </a:r>
            <a:b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5. Прощай усе і завжди. Прощай усіх і себе.</a:t>
            </a:r>
          </a:p>
          <a:p>
            <a:endParaRPr lang="ru-RU" sz="2000" b="1" i="1">
              <a:solidFill>
                <a:srgbClr val="0D0D0D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b="1" i="1">
                <a:solidFill>
                  <a:srgbClr val="0D0D0D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Будь завжди в такому стані, щоб Богу не було мерзко навідатися до тебе.</a:t>
            </a:r>
          </a:p>
          <a:p>
            <a:endParaRPr lang="uk-UA" sz="2000" b="1" i="1">
              <a:solidFill>
                <a:srgbClr val="0D0D0D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uk-UA" sz="2000" b="1" i="1">
              <a:solidFill>
                <a:srgbClr val="0D0D0D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000" b="1" i="1">
              <a:solidFill>
                <a:srgbClr val="0D0D0D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651" name="Группа 3"/>
          <p:cNvGrpSpPr>
            <a:grpSpLocks/>
          </p:cNvGrpSpPr>
          <p:nvPr/>
        </p:nvGrpSpPr>
        <p:grpSpPr bwMode="auto">
          <a:xfrm>
            <a:off x="7812088" y="142875"/>
            <a:ext cx="1331912" cy="6715125"/>
            <a:chOff x="10157990" y="116625"/>
            <a:chExt cx="1728166" cy="6713998"/>
          </a:xfrm>
        </p:grpSpPr>
        <p:pic>
          <p:nvPicPr>
            <p:cNvPr id="2765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9881022" y="393594"/>
              <a:ext cx="2276874" cy="172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9886251" y="2570452"/>
              <a:ext cx="2276874" cy="172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9881021" y="4830718"/>
              <a:ext cx="2276874" cy="172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065046" y="5907683"/>
            <a:ext cx="50016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Дякую за увагу!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413" y="719138"/>
            <a:ext cx="5184775" cy="3146425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    «Де б ти не був, ти - вдома. Це дуже важливо: скрізь почувати себе, як удома. Нехай продуктивне творення супроводжує тебе до останнього дня. Не припиняй робити те, що ти вмієш і знаєш, - ні з пенсією, ні з віком, ні з інших причин та обставин. Треба робити, навіть не маючи рук. Навіть умираючи, - треба робити. Нехай не зупиняє тебе підступна думка: кому це залишиться. Творець підтримує тих, хто творить. Небо любить тих, хто дарує життя і підтримує життя. Ніхто не знає, скільки, де і як тобі жити. І ти не знаєш. Не переймайся цим. Зернина, що лягає в грунт, не журиться, коли і що з неї виросте. Вона просто росте через терня, тягнеться до неба. Так і ти чини, бо ти - зернятко Неба</a:t>
            </a:r>
            <a:r>
              <a:rPr lang="uk-UA" sz="1600" b="1" i="1" dirty="0">
                <a:solidFill>
                  <a:srgbClr val="002060"/>
                </a:solidFill>
              </a:rPr>
              <a:t>.</a:t>
            </a:r>
            <a:r>
              <a:rPr lang="ru-RU" sz="1600" b="1" i="1" dirty="0" smtClean="0">
                <a:solidFill>
                  <a:srgbClr val="002060"/>
                </a:solidFill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</a:rPr>
              <a:t>Мирослав Дочинець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400" b="1" i="1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grpSp>
        <p:nvGrpSpPr>
          <p:cNvPr id="14338" name="Группа 4"/>
          <p:cNvGrpSpPr>
            <a:grpSpLocks/>
          </p:cNvGrpSpPr>
          <p:nvPr/>
        </p:nvGrpSpPr>
        <p:grpSpPr bwMode="auto">
          <a:xfrm>
            <a:off x="0" y="0"/>
            <a:ext cx="971550" cy="6884988"/>
            <a:chOff x="-1" y="0"/>
            <a:chExt cx="1671378" cy="6885713"/>
          </a:xfrm>
        </p:grpSpPr>
        <p:pic>
          <p:nvPicPr>
            <p:cNvPr id="1434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9" name="Группа 27"/>
          <p:cNvGrpSpPr>
            <a:grpSpLocks/>
          </p:cNvGrpSpPr>
          <p:nvPr/>
        </p:nvGrpSpPr>
        <p:grpSpPr bwMode="auto">
          <a:xfrm rot="10800000">
            <a:off x="7956550" y="6350"/>
            <a:ext cx="1168400" cy="6886575"/>
            <a:chOff x="-1" y="0"/>
            <a:chExt cx="1671378" cy="6885713"/>
          </a:xfrm>
        </p:grpSpPr>
        <p:pic>
          <p:nvPicPr>
            <p:cNvPr id="1434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2" descr="E:\світлана\конспек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15240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309688" y="134938"/>
            <a:ext cx="434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Філософія життя:</a:t>
            </a:r>
            <a:endParaRPr lang="ru-RU" sz="3200" b="1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2411413" y="3924300"/>
            <a:ext cx="438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ndara" pitchFamily="34" charset="0"/>
              </a:rPr>
              <a:t>Педагогічна філософія:</a:t>
            </a:r>
            <a:endParaRPr lang="ru-RU" sz="3200" b="1">
              <a:latin typeface="Candara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71550" y="4508500"/>
            <a:ext cx="6840538" cy="16573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«</a:t>
            </a:r>
            <a:r>
              <a:rPr lang="ru-RU" sz="2800" dirty="0" smtClean="0">
                <a:solidFill>
                  <a:srgbClr val="002060"/>
                </a:solidFill>
              </a:rPr>
              <a:t>Школа - це майстерня, де формується думка підростаючого покоління, треба міцно тримати її в руках, якщо не хочеш випустити з рук  майбутнє.» 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А. </a:t>
            </a:r>
            <a:r>
              <a:rPr lang="ru-RU" b="1" dirty="0" smtClean="0">
                <a:solidFill>
                  <a:srgbClr val="002060"/>
                </a:solidFill>
              </a:rPr>
              <a:t>Барбюс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175" y="549275"/>
            <a:ext cx="5327650" cy="1470025"/>
          </a:xfrm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«ЗА КОЖНУ СХОДИНКУ ЖИТТЯ ДЯКУЮ БОГУ»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31750" y="0"/>
            <a:ext cx="1327150" cy="6831013"/>
            <a:chOff x="-31259" y="0"/>
            <a:chExt cx="1722939" cy="6830624"/>
          </a:xfrm>
        </p:grpSpPr>
        <p:pic>
          <p:nvPicPr>
            <p:cNvPr id="1536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Группа 26"/>
          <p:cNvGrpSpPr>
            <a:grpSpLocks/>
          </p:cNvGrpSpPr>
          <p:nvPr/>
        </p:nvGrpSpPr>
        <p:grpSpPr bwMode="auto">
          <a:xfrm>
            <a:off x="7421563" y="26988"/>
            <a:ext cx="1722437" cy="6831012"/>
            <a:chOff x="-31259" y="0"/>
            <a:chExt cx="1722939" cy="6830624"/>
          </a:xfrm>
        </p:grpSpPr>
        <p:pic>
          <p:nvPicPr>
            <p:cNvPr id="1536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295400" y="1752600"/>
            <a:ext cx="6324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 i="1"/>
              <a:t>  Народилася 20 грудня 1981 року в с.Будилів.</a:t>
            </a:r>
          </a:p>
          <a:p>
            <a:r>
              <a:rPr lang="ru-RU" sz="1600" b="1" i="1"/>
              <a:t> У 19</a:t>
            </a:r>
            <a:r>
              <a:rPr lang="uk-UA" sz="1600" b="1" i="1"/>
              <a:t>99</a:t>
            </a:r>
            <a:r>
              <a:rPr lang="ru-RU" sz="1600" b="1" i="1"/>
              <a:t> році закінчила </a:t>
            </a:r>
            <a:r>
              <a:rPr lang="uk-UA" sz="1600" b="1" i="1"/>
              <a:t>Будилівську загальноосвітню школу.</a:t>
            </a:r>
            <a:endParaRPr lang="ru-RU" sz="1600" b="1" i="1"/>
          </a:p>
          <a:p>
            <a:r>
              <a:rPr lang="uk-UA" sz="1600" b="1" i="1"/>
              <a:t>  У 2004 закінчила Тернопільський державний педагогічний університет за спеціальністю: «Педагогіка і методика середньої освіти. Українська мова та література» та здобула кваліфікацію магістра педагогічної освіти, викладача української мови та літератури, вчителя зарубіжної літератури.</a:t>
            </a:r>
            <a:endParaRPr lang="ru-RU" sz="1600" b="1" i="1"/>
          </a:p>
          <a:p>
            <a:r>
              <a:rPr lang="uk-UA" sz="1600" b="1" i="1"/>
              <a:t>   У 2008 році закінчила аспірантуру Тернопільського національного педагогічного університету імені </a:t>
            </a:r>
          </a:p>
          <a:p>
            <a:r>
              <a:rPr lang="uk-UA" sz="1600" b="1" i="1"/>
              <a:t>В. Гнатюка зі спеціальності 10.01.01 «українська література».</a:t>
            </a:r>
            <a:endParaRPr lang="ru-RU" sz="1600" b="1" i="1"/>
          </a:p>
          <a:p>
            <a:r>
              <a:rPr lang="ru-RU" sz="1600" b="1" i="1"/>
              <a:t>   У </a:t>
            </a:r>
            <a:r>
              <a:rPr lang="uk-UA" sz="1600" b="1" i="1"/>
              <a:t>2004 - 2005 рр</a:t>
            </a:r>
            <a:r>
              <a:rPr lang="ru-RU" sz="1600" b="1" i="1"/>
              <a:t>. працювала </a:t>
            </a:r>
            <a:r>
              <a:rPr lang="uk-UA" sz="1600" b="1" i="1"/>
              <a:t>викладачем української мови та літератури у ВПУ №57 м. Львова</a:t>
            </a:r>
            <a:r>
              <a:rPr lang="ru-RU" sz="1600" b="1" i="1"/>
              <a:t>.</a:t>
            </a:r>
          </a:p>
          <a:p>
            <a:r>
              <a:rPr lang="ru-RU" sz="1600" b="1" i="1"/>
              <a:t>   У </a:t>
            </a:r>
            <a:r>
              <a:rPr lang="uk-UA" sz="1600" b="1" i="1"/>
              <a:t>2005 - 2014</a:t>
            </a:r>
            <a:r>
              <a:rPr lang="ru-RU" sz="1600" b="1" i="1"/>
              <a:t> рр. – </a:t>
            </a:r>
            <a:r>
              <a:rPr lang="uk-UA" sz="1600" b="1" i="1"/>
              <a:t>вчитель української мови та літератури Будилівської загальноосвітньої школи І-ІІІ ступенів.</a:t>
            </a:r>
            <a:endParaRPr lang="ru-RU" sz="1600" b="1" i="1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3"/>
          <p:cNvGrpSpPr>
            <a:grpSpLocks/>
          </p:cNvGrpSpPr>
          <p:nvPr/>
        </p:nvGrpSpPr>
        <p:grpSpPr bwMode="auto">
          <a:xfrm>
            <a:off x="-31750" y="0"/>
            <a:ext cx="1724025" cy="6831013"/>
            <a:chOff x="-31259" y="0"/>
            <a:chExt cx="1722939" cy="6830624"/>
          </a:xfrm>
        </p:grpSpPr>
        <p:pic>
          <p:nvPicPr>
            <p:cNvPr id="1639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6" name="Группа 26"/>
          <p:cNvGrpSpPr>
            <a:grpSpLocks/>
          </p:cNvGrpSpPr>
          <p:nvPr/>
        </p:nvGrpSpPr>
        <p:grpSpPr bwMode="auto">
          <a:xfrm>
            <a:off x="7421563" y="26988"/>
            <a:ext cx="1722437" cy="6831012"/>
            <a:chOff x="-31259" y="0"/>
            <a:chExt cx="1722939" cy="6830624"/>
          </a:xfrm>
        </p:grpSpPr>
        <p:pic>
          <p:nvPicPr>
            <p:cNvPr id="1639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15" descr="C:\Documents and Settings\Admin\Мои документы\сканирование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338"/>
            <a:ext cx="32639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6" descr="E:\світлана\crfy\сканирование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2217738"/>
            <a:ext cx="55181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959225" y="160338"/>
            <a:ext cx="241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206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1400" b="1" i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марнуй часу, втискай у нього корисний і радісний труд. Чим більше праці ти ущільнив у своєму житті, чим більше пізнав і відкрив, тим воно довше - життя.</a:t>
            </a:r>
            <a:r>
              <a:rPr lang="ru-RU" sz="1400" b="1" i="1">
                <a:solidFill>
                  <a:srgbClr val="00206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1400" b="1" i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6390" name="Picture 2" descr="E:\світлана\crfy\сканирование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544638"/>
            <a:ext cx="44719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E:\світлана\crfy\сканирование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097338"/>
            <a:ext cx="18605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E:\світлана\crfy\сканирование0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3989388"/>
            <a:ext cx="2006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static.wixstatic.com/media/b0719b_847a695537a843639b37a834d145b67a.jpg_6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9013" y="4097338"/>
            <a:ext cx="18653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/>
          <p:cNvGrpSpPr>
            <a:grpSpLocks/>
          </p:cNvGrpSpPr>
          <p:nvPr/>
        </p:nvGrpSpPr>
        <p:grpSpPr bwMode="auto">
          <a:xfrm>
            <a:off x="0" y="0"/>
            <a:ext cx="827088" cy="6884988"/>
            <a:chOff x="-1" y="0"/>
            <a:chExt cx="1671378" cy="6885713"/>
          </a:xfrm>
        </p:grpSpPr>
        <p:pic>
          <p:nvPicPr>
            <p:cNvPr id="174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0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17414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998538" y="1900238"/>
            <a:ext cx="71294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andara" pitchFamily="34" charset="0"/>
              </a:rPr>
              <a:t> </a:t>
            </a:r>
            <a:r>
              <a:rPr lang="ru-RU" sz="4000" b="1" i="1">
                <a:solidFill>
                  <a:srgbClr val="002060"/>
                </a:solidFill>
                <a:latin typeface="Candara" pitchFamily="34" charset="0"/>
              </a:rPr>
              <a:t>«Розвиток в учнів інтересу до уроків української словесності шляхом впровадження інтерактивних технологій навчання»</a:t>
            </a:r>
            <a:endParaRPr lang="ru-RU" sz="400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800" y="5837238"/>
            <a:ext cx="6164263" cy="92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Автори ідеї  інтерактивного  навчання: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В.Сухомлинський, Ш.Амонашвілі, В.Шаталов, Є.Ільїн, Л.Пироженко, О.Пометун, Н.Волошина,Г.Сиротенко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3213" y="404664"/>
            <a:ext cx="3581430" cy="19082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7030A0"/>
                </a:solidFill>
                <a:latin typeface="+mn-lt"/>
                <a:cs typeface="+mn-cs"/>
              </a:rPr>
              <a:t>Проблема, </a:t>
            </a:r>
            <a:endParaRPr lang="uk-UA" sz="32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7030A0"/>
                </a:solidFill>
                <a:latin typeface="+mn-lt"/>
                <a:cs typeface="+mn-cs"/>
              </a:rPr>
              <a:t>над </a:t>
            </a:r>
            <a:r>
              <a:rPr lang="uk-UA" sz="3200" b="1" dirty="0">
                <a:solidFill>
                  <a:srgbClr val="7030A0"/>
                </a:solidFill>
                <a:latin typeface="+mn-lt"/>
                <a:cs typeface="+mn-cs"/>
              </a:rPr>
              <a:t>якою працюю:</a:t>
            </a:r>
            <a:endParaRPr lang="ru-RU" sz="32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1843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468313" y="887413"/>
            <a:ext cx="755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ndara" pitchFamily="34" charset="0"/>
              </a:rPr>
              <a:t>Створення комфортних умов навчання, які розвиватимуть інтерес до уроків української словесності і за яких кожен учень відчуває свою успішність та інтелектуальну спроможність.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2420938"/>
            <a:ext cx="74168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збагатити учнів новими знаннями, </a:t>
            </a:r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які вони зможуть 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трансформу</a:t>
            </a:r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вати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 і застос</a:t>
            </a:r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увати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 на практиці</a:t>
            </a:r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;</a:t>
            </a:r>
            <a:endParaRPr lang="ru-RU" sz="2000" b="1">
              <a:solidFill>
                <a:srgbClr val="002060"/>
              </a:solidFill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- розвивати творчу особистість;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 - навчити учнів самостійно розв’язувати проблеми професійного і соціального самовизначення; </a:t>
            </a:r>
          </a:p>
          <a:p>
            <a:pPr algn="ctr"/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- </a:t>
            </a: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навчити учнів вчитися і відчувати задоволення від самого процесу навчання;</a:t>
            </a:r>
          </a:p>
          <a:p>
            <a:pPr algn="ctr"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Candara" pitchFamily="34" charset="0"/>
              </a:rPr>
              <a:t>формувати національну самосвідомість школярів;</a:t>
            </a:r>
          </a:p>
          <a:p>
            <a:pPr algn="ctr"/>
            <a:r>
              <a:rPr lang="uk-UA" sz="2000" b="1">
                <a:solidFill>
                  <a:srgbClr val="002060"/>
                </a:solidFill>
                <a:latin typeface="Candara" pitchFamily="34" charset="0"/>
              </a:rPr>
              <a:t>- формувати найкращі людські риси, бажання, вміння бачити і творити красу, добро. </a:t>
            </a:r>
            <a:endParaRPr lang="ru-RU" sz="2000" b="1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19446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Мета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916238" y="1916113"/>
            <a:ext cx="27352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27"/>
          <p:cNvGrpSpPr>
            <a:grpSpLocks/>
          </p:cNvGrpSpPr>
          <p:nvPr/>
        </p:nvGrpSpPr>
        <p:grpSpPr bwMode="auto">
          <a:xfrm rot="10800000">
            <a:off x="8243888" y="6350"/>
            <a:ext cx="881062" cy="6886575"/>
            <a:chOff x="-1" y="0"/>
            <a:chExt cx="1671378" cy="6885713"/>
          </a:xfrm>
        </p:grpSpPr>
        <p:pic>
          <p:nvPicPr>
            <p:cNvPr id="348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4827" name="Diagram 11"/>
          <p:cNvGraphicFramePr>
            <a:graphicFrameLocks/>
          </p:cNvGraphicFramePr>
          <p:nvPr/>
        </p:nvGraphicFramePr>
        <p:xfrm>
          <a:off x="323850" y="120650"/>
          <a:ext cx="8135938" cy="6737350"/>
        </p:xfrm>
        <a:graphic>
          <a:graphicData uri="http://schemas.openxmlformats.org/drawingml/2006/compatibility">
            <com:legacyDrawing xmlns:com="http://schemas.openxmlformats.org/drawingml/2006/compatibility" spid="_x0000_s3482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3"/>
          <p:cNvGrpSpPr>
            <a:grpSpLocks/>
          </p:cNvGrpSpPr>
          <p:nvPr/>
        </p:nvGrpSpPr>
        <p:grpSpPr bwMode="auto">
          <a:xfrm>
            <a:off x="-31750" y="0"/>
            <a:ext cx="1074738" cy="6831013"/>
            <a:chOff x="-31259" y="0"/>
            <a:chExt cx="1722939" cy="6830624"/>
          </a:xfrm>
        </p:grpSpPr>
        <p:pic>
          <p:nvPicPr>
            <p:cNvPr id="1948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8" name="Группа 26"/>
          <p:cNvGrpSpPr>
            <a:grpSpLocks/>
          </p:cNvGrpSpPr>
          <p:nvPr/>
        </p:nvGrpSpPr>
        <p:grpSpPr bwMode="auto">
          <a:xfrm>
            <a:off x="8101013" y="26988"/>
            <a:ext cx="1042987" cy="6831012"/>
            <a:chOff x="-31259" y="0"/>
            <a:chExt cx="1722939" cy="6830624"/>
          </a:xfrm>
        </p:grpSpPr>
        <p:pic>
          <p:nvPicPr>
            <p:cNvPr id="1947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7" b="8855"/>
            <a:stretch>
              <a:fillRect/>
            </a:stretch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Прямоугольник 10"/>
          <p:cNvSpPr>
            <a:spLocks noChangeArrowheads="1"/>
          </p:cNvSpPr>
          <p:nvPr/>
        </p:nvSpPr>
        <p:spPr bwMode="auto">
          <a:xfrm>
            <a:off x="3529013" y="4921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andara" pitchFamily="34" charset="0"/>
              </a:rPr>
              <a:t>«Життя іде і все без коректур. І час летить – не стримує галопу…»</a:t>
            </a:r>
            <a:endParaRPr lang="ru-RU" sz="2000">
              <a:latin typeface="Candara" pitchFamily="34" charset="0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49313"/>
            <a:ext cx="20240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484313"/>
            <a:ext cx="2095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4988" y="1189038"/>
            <a:ext cx="1428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1713" y="3122613"/>
            <a:ext cx="15986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2865438"/>
            <a:ext cx="1622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 descr="http://static.wixstatic.com/media/b0719b_78fb363cfe3441a895356992bef55de9.gif_1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5445125"/>
            <a:ext cx="1670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http://cnml.com.ua/images/product_images/thumbnail_images/2848_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1219200"/>
            <a:ext cx="11477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AutoShape 12" descr="https://knygy.com.ua/pictures/l/9786170300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Candara" pitchFamily="34" charset="0"/>
            </a:endParaRPr>
          </a:p>
        </p:txBody>
      </p:sp>
      <p:sp>
        <p:nvSpPr>
          <p:cNvPr id="19469" name="AutoShape 14" descr="https://knygy.com.ua/pictures/l/978617030027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Candara" pitchFamily="34" charset="0"/>
            </a:endParaRPr>
          </a:p>
        </p:txBody>
      </p:sp>
      <p:sp>
        <p:nvSpPr>
          <p:cNvPr id="19470" name="AutoShape 16" descr="https://knygy.com.ua/pictures/l/9786170300270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Candara" pitchFamily="34" charset="0"/>
            </a:endParaRPr>
          </a:p>
        </p:txBody>
      </p:sp>
      <p:pic>
        <p:nvPicPr>
          <p:cNvPr id="19471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6013" y="3284538"/>
            <a:ext cx="171608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Рисунок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0338" y="4652963"/>
            <a:ext cx="11557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3350" y="3370263"/>
            <a:ext cx="981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05700" y="3259138"/>
            <a:ext cx="111601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067175" y="5734050"/>
            <a:ext cx="424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“Хто осягає нове, плекаючи старе, той може бути вчителем”                                 Конфуцій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4"/>
          <p:cNvGrpSpPr>
            <a:grpSpLocks/>
          </p:cNvGrpSpPr>
          <p:nvPr/>
        </p:nvGrpSpPr>
        <p:grpSpPr bwMode="auto">
          <a:xfrm>
            <a:off x="0" y="0"/>
            <a:ext cx="1042988" cy="6884988"/>
            <a:chOff x="-1" y="0"/>
            <a:chExt cx="1671378" cy="6885713"/>
          </a:xfrm>
        </p:grpSpPr>
        <p:pic>
          <p:nvPicPr>
            <p:cNvPr id="20492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2" name="Группа 27"/>
          <p:cNvGrpSpPr>
            <a:grpSpLocks/>
          </p:cNvGrpSpPr>
          <p:nvPr/>
        </p:nvGrpSpPr>
        <p:grpSpPr bwMode="auto">
          <a:xfrm rot="10800000">
            <a:off x="8027988" y="6350"/>
            <a:ext cx="1096962" cy="6886575"/>
            <a:chOff x="-1" y="0"/>
            <a:chExt cx="1671378" cy="6885713"/>
          </a:xfrm>
        </p:grpSpPr>
        <p:pic>
          <p:nvPicPr>
            <p:cNvPr id="2049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3" y="986823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986824" y="4227512"/>
              <a:ext cx="3645024" cy="167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3635375" y="4413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andara" pitchFamily="34" charset="0"/>
              </a:rPr>
              <a:t>«Учитель – архітектор, творець майбутнього».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1025525" y="5627688"/>
            <a:ext cx="7008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b="1" i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Будь при молоді - і сам молодшим будеш. Не засуджуй їх, а розумій. Не повчай, а навчай, коли маєш чому. Бо нерідко молоді і розумніші, і чесніші, і добріші за нас. Лише з душею слабшою. Її треба кріпити.</a:t>
            </a:r>
            <a:r>
              <a:rPr lang="ru-RU" b="1" i="1">
                <a:solidFill>
                  <a:srgbClr val="002060"/>
                </a:solidFill>
                <a:latin typeface="Times New Roman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b="1" i="1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048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32035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E:\світлана\мова леся фото\IMG_0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908050"/>
            <a:ext cx="28082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5" descr="DSC03823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052513"/>
            <a:ext cx="2266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:\Матеріали на вчитель року\фотографії\DSC037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3213100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852738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148263" y="3860800"/>
            <a:ext cx="29527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/>
              <a:t> Учитель діє в трьох вимірах:</a:t>
            </a:r>
          </a:p>
          <a:p>
            <a:pPr>
              <a:spcBef>
                <a:spcPct val="50000"/>
              </a:spcBef>
            </a:pPr>
            <a:r>
              <a:rPr lang="uk-UA" sz="1600"/>
              <a:t>минуле, </a:t>
            </a:r>
          </a:p>
          <a:p>
            <a:pPr>
              <a:spcBef>
                <a:spcPct val="50000"/>
              </a:spcBef>
            </a:pPr>
            <a:r>
              <a:rPr lang="uk-UA" sz="1600"/>
              <a:t>               сучасне,</a:t>
            </a:r>
          </a:p>
          <a:p>
            <a:pPr>
              <a:spcBef>
                <a:spcPct val="50000"/>
              </a:spcBef>
            </a:pPr>
            <a:r>
              <a:rPr lang="uk-UA" sz="1600"/>
              <a:t>                             майбутнє…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</TotalTime>
  <Words>857</Words>
  <Application>Microsoft Office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Шаблон оформлення</vt:lpstr>
      </vt:variant>
      <vt:variant>
        <vt:i4>7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9" baseType="lpstr">
      <vt:lpstr>Candara</vt:lpstr>
      <vt:lpstr>Arial</vt:lpstr>
      <vt:lpstr>Symbol</vt:lpstr>
      <vt:lpstr>Calibri</vt:lpstr>
      <vt:lpstr>Times New Roman</vt:lpstr>
      <vt:lpstr>Arial Unicode MS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Діаграма Microsoft Excel</vt:lpstr>
      <vt:lpstr>Слайд 1</vt:lpstr>
      <vt:lpstr>Слайд 2</vt:lpstr>
      <vt:lpstr>«ЗА КОЖНУ СХОДИНКУ ЖИТТЯ ДЯКУЮ БОГУ»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Замість висновку…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vipuser</cp:lastModifiedBy>
  <cp:revision>55</cp:revision>
  <dcterms:created xsi:type="dcterms:W3CDTF">2014-12-13T12:21:08Z</dcterms:created>
  <dcterms:modified xsi:type="dcterms:W3CDTF">2014-12-17T13:58:55Z</dcterms:modified>
</cp:coreProperties>
</file>