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" y="-44969"/>
            <a:ext cx="1835697" cy="6871070"/>
            <a:chOff x="-1" y="-44969"/>
            <a:chExt cx="2201850" cy="6871070"/>
          </a:xfrm>
        </p:grpSpPr>
        <p:pic>
          <p:nvPicPr>
            <p:cNvPr id="1027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3" y="574663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2" y="4004620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/>
        </p:nvGrpSpPr>
        <p:grpSpPr>
          <a:xfrm flipH="1">
            <a:off x="7163273" y="0"/>
            <a:ext cx="1980727" cy="6871070"/>
            <a:chOff x="-1" y="-44969"/>
            <a:chExt cx="2201850" cy="6871070"/>
          </a:xfrm>
        </p:grpSpPr>
        <p:pic>
          <p:nvPicPr>
            <p:cNvPr id="42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3" y="574663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2" y="4004620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2123728" y="687298"/>
            <a:ext cx="48245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Демонологія </a:t>
            </a:r>
            <a:r>
              <a:rPr lang="uk-UA" sz="3200" dirty="0"/>
              <a:t>– це людські уявлення про злих духів (демонів), що дійшли до нас з давніх часів.</a:t>
            </a:r>
            <a:br>
              <a:rPr lang="uk-UA" sz="3200" dirty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b="1" dirty="0">
                <a:solidFill>
                  <a:srgbClr val="C00000"/>
                </a:solidFill>
              </a:rPr>
              <a:t>Демони </a:t>
            </a:r>
            <a:r>
              <a:rPr lang="uk-UA" sz="3200" dirty="0"/>
              <a:t>– фантастичні істоти, найпопулярнішими серед яких є мавки, домовики, </a:t>
            </a:r>
            <a:r>
              <a:rPr lang="uk-UA" sz="3200" dirty="0" err="1"/>
              <a:t>хухи</a:t>
            </a:r>
            <a:r>
              <a:rPr lang="uk-UA" sz="3200" dirty="0"/>
              <a:t> і потерчата.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20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 flipH="1">
            <a:off x="7884368" y="1"/>
            <a:ext cx="1259632" cy="3573016"/>
            <a:chOff x="-1" y="-44969"/>
            <a:chExt cx="2201850" cy="6871070"/>
          </a:xfrm>
        </p:grpSpPr>
        <p:pic>
          <p:nvPicPr>
            <p:cNvPr id="30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3" y="574663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2" y="4004620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/>
          <p:cNvGrpSpPr/>
          <p:nvPr/>
        </p:nvGrpSpPr>
        <p:grpSpPr>
          <a:xfrm flipH="1">
            <a:off x="7884367" y="3282890"/>
            <a:ext cx="1259632" cy="3573016"/>
            <a:chOff x="-1" y="-44969"/>
            <a:chExt cx="2201850" cy="6871070"/>
          </a:xfrm>
        </p:grpSpPr>
        <p:pic>
          <p:nvPicPr>
            <p:cNvPr id="36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3" y="574663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2" y="4004620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ttp://about-ukraine.com/userfiles/image/%D0%9C%D1%96%D1%84%D0%BE%D0%BB%D0%BE%D0%B3%D1%96%D1%8F/%D0%B4%D0%BE%D0%BC%D0%BE%D0%B2%D0%B8%D0%B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94705"/>
            <a:ext cx="3322503" cy="440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45929" y="23078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</a:rPr>
              <a:t>Домовик</a:t>
            </a:r>
            <a:r>
              <a:rPr lang="uk-UA" sz="2800" dirty="0"/>
              <a:t> – помічник господаря, </a:t>
            </a:r>
            <a:r>
              <a:rPr lang="uk-UA" sz="2800" dirty="0" err="1"/>
              <a:t>похатник</a:t>
            </a:r>
            <a:r>
              <a:rPr lang="uk-UA" sz="2800" dirty="0"/>
              <a:t>, хованець. Він є охоронцем домашнього вогнища та родинних святинь.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 flipH="1">
            <a:off x="7884368" y="1"/>
            <a:ext cx="1259632" cy="3573016"/>
            <a:chOff x="-1" y="-44969"/>
            <a:chExt cx="2201850" cy="6871070"/>
          </a:xfrm>
        </p:grpSpPr>
        <p:pic>
          <p:nvPicPr>
            <p:cNvPr id="30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3" y="574663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2" y="4004620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/>
          <p:cNvGrpSpPr/>
          <p:nvPr/>
        </p:nvGrpSpPr>
        <p:grpSpPr>
          <a:xfrm flipH="1">
            <a:off x="7884367" y="3282890"/>
            <a:ext cx="1259632" cy="3573016"/>
            <a:chOff x="-1" y="-44969"/>
            <a:chExt cx="2201850" cy="6871070"/>
          </a:xfrm>
        </p:grpSpPr>
        <p:pic>
          <p:nvPicPr>
            <p:cNvPr id="36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3" y="574663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2" y="4004620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http://eslovnik.com/img/4490843581_af8891b93f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212315" cy="413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11278" y="450035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>
                <a:solidFill>
                  <a:srgbClr val="C00000"/>
                </a:solidFill>
              </a:rPr>
              <a:t>Потерчата</a:t>
            </a:r>
            <a:r>
              <a:rPr lang="uk-UA" sz="2800" dirty="0"/>
              <a:t> –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uk-UA" sz="2800" dirty="0"/>
              <a:t> душі дітей, які померли нехрещеними і стали болотяними вогниками.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25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 flipH="1">
            <a:off x="7884368" y="1"/>
            <a:ext cx="1259632" cy="3573016"/>
            <a:chOff x="-1" y="-44969"/>
            <a:chExt cx="2201850" cy="6871070"/>
          </a:xfrm>
        </p:grpSpPr>
        <p:pic>
          <p:nvPicPr>
            <p:cNvPr id="30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3" y="574663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2" y="4004620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/>
          <p:cNvGrpSpPr/>
          <p:nvPr/>
        </p:nvGrpSpPr>
        <p:grpSpPr>
          <a:xfrm flipH="1">
            <a:off x="7884367" y="3282890"/>
            <a:ext cx="1259632" cy="3573016"/>
            <a:chOff x="-1" y="-44969"/>
            <a:chExt cx="2201850" cy="6871070"/>
          </a:xfrm>
        </p:grpSpPr>
        <p:pic>
          <p:nvPicPr>
            <p:cNvPr id="36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3" y="574663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2" y="4004620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/>
          <p:nvPr/>
        </p:nvPicPr>
        <p:blipFill>
          <a:blip r:embed="rId3" cstate="print"/>
          <a:srcRect r="6000"/>
          <a:stretch>
            <a:fillRect/>
          </a:stretch>
        </p:blipFill>
        <p:spPr bwMode="auto">
          <a:xfrm>
            <a:off x="29507" y="297832"/>
            <a:ext cx="34563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23928" y="2649511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 err="1">
                <a:solidFill>
                  <a:srgbClr val="FF0000"/>
                </a:solidFill>
              </a:rPr>
              <a:t>Хуха</a:t>
            </a:r>
            <a:r>
              <a:rPr lang="uk-UA" sz="2800" dirty="0"/>
              <a:t> – міфічна істота, пухка, як мох. </a:t>
            </a:r>
            <a:r>
              <a:rPr lang="uk-UA" sz="2800" dirty="0" err="1"/>
              <a:t>Хухи</a:t>
            </a:r>
            <a:r>
              <a:rPr lang="uk-UA" sz="2800" dirty="0"/>
              <a:t> обкладали стіни мохом, блискучими мушлями, сосновими шишками. Згодом вони й самі обростали </a:t>
            </a:r>
            <a:r>
              <a:rPr lang="uk-UA" sz="2800" dirty="0" smtClean="0"/>
              <a:t>мохом.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25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 flipH="1">
            <a:off x="7884368" y="1"/>
            <a:ext cx="1259632" cy="3573016"/>
            <a:chOff x="-1" y="-44969"/>
            <a:chExt cx="2201850" cy="6871070"/>
          </a:xfrm>
        </p:grpSpPr>
        <p:pic>
          <p:nvPicPr>
            <p:cNvPr id="30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3" y="574663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2" y="4004620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/>
          <p:cNvGrpSpPr/>
          <p:nvPr/>
        </p:nvGrpSpPr>
        <p:grpSpPr>
          <a:xfrm flipH="1">
            <a:off x="7884367" y="3282890"/>
            <a:ext cx="1259632" cy="3573016"/>
            <a:chOff x="-1" y="-44969"/>
            <a:chExt cx="2201850" cy="6871070"/>
          </a:xfrm>
        </p:grpSpPr>
        <p:pic>
          <p:nvPicPr>
            <p:cNvPr id="36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3" y="574663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2" y="4004620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http://www.poetryclub.com.ua/upload/poem_all/005020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" b="12585"/>
          <a:stretch/>
        </p:blipFill>
        <p:spPr bwMode="auto">
          <a:xfrm>
            <a:off x="5081" y="264629"/>
            <a:ext cx="4114967" cy="281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09826" y="2407879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Мавка </a:t>
            </a:r>
            <a:r>
              <a:rPr lang="uk-UA" sz="2800" dirty="0"/>
              <a:t>–  міфічна істота, яка приманює хлопців своєю незвичайною вродою, потім перетворюється на страшну стару </a:t>
            </a:r>
            <a:r>
              <a:rPr lang="uk-UA" sz="2800" dirty="0" smtClean="0"/>
              <a:t>бабу. </a:t>
            </a:r>
            <a:r>
              <a:rPr lang="uk-UA" sz="2800" dirty="0"/>
              <a:t>Мавки бувають лісові і ті, що живуть у </a:t>
            </a:r>
            <a:r>
              <a:rPr lang="uk-UA" sz="2800" dirty="0" smtClean="0"/>
              <a:t>водоймах.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25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 flipH="1">
            <a:off x="7884368" y="1"/>
            <a:ext cx="1259632" cy="3573016"/>
            <a:chOff x="-1" y="-44969"/>
            <a:chExt cx="2201850" cy="6871070"/>
          </a:xfrm>
        </p:grpSpPr>
        <p:pic>
          <p:nvPicPr>
            <p:cNvPr id="30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3" y="574663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2" y="4004620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/>
          <p:cNvGrpSpPr/>
          <p:nvPr/>
        </p:nvGrpSpPr>
        <p:grpSpPr>
          <a:xfrm flipH="1">
            <a:off x="7884367" y="3282890"/>
            <a:ext cx="1259632" cy="3573016"/>
            <a:chOff x="-1" y="-44969"/>
            <a:chExt cx="2201850" cy="6871070"/>
          </a:xfrm>
        </p:grpSpPr>
        <p:pic>
          <p:nvPicPr>
            <p:cNvPr id="36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3" y="574663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2" y="4004620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https://encrypted-tbn0.gstatic.com/images?q=tbn:ANd9GcTyaQHJ1TSLieIAzerb4svY6Wwu6W0DgfjVN_HumHwvp0dhG7z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66051"/>
            <a:ext cx="2520280" cy="31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rosti.ru/patterns/00/07/0f/e15fb0a899/%D0%A0%D1%83%D1%81%D0%B0%D0%BB%D0%BA%D0%B0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1127"/>
            <a:ext cx="2645048" cy="209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89758" y="1006475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Русалки</a:t>
            </a:r>
            <a:r>
              <a:rPr lang="uk-UA" sz="2000" dirty="0"/>
              <a:t> – молоді вродливі дівчата, що живуть  на дні річок. Уночі, коли сходить місяць, вони виходять на берег, чешуть своє довге </a:t>
            </a:r>
            <a:r>
              <a:rPr lang="uk-UA" sz="2000" dirty="0" smtClean="0"/>
              <a:t>волосся </a:t>
            </a:r>
            <a:r>
              <a:rPr lang="uk-UA" sz="2000" dirty="0"/>
              <a:t>і водять хороводи, чудовим співом заманюють юнаків та дівчат, затягують їх у воду і </a:t>
            </a:r>
            <a:r>
              <a:rPr lang="uk-UA" sz="2000" dirty="0" err="1"/>
              <a:t>залоскочують</a:t>
            </a:r>
            <a:r>
              <a:rPr lang="uk-UA" sz="2000" dirty="0"/>
              <a:t>. Інші русалки живуть у полях та лісах, де полюбляють гойдатися на гілках дерев.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25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 flipH="1">
            <a:off x="7884368" y="1"/>
            <a:ext cx="1259632" cy="3573016"/>
            <a:chOff x="-1" y="-44969"/>
            <a:chExt cx="2201850" cy="6871070"/>
          </a:xfrm>
        </p:grpSpPr>
        <p:pic>
          <p:nvPicPr>
            <p:cNvPr id="30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3" y="574663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2" y="4004620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/>
          <p:cNvGrpSpPr/>
          <p:nvPr/>
        </p:nvGrpSpPr>
        <p:grpSpPr>
          <a:xfrm flipH="1">
            <a:off x="7884367" y="3282890"/>
            <a:ext cx="1259632" cy="3573016"/>
            <a:chOff x="-1" y="-44969"/>
            <a:chExt cx="2201850" cy="6871070"/>
          </a:xfrm>
        </p:grpSpPr>
        <p:pic>
          <p:nvPicPr>
            <p:cNvPr id="36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3" y="574663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2" y="4004620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http://www.cawater-info.net/all_about_water/wp-content/uploads/2014/01/Vodanoy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070"/>
            <a:ext cx="3840361" cy="292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16298" y="178360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Водяник</a:t>
            </a:r>
            <a:r>
              <a:rPr lang="uk-UA" sz="2400" dirty="0"/>
              <a:t> – різновид нечистої сили, володар річок, ставків та водоймищ, мав вигляд старезного діда, покритого водоростями, з довгою бородою і хвостом. Головував над русалками та піклувався про риб.          </a:t>
            </a:r>
            <a:endParaRPr lang="uk-UA" sz="2400" dirty="0" smtClean="0"/>
          </a:p>
          <a:p>
            <a:r>
              <a:rPr lang="uk-UA" sz="2400" dirty="0" smtClean="0"/>
              <a:t> </a:t>
            </a:r>
            <a:r>
              <a:rPr lang="uk-UA" sz="2400" dirty="0"/>
              <a:t>Міг перевтілюватися у різні істоти – дитину, козла,собаку, качура, рибу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5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 flipH="1">
            <a:off x="7884368" y="1"/>
            <a:ext cx="1259632" cy="3573016"/>
            <a:chOff x="-1" y="-44969"/>
            <a:chExt cx="2201850" cy="6871070"/>
          </a:xfrm>
        </p:grpSpPr>
        <p:pic>
          <p:nvPicPr>
            <p:cNvPr id="30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3" y="574663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2" y="4004620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/>
          <p:cNvGrpSpPr/>
          <p:nvPr/>
        </p:nvGrpSpPr>
        <p:grpSpPr>
          <a:xfrm flipH="1">
            <a:off x="7884367" y="3282890"/>
            <a:ext cx="1259632" cy="3573016"/>
            <a:chOff x="-1" y="-44969"/>
            <a:chExt cx="2201850" cy="6871070"/>
          </a:xfrm>
        </p:grpSpPr>
        <p:pic>
          <p:nvPicPr>
            <p:cNvPr id="36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3" y="574663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2" y="4004620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3289030" y="115923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Відьма</a:t>
            </a:r>
            <a:r>
              <a:rPr lang="uk-UA" sz="2400" dirty="0"/>
              <a:t> – демонологічний персонаж українського фольклору. Підмітали подвір</a:t>
            </a:r>
            <a:r>
              <a:rPr lang="en-US" sz="2400" dirty="0"/>
              <a:t>’</a:t>
            </a:r>
            <a:r>
              <a:rPr lang="uk-UA" sz="2400" dirty="0"/>
              <a:t>я, посипали його піском, </a:t>
            </a:r>
            <a:r>
              <a:rPr lang="uk-UA" sz="2400" dirty="0" err="1"/>
              <a:t>чепурили</a:t>
            </a:r>
            <a:r>
              <a:rPr lang="uk-UA" sz="2400" dirty="0"/>
              <a:t> стіни. Вміли проходити крізь стіну, воду чи дерево, могли перетворюватися на іншу людину, тварину, якусь річ</a:t>
            </a:r>
            <a:r>
              <a:rPr lang="ru-RU" sz="2400" dirty="0"/>
              <a:t>.</a:t>
            </a:r>
          </a:p>
        </p:txBody>
      </p:sp>
      <p:pic>
        <p:nvPicPr>
          <p:cNvPr id="7170" name="Picture 2" descr="http://about-ukraine.com/userfiles/image/%D0%9C%D1%96%D1%84%D0%BE%D0%BB%D0%BE%D0%B3%D1%96%D1%8F/image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142"/>
            <a:ext cx="3290651" cy="440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 flipH="1">
            <a:off x="7884368" y="1"/>
            <a:ext cx="1259632" cy="3573016"/>
            <a:chOff x="-1" y="-44969"/>
            <a:chExt cx="2201850" cy="6871070"/>
          </a:xfrm>
        </p:grpSpPr>
        <p:pic>
          <p:nvPicPr>
            <p:cNvPr id="30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3" y="574663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2" y="4004620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/>
          <p:cNvGrpSpPr/>
          <p:nvPr/>
        </p:nvGrpSpPr>
        <p:grpSpPr>
          <a:xfrm flipH="1">
            <a:off x="7884367" y="3282890"/>
            <a:ext cx="1259632" cy="3573016"/>
            <a:chOff x="-1" y="-44969"/>
            <a:chExt cx="2201850" cy="6871070"/>
          </a:xfrm>
        </p:grpSpPr>
        <p:pic>
          <p:nvPicPr>
            <p:cNvPr id="36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3" y="574663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" descr="C:\Users\ТОЛЯ\Desktop\5555555555\Christian-Louboutin-sissi-3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19632" y="4004620"/>
              <a:ext cx="3441113" cy="220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http://ridnovir.at.ua/_nw/1/822353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0" y="548680"/>
            <a:ext cx="420052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417759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Лісовик</a:t>
            </a:r>
            <a:r>
              <a:rPr lang="uk-UA" sz="2400" dirty="0"/>
              <a:t> – представник нечистої сили, який садив дерева, рясні кущі та чудові квіти, щоб зачарувати </a:t>
            </a:r>
            <a:r>
              <a:rPr lang="uk-UA" sz="2400"/>
              <a:t>красою </a:t>
            </a:r>
            <a:r>
              <a:rPr lang="uk-UA" sz="2400" smtClean="0"/>
              <a:t>перехожих.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473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укр-10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Презентация-укр-10</Template>
  <TotalTime>28</TotalTime>
  <Words>267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Презентация-укр-10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2014-11-22T17:26:50Z</dcterms:created>
  <dcterms:modified xsi:type="dcterms:W3CDTF">2014-12-17T09:14:44Z</dcterms:modified>
</cp:coreProperties>
</file>