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300" r:id="rId3"/>
    <p:sldId id="306" r:id="rId4"/>
    <p:sldId id="288" r:id="rId5"/>
    <p:sldId id="304" r:id="rId6"/>
    <p:sldId id="302" r:id="rId7"/>
    <p:sldId id="284" r:id="rId8"/>
    <p:sldId id="262" r:id="rId9"/>
    <p:sldId id="283" r:id="rId10"/>
    <p:sldId id="263" r:id="rId11"/>
    <p:sldId id="285" r:id="rId12"/>
    <p:sldId id="286" r:id="rId13"/>
    <p:sldId id="289" r:id="rId14"/>
    <p:sldId id="291" r:id="rId15"/>
    <p:sldId id="292" r:id="rId16"/>
    <p:sldId id="296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19" autoAdjust="0"/>
    <p:restoredTop sz="93537" autoAdjust="0"/>
  </p:normalViewPr>
  <p:slideViewPr>
    <p:cSldViewPr>
      <p:cViewPr varScale="1">
        <p:scale>
          <a:sx n="92" d="100"/>
          <a:sy n="92" d="100"/>
        </p:scale>
        <p:origin x="-114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1F51F-BAF4-4E80-9A00-52DB825D93E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93365C8-D40C-40DA-BAA2-6BE082ABD98B}">
      <dgm:prSet phldrT="[Текст]"/>
      <dgm:spPr/>
      <dgm:t>
        <a:bodyPr/>
        <a:lstStyle/>
        <a:p>
          <a:r>
            <a:rPr lang="ru-RU" b="1" i="1" dirty="0" err="1" smtClean="0"/>
            <a:t>графічні</a:t>
          </a:r>
          <a:endParaRPr lang="uk-UA" dirty="0"/>
        </a:p>
      </dgm:t>
    </dgm:pt>
    <dgm:pt modelId="{F8C7A718-A55F-4651-B0A0-E6444421E194}" type="parTrans" cxnId="{D4895977-59C9-4342-B7D1-97386EFDEB9E}">
      <dgm:prSet/>
      <dgm:spPr/>
      <dgm:t>
        <a:bodyPr/>
        <a:lstStyle/>
        <a:p>
          <a:endParaRPr lang="uk-UA"/>
        </a:p>
      </dgm:t>
    </dgm:pt>
    <dgm:pt modelId="{42084B84-0A7F-4915-A4C4-41CDCE7CAEB5}" type="sibTrans" cxnId="{D4895977-59C9-4342-B7D1-97386EFDEB9E}">
      <dgm:prSet/>
      <dgm:spPr/>
      <dgm:t>
        <a:bodyPr/>
        <a:lstStyle/>
        <a:p>
          <a:endParaRPr lang="uk-UA"/>
        </a:p>
      </dgm:t>
    </dgm:pt>
    <dgm:pt modelId="{7E5A3B31-54F5-48FA-A2B1-8BC4A50DAFE9}">
      <dgm:prSet phldrT="[Текст]"/>
      <dgm:spPr/>
      <dgm:t>
        <a:bodyPr/>
        <a:lstStyle/>
        <a:p>
          <a:r>
            <a:rPr lang="ru-RU" b="1" i="1" dirty="0" err="1" smtClean="0"/>
            <a:t>колірні</a:t>
          </a:r>
          <a:endParaRPr lang="uk-UA" dirty="0"/>
        </a:p>
      </dgm:t>
    </dgm:pt>
    <dgm:pt modelId="{47975FB0-99E0-4BB1-8AB7-DAE717F49C3F}" type="parTrans" cxnId="{B2FE09DC-0681-418D-92E9-ED5EDB3B6F94}">
      <dgm:prSet/>
      <dgm:spPr/>
      <dgm:t>
        <a:bodyPr/>
        <a:lstStyle/>
        <a:p>
          <a:endParaRPr lang="uk-UA"/>
        </a:p>
      </dgm:t>
    </dgm:pt>
    <dgm:pt modelId="{D39E3096-C90B-4197-9F3A-27E2102DAC95}" type="sibTrans" cxnId="{B2FE09DC-0681-418D-92E9-ED5EDB3B6F94}">
      <dgm:prSet/>
      <dgm:spPr/>
      <dgm:t>
        <a:bodyPr/>
        <a:lstStyle/>
        <a:p>
          <a:endParaRPr lang="uk-UA"/>
        </a:p>
      </dgm:t>
    </dgm:pt>
    <dgm:pt modelId="{042CD78F-BFC4-4FC6-B031-60F83E4E3301}">
      <dgm:prSet phldrT="[Текст]"/>
      <dgm:spPr/>
      <dgm:t>
        <a:bodyPr/>
        <a:lstStyle/>
        <a:p>
          <a:r>
            <a:rPr lang="ru-RU" b="1" i="1" dirty="0" err="1" smtClean="0"/>
            <a:t>асоціативні</a:t>
          </a:r>
          <a:endParaRPr lang="uk-UA" dirty="0"/>
        </a:p>
      </dgm:t>
    </dgm:pt>
    <dgm:pt modelId="{D3EAB700-575A-4C61-9E1B-11AC0688625A}" type="parTrans" cxnId="{A4C98995-0866-41D2-8437-F2A823B253F6}">
      <dgm:prSet/>
      <dgm:spPr/>
      <dgm:t>
        <a:bodyPr/>
        <a:lstStyle/>
        <a:p>
          <a:endParaRPr lang="uk-UA"/>
        </a:p>
      </dgm:t>
    </dgm:pt>
    <dgm:pt modelId="{6BB40804-AD94-472D-8841-4AAADE9CE1C2}" type="sibTrans" cxnId="{A4C98995-0866-41D2-8437-F2A823B253F6}">
      <dgm:prSet/>
      <dgm:spPr/>
      <dgm:t>
        <a:bodyPr/>
        <a:lstStyle/>
        <a:p>
          <a:endParaRPr lang="uk-UA"/>
        </a:p>
      </dgm:t>
    </dgm:pt>
    <dgm:pt modelId="{2F20D4F2-4F0A-4948-B387-40932F2CF264}">
      <dgm:prSet phldrT="[Текст]"/>
      <dgm:spPr/>
      <dgm:t>
        <a:bodyPr/>
        <a:lstStyle/>
        <a:p>
          <a:r>
            <a:rPr lang="ru-RU" dirty="0" err="1" smtClean="0"/>
            <a:t>надання</a:t>
          </a:r>
          <a:r>
            <a:rPr lang="ru-RU" dirty="0" smtClean="0"/>
            <a:t> </a:t>
          </a:r>
          <a:r>
            <a:rPr lang="ru-RU" dirty="0" err="1" smtClean="0"/>
            <a:t>конкретних</a:t>
          </a:r>
          <a:r>
            <a:rPr lang="ru-RU" dirty="0" smtClean="0"/>
            <a:t> форм образного </a:t>
          </a:r>
          <a:r>
            <a:rPr lang="ru-RU" dirty="0" err="1" smtClean="0"/>
            <a:t>втілення</a:t>
          </a:r>
          <a:r>
            <a:rPr lang="ru-RU" dirty="0" smtClean="0"/>
            <a:t> символа </a:t>
          </a:r>
          <a:r>
            <a:rPr lang="ru-RU" dirty="0" err="1" smtClean="0"/>
            <a:t>або</a:t>
          </a:r>
          <a:r>
            <a:rPr lang="ru-RU" dirty="0" smtClean="0"/>
            <a:t> абстрактного </a:t>
          </a:r>
          <a:r>
            <a:rPr lang="ru-RU" dirty="0" err="1" smtClean="0"/>
            <a:t>поняття</a:t>
          </a:r>
          <a:endParaRPr lang="uk-UA" dirty="0"/>
        </a:p>
      </dgm:t>
    </dgm:pt>
    <dgm:pt modelId="{B5794A7B-523E-460B-B83A-929FF1A032EC}" type="parTrans" cxnId="{E65B6405-ADBD-4977-BB56-B001F7A1B26A}">
      <dgm:prSet/>
      <dgm:spPr/>
      <dgm:t>
        <a:bodyPr/>
        <a:lstStyle/>
        <a:p>
          <a:endParaRPr lang="uk-UA"/>
        </a:p>
      </dgm:t>
    </dgm:pt>
    <dgm:pt modelId="{8EEB7F4F-A327-45B4-A17E-8806D50D53D2}" type="sibTrans" cxnId="{E65B6405-ADBD-4977-BB56-B001F7A1B26A}">
      <dgm:prSet/>
      <dgm:spPr/>
      <dgm:t>
        <a:bodyPr/>
        <a:lstStyle/>
        <a:p>
          <a:endParaRPr lang="uk-UA"/>
        </a:p>
      </dgm:t>
    </dgm:pt>
    <dgm:pt modelId="{C2931EAF-DC5C-4DE5-938B-B96D135F40BC}">
      <dgm:prSet/>
      <dgm:spPr/>
      <dgm:t>
        <a:bodyPr/>
        <a:lstStyle/>
        <a:p>
          <a:r>
            <a:rPr lang="ru-RU" b="1" i="1" smtClean="0"/>
            <a:t>художні</a:t>
          </a:r>
          <a:endParaRPr lang="uk-UA"/>
        </a:p>
      </dgm:t>
    </dgm:pt>
    <dgm:pt modelId="{C3BFC0B9-0E8F-4AA1-A69C-6F062297C9FA}" type="parTrans" cxnId="{C7202541-E3DD-40E4-AD53-89204C12EB30}">
      <dgm:prSet/>
      <dgm:spPr/>
      <dgm:t>
        <a:bodyPr/>
        <a:lstStyle/>
        <a:p>
          <a:endParaRPr lang="uk-UA"/>
        </a:p>
      </dgm:t>
    </dgm:pt>
    <dgm:pt modelId="{8BCBFAE2-54E8-40C4-AE4C-C1AD04069827}" type="sibTrans" cxnId="{C7202541-E3DD-40E4-AD53-89204C12EB30}">
      <dgm:prSet/>
      <dgm:spPr/>
      <dgm:t>
        <a:bodyPr/>
        <a:lstStyle/>
        <a:p>
          <a:endParaRPr lang="uk-UA"/>
        </a:p>
      </dgm:t>
    </dgm:pt>
    <dgm:pt modelId="{9C0E4AAC-D080-4B5B-ACE5-EC2B05D827DC}">
      <dgm:prSet/>
      <dgm:spPr/>
      <dgm:t>
        <a:bodyPr/>
        <a:lstStyle/>
        <a:p>
          <a:r>
            <a:rPr lang="ru-RU" smtClean="0"/>
            <a:t>в основі – малюнок, фотографія або колаж </a:t>
          </a:r>
          <a:endParaRPr lang="uk-UA"/>
        </a:p>
      </dgm:t>
    </dgm:pt>
    <dgm:pt modelId="{187E1949-102E-4744-848A-248CE9B440E8}" type="parTrans" cxnId="{5445F811-8059-4AEF-A34A-D29A3EB3BA37}">
      <dgm:prSet/>
      <dgm:spPr/>
      <dgm:t>
        <a:bodyPr/>
        <a:lstStyle/>
        <a:p>
          <a:endParaRPr lang="uk-UA"/>
        </a:p>
      </dgm:t>
    </dgm:pt>
    <dgm:pt modelId="{B1CB3FDB-6C6F-41F2-8243-6F8C72545F8A}" type="sibTrans" cxnId="{5445F811-8059-4AEF-A34A-D29A3EB3BA37}">
      <dgm:prSet/>
      <dgm:spPr/>
      <dgm:t>
        <a:bodyPr/>
        <a:lstStyle/>
        <a:p>
          <a:endParaRPr lang="uk-UA"/>
        </a:p>
      </dgm:t>
    </dgm:pt>
    <dgm:pt modelId="{C8591919-B015-4CE5-B826-F42197B2625B}">
      <dgm:prSet/>
      <dgm:spPr/>
      <dgm:t>
        <a:bodyPr/>
        <a:lstStyle/>
        <a:p>
          <a:r>
            <a:rPr lang="ru-RU" smtClean="0"/>
            <a:t>наближені до опорних схем-конспектів, але в основі схеми лежать образи</a:t>
          </a:r>
          <a:endParaRPr lang="uk-UA"/>
        </a:p>
      </dgm:t>
    </dgm:pt>
    <dgm:pt modelId="{A72BB948-B737-498D-AD1F-794D596D7DE8}" type="parTrans" cxnId="{860E6234-AD6F-48C8-B7C6-F1FD5E3FDF59}">
      <dgm:prSet/>
      <dgm:spPr/>
      <dgm:t>
        <a:bodyPr/>
        <a:lstStyle/>
        <a:p>
          <a:endParaRPr lang="uk-UA"/>
        </a:p>
      </dgm:t>
    </dgm:pt>
    <dgm:pt modelId="{19A82935-51A9-4CC6-830D-1D3AC3FC3DE6}" type="sibTrans" cxnId="{860E6234-AD6F-48C8-B7C6-F1FD5E3FDF59}">
      <dgm:prSet/>
      <dgm:spPr/>
      <dgm:t>
        <a:bodyPr/>
        <a:lstStyle/>
        <a:p>
          <a:endParaRPr lang="uk-UA"/>
        </a:p>
      </dgm:t>
    </dgm:pt>
    <dgm:pt modelId="{3C8253AB-37BD-40D2-9B98-92C970510FEE}">
      <dgm:prSet/>
      <dgm:spPr/>
      <dgm:t>
        <a:bodyPr/>
        <a:lstStyle/>
        <a:p>
          <a:r>
            <a:rPr lang="ru-RU" smtClean="0"/>
            <a:t>в основі – символіка кольору</a:t>
          </a:r>
          <a:endParaRPr lang="uk-UA"/>
        </a:p>
      </dgm:t>
    </dgm:pt>
    <dgm:pt modelId="{7BF5AB91-FDC9-44E0-BD53-38ADCF267597}" type="parTrans" cxnId="{63A611D5-8C31-4B92-AE2A-B7FD3C40EB54}">
      <dgm:prSet/>
      <dgm:spPr/>
      <dgm:t>
        <a:bodyPr/>
        <a:lstStyle/>
        <a:p>
          <a:endParaRPr lang="uk-UA"/>
        </a:p>
      </dgm:t>
    </dgm:pt>
    <dgm:pt modelId="{FA86C80B-3810-4D43-82FB-B3FBD6D64FE2}" type="sibTrans" cxnId="{63A611D5-8C31-4B92-AE2A-B7FD3C40EB54}">
      <dgm:prSet/>
      <dgm:spPr/>
      <dgm:t>
        <a:bodyPr/>
        <a:lstStyle/>
        <a:p>
          <a:endParaRPr lang="uk-UA"/>
        </a:p>
      </dgm:t>
    </dgm:pt>
    <dgm:pt modelId="{E5F9BBDC-932A-4BE9-A9F1-23AB3F024373}">
      <dgm:prSet phldrT="[Текст]"/>
      <dgm:spPr/>
      <dgm:t>
        <a:bodyPr/>
        <a:lstStyle/>
        <a:p>
          <a:r>
            <a:rPr lang="ru-RU" b="1" i="1" dirty="0" err="1" smtClean="0"/>
            <a:t>комбіновані</a:t>
          </a:r>
          <a:endParaRPr lang="uk-UA" dirty="0"/>
        </a:p>
      </dgm:t>
    </dgm:pt>
    <dgm:pt modelId="{07B510CF-245D-4438-9095-8978E7DECC26}" type="parTrans" cxnId="{D8DCA8A2-4565-4030-AF16-DAB29DBEC8FD}">
      <dgm:prSet/>
      <dgm:spPr/>
      <dgm:t>
        <a:bodyPr/>
        <a:lstStyle/>
        <a:p>
          <a:endParaRPr lang="uk-UA"/>
        </a:p>
      </dgm:t>
    </dgm:pt>
    <dgm:pt modelId="{B09CDFB7-401A-4837-B91D-7B92E2359BA9}" type="sibTrans" cxnId="{D8DCA8A2-4565-4030-AF16-DAB29DBEC8FD}">
      <dgm:prSet/>
      <dgm:spPr/>
      <dgm:t>
        <a:bodyPr/>
        <a:lstStyle/>
        <a:p>
          <a:endParaRPr lang="uk-UA"/>
        </a:p>
      </dgm:t>
    </dgm:pt>
    <dgm:pt modelId="{38846578-AC6B-44C9-8020-0179EE54F840}">
      <dgm:prSet/>
      <dgm:spPr/>
      <dgm:t>
        <a:bodyPr/>
        <a:lstStyle/>
        <a:p>
          <a:r>
            <a:rPr lang="ru-RU" smtClean="0"/>
            <a:t>поєднують у собі різні види: малюнок і колір, схему і образи, авторські та читацькі образи</a:t>
          </a:r>
          <a:endParaRPr lang="uk-UA"/>
        </a:p>
      </dgm:t>
    </dgm:pt>
    <dgm:pt modelId="{54B7AD0B-C8A1-4624-B77A-966DD3A5197B}" type="parTrans" cxnId="{78F39CB3-C324-4964-955A-959EFF6FA5E4}">
      <dgm:prSet/>
      <dgm:spPr/>
      <dgm:t>
        <a:bodyPr/>
        <a:lstStyle/>
        <a:p>
          <a:endParaRPr lang="uk-UA"/>
        </a:p>
      </dgm:t>
    </dgm:pt>
    <dgm:pt modelId="{C19AD6B4-5D8F-4769-A93F-DCA67A9A5DE4}" type="sibTrans" cxnId="{78F39CB3-C324-4964-955A-959EFF6FA5E4}">
      <dgm:prSet/>
      <dgm:spPr/>
      <dgm:t>
        <a:bodyPr/>
        <a:lstStyle/>
        <a:p>
          <a:endParaRPr lang="uk-UA"/>
        </a:p>
      </dgm:t>
    </dgm:pt>
    <dgm:pt modelId="{5250942D-89DC-4759-9C09-FC1077458BD3}" type="pres">
      <dgm:prSet presAssocID="{C161F51F-BAF4-4E80-9A00-52DB825D93E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C08A24-B4FA-4674-98A0-DFC4C8810F92}" type="pres">
      <dgm:prSet presAssocID="{093365C8-D40C-40DA-BAA2-6BE082ABD98B}" presName="composite" presStyleCnt="0"/>
      <dgm:spPr/>
    </dgm:pt>
    <dgm:pt modelId="{FA40AD37-31E4-46DE-A041-3A2FA19CC78E}" type="pres">
      <dgm:prSet presAssocID="{093365C8-D40C-40DA-BAA2-6BE082ABD98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64A8D4-25AE-4AA2-801C-F85DDDEF6646}" type="pres">
      <dgm:prSet presAssocID="{093365C8-D40C-40DA-BAA2-6BE082ABD98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63FC35-542C-489C-BF80-82409A2731EE}" type="pres">
      <dgm:prSet presAssocID="{42084B84-0A7F-4915-A4C4-41CDCE7CAEB5}" presName="sp" presStyleCnt="0"/>
      <dgm:spPr/>
    </dgm:pt>
    <dgm:pt modelId="{DFC6AA7C-E4CE-4E1D-A041-C82E79A223AB}" type="pres">
      <dgm:prSet presAssocID="{C2931EAF-DC5C-4DE5-938B-B96D135F40BC}" presName="composite" presStyleCnt="0"/>
      <dgm:spPr/>
    </dgm:pt>
    <dgm:pt modelId="{97F0E8CA-3A3D-4822-A4A6-216B601F4DCA}" type="pres">
      <dgm:prSet presAssocID="{C2931EAF-DC5C-4DE5-938B-B96D135F40BC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DF54B0-945D-442D-B711-719E6CFF0F13}" type="pres">
      <dgm:prSet presAssocID="{C2931EAF-DC5C-4DE5-938B-B96D135F40B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8DD09-4586-4BAC-99A3-A337163C2711}" type="pres">
      <dgm:prSet presAssocID="{8BCBFAE2-54E8-40C4-AE4C-C1AD04069827}" presName="sp" presStyleCnt="0"/>
      <dgm:spPr/>
    </dgm:pt>
    <dgm:pt modelId="{31AD2081-29FA-4A2A-873C-9598F8B8E5EB}" type="pres">
      <dgm:prSet presAssocID="{7E5A3B31-54F5-48FA-A2B1-8BC4A50DAFE9}" presName="composite" presStyleCnt="0"/>
      <dgm:spPr/>
    </dgm:pt>
    <dgm:pt modelId="{E97E1083-B5CF-46C7-8142-911A524504F4}" type="pres">
      <dgm:prSet presAssocID="{7E5A3B31-54F5-48FA-A2B1-8BC4A50DAFE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0F714F-B7AD-4416-AE56-C4FBC7F30962}" type="pres">
      <dgm:prSet presAssocID="{7E5A3B31-54F5-48FA-A2B1-8BC4A50DAFE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230BFC-E7CA-4C3C-9558-74125C85244C}" type="pres">
      <dgm:prSet presAssocID="{D39E3096-C90B-4197-9F3A-27E2102DAC95}" presName="sp" presStyleCnt="0"/>
      <dgm:spPr/>
    </dgm:pt>
    <dgm:pt modelId="{29A2256D-E9CC-4A03-A5E4-7EDE063018AD}" type="pres">
      <dgm:prSet presAssocID="{042CD78F-BFC4-4FC6-B031-60F83E4E3301}" presName="composite" presStyleCnt="0"/>
      <dgm:spPr/>
    </dgm:pt>
    <dgm:pt modelId="{CF665AEC-857C-4A3E-B506-5BD2B26994C6}" type="pres">
      <dgm:prSet presAssocID="{042CD78F-BFC4-4FC6-B031-60F83E4E3301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C78AD3-EB2A-4680-8A3C-9376C7E8524A}" type="pres">
      <dgm:prSet presAssocID="{042CD78F-BFC4-4FC6-B031-60F83E4E330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32B0E3-B82B-4BF9-809E-D9C833C90104}" type="pres">
      <dgm:prSet presAssocID="{6BB40804-AD94-472D-8841-4AAADE9CE1C2}" presName="sp" presStyleCnt="0"/>
      <dgm:spPr/>
    </dgm:pt>
    <dgm:pt modelId="{7B388463-00A8-40A8-A2A9-CF2B01B68611}" type="pres">
      <dgm:prSet presAssocID="{E5F9BBDC-932A-4BE9-A9F1-23AB3F024373}" presName="composite" presStyleCnt="0"/>
      <dgm:spPr/>
    </dgm:pt>
    <dgm:pt modelId="{174D5BDC-7D5A-4932-AA38-C204EE9F69C5}" type="pres">
      <dgm:prSet presAssocID="{E5F9BBDC-932A-4BE9-A9F1-23AB3F02437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766A942-FC2B-470A-B15B-0007C692EEBA}" type="pres">
      <dgm:prSet presAssocID="{E5F9BBDC-932A-4BE9-A9F1-23AB3F02437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5EFE32-AB4F-401E-A98F-007B7B438F31}" type="presOf" srcId="{9C0E4AAC-D080-4B5B-ACE5-EC2B05D827DC}" destId="{BEDF54B0-945D-442D-B711-719E6CFF0F13}" srcOrd="0" destOrd="0" presId="urn:microsoft.com/office/officeart/2005/8/layout/chevron2"/>
    <dgm:cxn modelId="{CC25D80D-204C-4E19-8A4C-294D844157B0}" type="presOf" srcId="{C8591919-B015-4CE5-B826-F42197B2625B}" destId="{5E64A8D4-25AE-4AA2-801C-F85DDDEF6646}" srcOrd="0" destOrd="0" presId="urn:microsoft.com/office/officeart/2005/8/layout/chevron2"/>
    <dgm:cxn modelId="{B4E6718C-44F2-4AB6-95EE-59EA3035A094}" type="presOf" srcId="{042CD78F-BFC4-4FC6-B031-60F83E4E3301}" destId="{CF665AEC-857C-4A3E-B506-5BD2B26994C6}" srcOrd="0" destOrd="0" presId="urn:microsoft.com/office/officeart/2005/8/layout/chevron2"/>
    <dgm:cxn modelId="{B2FE09DC-0681-418D-92E9-ED5EDB3B6F94}" srcId="{C161F51F-BAF4-4E80-9A00-52DB825D93E8}" destId="{7E5A3B31-54F5-48FA-A2B1-8BC4A50DAFE9}" srcOrd="2" destOrd="0" parTransId="{47975FB0-99E0-4BB1-8AB7-DAE717F49C3F}" sibTransId="{D39E3096-C90B-4197-9F3A-27E2102DAC95}"/>
    <dgm:cxn modelId="{4C8BF525-9257-48B1-83C1-6DEABBA02436}" type="presOf" srcId="{3C8253AB-37BD-40D2-9B98-92C970510FEE}" destId="{8E0F714F-B7AD-4416-AE56-C4FBC7F30962}" srcOrd="0" destOrd="0" presId="urn:microsoft.com/office/officeart/2005/8/layout/chevron2"/>
    <dgm:cxn modelId="{E65B6405-ADBD-4977-BB56-B001F7A1B26A}" srcId="{042CD78F-BFC4-4FC6-B031-60F83E4E3301}" destId="{2F20D4F2-4F0A-4948-B387-40932F2CF264}" srcOrd="0" destOrd="0" parTransId="{B5794A7B-523E-460B-B83A-929FF1A032EC}" sibTransId="{8EEB7F4F-A327-45B4-A17E-8806D50D53D2}"/>
    <dgm:cxn modelId="{A4C98995-0866-41D2-8437-F2A823B253F6}" srcId="{C161F51F-BAF4-4E80-9A00-52DB825D93E8}" destId="{042CD78F-BFC4-4FC6-B031-60F83E4E3301}" srcOrd="3" destOrd="0" parTransId="{D3EAB700-575A-4C61-9E1B-11AC0688625A}" sibTransId="{6BB40804-AD94-472D-8841-4AAADE9CE1C2}"/>
    <dgm:cxn modelId="{5445F811-8059-4AEF-A34A-D29A3EB3BA37}" srcId="{C2931EAF-DC5C-4DE5-938B-B96D135F40BC}" destId="{9C0E4AAC-D080-4B5B-ACE5-EC2B05D827DC}" srcOrd="0" destOrd="0" parTransId="{187E1949-102E-4744-848A-248CE9B440E8}" sibTransId="{B1CB3FDB-6C6F-41F2-8243-6F8C72545F8A}"/>
    <dgm:cxn modelId="{D4895977-59C9-4342-B7D1-97386EFDEB9E}" srcId="{C161F51F-BAF4-4E80-9A00-52DB825D93E8}" destId="{093365C8-D40C-40DA-BAA2-6BE082ABD98B}" srcOrd="0" destOrd="0" parTransId="{F8C7A718-A55F-4651-B0A0-E6444421E194}" sibTransId="{42084B84-0A7F-4915-A4C4-41CDCE7CAEB5}"/>
    <dgm:cxn modelId="{D0DF75A8-E1C0-408B-8794-3229309DB7E8}" type="presOf" srcId="{C2931EAF-DC5C-4DE5-938B-B96D135F40BC}" destId="{97F0E8CA-3A3D-4822-A4A6-216B601F4DCA}" srcOrd="0" destOrd="0" presId="urn:microsoft.com/office/officeart/2005/8/layout/chevron2"/>
    <dgm:cxn modelId="{860E6234-AD6F-48C8-B7C6-F1FD5E3FDF59}" srcId="{093365C8-D40C-40DA-BAA2-6BE082ABD98B}" destId="{C8591919-B015-4CE5-B826-F42197B2625B}" srcOrd="0" destOrd="0" parTransId="{A72BB948-B737-498D-AD1F-794D596D7DE8}" sibTransId="{19A82935-51A9-4CC6-830D-1D3AC3FC3DE6}"/>
    <dgm:cxn modelId="{D8DCA8A2-4565-4030-AF16-DAB29DBEC8FD}" srcId="{C161F51F-BAF4-4E80-9A00-52DB825D93E8}" destId="{E5F9BBDC-932A-4BE9-A9F1-23AB3F024373}" srcOrd="4" destOrd="0" parTransId="{07B510CF-245D-4438-9095-8978E7DECC26}" sibTransId="{B09CDFB7-401A-4837-B91D-7B92E2359BA9}"/>
    <dgm:cxn modelId="{FF37BCAC-AED0-4B14-AC45-5D274ED2C3D7}" type="presOf" srcId="{2F20D4F2-4F0A-4948-B387-40932F2CF264}" destId="{1AC78AD3-EB2A-4680-8A3C-9376C7E8524A}" srcOrd="0" destOrd="0" presId="urn:microsoft.com/office/officeart/2005/8/layout/chevron2"/>
    <dgm:cxn modelId="{836B6351-0759-44DB-8157-F835AA9E6CD7}" type="presOf" srcId="{C161F51F-BAF4-4E80-9A00-52DB825D93E8}" destId="{5250942D-89DC-4759-9C09-FC1077458BD3}" srcOrd="0" destOrd="0" presId="urn:microsoft.com/office/officeart/2005/8/layout/chevron2"/>
    <dgm:cxn modelId="{409100B7-6D2E-4AD9-B110-62607C633DE1}" type="presOf" srcId="{E5F9BBDC-932A-4BE9-A9F1-23AB3F024373}" destId="{174D5BDC-7D5A-4932-AA38-C204EE9F69C5}" srcOrd="0" destOrd="0" presId="urn:microsoft.com/office/officeart/2005/8/layout/chevron2"/>
    <dgm:cxn modelId="{2B588506-654E-4FC6-A255-84DAD7EB837D}" type="presOf" srcId="{7E5A3B31-54F5-48FA-A2B1-8BC4A50DAFE9}" destId="{E97E1083-B5CF-46C7-8142-911A524504F4}" srcOrd="0" destOrd="0" presId="urn:microsoft.com/office/officeart/2005/8/layout/chevron2"/>
    <dgm:cxn modelId="{C7202541-E3DD-40E4-AD53-89204C12EB30}" srcId="{C161F51F-BAF4-4E80-9A00-52DB825D93E8}" destId="{C2931EAF-DC5C-4DE5-938B-B96D135F40BC}" srcOrd="1" destOrd="0" parTransId="{C3BFC0B9-0E8F-4AA1-A69C-6F062297C9FA}" sibTransId="{8BCBFAE2-54E8-40C4-AE4C-C1AD04069827}"/>
    <dgm:cxn modelId="{0D6AFBB3-795A-4129-B733-2187897408EE}" type="presOf" srcId="{38846578-AC6B-44C9-8020-0179EE54F840}" destId="{B766A942-FC2B-470A-B15B-0007C692EEBA}" srcOrd="0" destOrd="0" presId="urn:microsoft.com/office/officeart/2005/8/layout/chevron2"/>
    <dgm:cxn modelId="{63A611D5-8C31-4B92-AE2A-B7FD3C40EB54}" srcId="{7E5A3B31-54F5-48FA-A2B1-8BC4A50DAFE9}" destId="{3C8253AB-37BD-40D2-9B98-92C970510FEE}" srcOrd="0" destOrd="0" parTransId="{7BF5AB91-FDC9-44E0-BD53-38ADCF267597}" sibTransId="{FA86C80B-3810-4D43-82FB-B3FBD6D64FE2}"/>
    <dgm:cxn modelId="{5558175F-C757-4BBE-BD1F-BA77B0C02984}" type="presOf" srcId="{093365C8-D40C-40DA-BAA2-6BE082ABD98B}" destId="{FA40AD37-31E4-46DE-A041-3A2FA19CC78E}" srcOrd="0" destOrd="0" presId="urn:microsoft.com/office/officeart/2005/8/layout/chevron2"/>
    <dgm:cxn modelId="{78F39CB3-C324-4964-955A-959EFF6FA5E4}" srcId="{E5F9BBDC-932A-4BE9-A9F1-23AB3F024373}" destId="{38846578-AC6B-44C9-8020-0179EE54F840}" srcOrd="0" destOrd="0" parTransId="{54B7AD0B-C8A1-4624-B77A-966DD3A5197B}" sibTransId="{C19AD6B4-5D8F-4769-A93F-DCA67A9A5DE4}"/>
    <dgm:cxn modelId="{6BD20521-8B18-4437-8AFF-5629347162F8}" type="presParOf" srcId="{5250942D-89DC-4759-9C09-FC1077458BD3}" destId="{F4C08A24-B4FA-4674-98A0-DFC4C8810F92}" srcOrd="0" destOrd="0" presId="urn:microsoft.com/office/officeart/2005/8/layout/chevron2"/>
    <dgm:cxn modelId="{B71CFCDF-7976-4082-A980-409529153DB3}" type="presParOf" srcId="{F4C08A24-B4FA-4674-98A0-DFC4C8810F92}" destId="{FA40AD37-31E4-46DE-A041-3A2FA19CC78E}" srcOrd="0" destOrd="0" presId="urn:microsoft.com/office/officeart/2005/8/layout/chevron2"/>
    <dgm:cxn modelId="{9C30C2E8-2E8C-4425-B720-127B09AEF1E8}" type="presParOf" srcId="{F4C08A24-B4FA-4674-98A0-DFC4C8810F92}" destId="{5E64A8D4-25AE-4AA2-801C-F85DDDEF6646}" srcOrd="1" destOrd="0" presId="urn:microsoft.com/office/officeart/2005/8/layout/chevron2"/>
    <dgm:cxn modelId="{760F239E-0142-4809-993F-8A84997FF619}" type="presParOf" srcId="{5250942D-89DC-4759-9C09-FC1077458BD3}" destId="{3B63FC35-542C-489C-BF80-82409A2731EE}" srcOrd="1" destOrd="0" presId="urn:microsoft.com/office/officeart/2005/8/layout/chevron2"/>
    <dgm:cxn modelId="{1A7F60EE-31A8-4FA3-BA2F-55DC941A48FA}" type="presParOf" srcId="{5250942D-89DC-4759-9C09-FC1077458BD3}" destId="{DFC6AA7C-E4CE-4E1D-A041-C82E79A223AB}" srcOrd="2" destOrd="0" presId="urn:microsoft.com/office/officeart/2005/8/layout/chevron2"/>
    <dgm:cxn modelId="{CB6C5AFA-DF31-4E01-93BF-B146A0DBBAC6}" type="presParOf" srcId="{DFC6AA7C-E4CE-4E1D-A041-C82E79A223AB}" destId="{97F0E8CA-3A3D-4822-A4A6-216B601F4DCA}" srcOrd="0" destOrd="0" presId="urn:microsoft.com/office/officeart/2005/8/layout/chevron2"/>
    <dgm:cxn modelId="{FE9ABD46-88AE-4054-9373-23A62D6180F4}" type="presParOf" srcId="{DFC6AA7C-E4CE-4E1D-A041-C82E79A223AB}" destId="{BEDF54B0-945D-442D-B711-719E6CFF0F13}" srcOrd="1" destOrd="0" presId="urn:microsoft.com/office/officeart/2005/8/layout/chevron2"/>
    <dgm:cxn modelId="{79D3180B-75FA-474A-A305-21C25B0FB980}" type="presParOf" srcId="{5250942D-89DC-4759-9C09-FC1077458BD3}" destId="{A568DD09-4586-4BAC-99A3-A337163C2711}" srcOrd="3" destOrd="0" presId="urn:microsoft.com/office/officeart/2005/8/layout/chevron2"/>
    <dgm:cxn modelId="{50A31647-FD1F-4B3F-BD00-B18F293811D5}" type="presParOf" srcId="{5250942D-89DC-4759-9C09-FC1077458BD3}" destId="{31AD2081-29FA-4A2A-873C-9598F8B8E5EB}" srcOrd="4" destOrd="0" presId="urn:microsoft.com/office/officeart/2005/8/layout/chevron2"/>
    <dgm:cxn modelId="{81BB9095-4333-4927-8D37-8FCD0C3C780B}" type="presParOf" srcId="{31AD2081-29FA-4A2A-873C-9598F8B8E5EB}" destId="{E97E1083-B5CF-46C7-8142-911A524504F4}" srcOrd="0" destOrd="0" presId="urn:microsoft.com/office/officeart/2005/8/layout/chevron2"/>
    <dgm:cxn modelId="{147450B7-B59E-484A-8341-C3318A3156F3}" type="presParOf" srcId="{31AD2081-29FA-4A2A-873C-9598F8B8E5EB}" destId="{8E0F714F-B7AD-4416-AE56-C4FBC7F30962}" srcOrd="1" destOrd="0" presId="urn:microsoft.com/office/officeart/2005/8/layout/chevron2"/>
    <dgm:cxn modelId="{D8D73F76-BE6E-451E-977A-58B433705E0E}" type="presParOf" srcId="{5250942D-89DC-4759-9C09-FC1077458BD3}" destId="{26230BFC-E7CA-4C3C-9558-74125C85244C}" srcOrd="5" destOrd="0" presId="urn:microsoft.com/office/officeart/2005/8/layout/chevron2"/>
    <dgm:cxn modelId="{FCBEFE8A-9327-4049-8FB5-4A63ED767ECD}" type="presParOf" srcId="{5250942D-89DC-4759-9C09-FC1077458BD3}" destId="{29A2256D-E9CC-4A03-A5E4-7EDE063018AD}" srcOrd="6" destOrd="0" presId="urn:microsoft.com/office/officeart/2005/8/layout/chevron2"/>
    <dgm:cxn modelId="{4FA84FCB-EC74-4F54-9B6B-622825FF5CBE}" type="presParOf" srcId="{29A2256D-E9CC-4A03-A5E4-7EDE063018AD}" destId="{CF665AEC-857C-4A3E-B506-5BD2B26994C6}" srcOrd="0" destOrd="0" presId="urn:microsoft.com/office/officeart/2005/8/layout/chevron2"/>
    <dgm:cxn modelId="{F80F05C0-979E-45A5-8F78-CABC73B17224}" type="presParOf" srcId="{29A2256D-E9CC-4A03-A5E4-7EDE063018AD}" destId="{1AC78AD3-EB2A-4680-8A3C-9376C7E8524A}" srcOrd="1" destOrd="0" presId="urn:microsoft.com/office/officeart/2005/8/layout/chevron2"/>
    <dgm:cxn modelId="{D0D47141-E8BA-4099-9A6D-FAB9EE0436C8}" type="presParOf" srcId="{5250942D-89DC-4759-9C09-FC1077458BD3}" destId="{8B32B0E3-B82B-4BF9-809E-D9C833C90104}" srcOrd="7" destOrd="0" presId="urn:microsoft.com/office/officeart/2005/8/layout/chevron2"/>
    <dgm:cxn modelId="{7FCE9F9A-5EC3-4488-859E-A8AC4404C9DD}" type="presParOf" srcId="{5250942D-89DC-4759-9C09-FC1077458BD3}" destId="{7B388463-00A8-40A8-A2A9-CF2B01B68611}" srcOrd="8" destOrd="0" presId="urn:microsoft.com/office/officeart/2005/8/layout/chevron2"/>
    <dgm:cxn modelId="{2B7A0C28-B013-497F-A280-727C95207BCD}" type="presParOf" srcId="{7B388463-00A8-40A8-A2A9-CF2B01B68611}" destId="{174D5BDC-7D5A-4932-AA38-C204EE9F69C5}" srcOrd="0" destOrd="0" presId="urn:microsoft.com/office/officeart/2005/8/layout/chevron2"/>
    <dgm:cxn modelId="{C33DEA20-06D1-41AE-BC98-18D21BCDD2FE}" type="presParOf" srcId="{7B388463-00A8-40A8-A2A9-CF2B01B68611}" destId="{B766A942-FC2B-470A-B15B-0007C692EE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0AD37-31E4-46DE-A041-3A2FA19CC78E}">
      <dsp:nvSpPr>
        <dsp:cNvPr id="0" name=""/>
        <dsp:cNvSpPr/>
      </dsp:nvSpPr>
      <dsp:spPr>
        <a:xfrm rot="5400000">
          <a:off x="-149834" y="152032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 err="1" smtClean="0"/>
            <a:t>графічні</a:t>
          </a:r>
          <a:endParaRPr lang="uk-UA" sz="1000" kern="1200" dirty="0"/>
        </a:p>
      </dsp:txBody>
      <dsp:txXfrm rot="-5400000">
        <a:off x="1" y="351811"/>
        <a:ext cx="699225" cy="299668"/>
      </dsp:txXfrm>
    </dsp:sp>
    <dsp:sp modelId="{5E64A8D4-25AE-4AA2-801C-F85DDDEF6646}">
      <dsp:nvSpPr>
        <dsp:cNvPr id="0" name=""/>
        <dsp:cNvSpPr/>
      </dsp:nvSpPr>
      <dsp:spPr>
        <a:xfrm rot="5400000">
          <a:off x="4368372" y="-3666947"/>
          <a:ext cx="649281" cy="7987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smtClean="0"/>
            <a:t>наближені до опорних схем-конспектів, але в основі схеми лежать образи</a:t>
          </a:r>
          <a:endParaRPr lang="uk-UA" sz="2100" kern="1200"/>
        </a:p>
      </dsp:txBody>
      <dsp:txXfrm rot="-5400000">
        <a:off x="699226" y="33894"/>
        <a:ext cx="7955879" cy="585891"/>
      </dsp:txXfrm>
    </dsp:sp>
    <dsp:sp modelId="{97F0E8CA-3A3D-4822-A4A6-216B601F4DCA}">
      <dsp:nvSpPr>
        <dsp:cNvPr id="0" name=""/>
        <dsp:cNvSpPr/>
      </dsp:nvSpPr>
      <dsp:spPr>
        <a:xfrm rot="5400000">
          <a:off x="-149834" y="1032700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smtClean="0"/>
            <a:t>художні</a:t>
          </a:r>
          <a:endParaRPr lang="uk-UA" sz="1000" kern="1200"/>
        </a:p>
      </dsp:txBody>
      <dsp:txXfrm rot="-5400000">
        <a:off x="1" y="1232479"/>
        <a:ext cx="699225" cy="299668"/>
      </dsp:txXfrm>
    </dsp:sp>
    <dsp:sp modelId="{BEDF54B0-945D-442D-B711-719E6CFF0F13}">
      <dsp:nvSpPr>
        <dsp:cNvPr id="0" name=""/>
        <dsp:cNvSpPr/>
      </dsp:nvSpPr>
      <dsp:spPr>
        <a:xfrm rot="5400000">
          <a:off x="4368372" y="-2786280"/>
          <a:ext cx="649281" cy="7987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smtClean="0"/>
            <a:t>в основі – малюнок, фотографія або колаж </a:t>
          </a:r>
          <a:endParaRPr lang="uk-UA" sz="2100" kern="1200"/>
        </a:p>
      </dsp:txBody>
      <dsp:txXfrm rot="-5400000">
        <a:off x="699226" y="914561"/>
        <a:ext cx="7955879" cy="585891"/>
      </dsp:txXfrm>
    </dsp:sp>
    <dsp:sp modelId="{E97E1083-B5CF-46C7-8142-911A524504F4}">
      <dsp:nvSpPr>
        <dsp:cNvPr id="0" name=""/>
        <dsp:cNvSpPr/>
      </dsp:nvSpPr>
      <dsp:spPr>
        <a:xfrm rot="5400000">
          <a:off x="-149834" y="1913368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 err="1" smtClean="0"/>
            <a:t>колірні</a:t>
          </a:r>
          <a:endParaRPr lang="uk-UA" sz="1000" kern="1200" dirty="0"/>
        </a:p>
      </dsp:txBody>
      <dsp:txXfrm rot="-5400000">
        <a:off x="1" y="2113147"/>
        <a:ext cx="699225" cy="299668"/>
      </dsp:txXfrm>
    </dsp:sp>
    <dsp:sp modelId="{8E0F714F-B7AD-4416-AE56-C4FBC7F30962}">
      <dsp:nvSpPr>
        <dsp:cNvPr id="0" name=""/>
        <dsp:cNvSpPr/>
      </dsp:nvSpPr>
      <dsp:spPr>
        <a:xfrm rot="5400000">
          <a:off x="4368372" y="-1905612"/>
          <a:ext cx="649281" cy="7987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smtClean="0"/>
            <a:t>в основі – символіка кольору</a:t>
          </a:r>
          <a:endParaRPr lang="uk-UA" sz="2100" kern="1200"/>
        </a:p>
      </dsp:txBody>
      <dsp:txXfrm rot="-5400000">
        <a:off x="699226" y="1795229"/>
        <a:ext cx="7955879" cy="585891"/>
      </dsp:txXfrm>
    </dsp:sp>
    <dsp:sp modelId="{CF665AEC-857C-4A3E-B506-5BD2B26994C6}">
      <dsp:nvSpPr>
        <dsp:cNvPr id="0" name=""/>
        <dsp:cNvSpPr/>
      </dsp:nvSpPr>
      <dsp:spPr>
        <a:xfrm rot="5400000">
          <a:off x="-149834" y="2794035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 err="1" smtClean="0"/>
            <a:t>асоціативні</a:t>
          </a:r>
          <a:endParaRPr lang="uk-UA" sz="1000" kern="1200" dirty="0"/>
        </a:p>
      </dsp:txBody>
      <dsp:txXfrm rot="-5400000">
        <a:off x="1" y="2993814"/>
        <a:ext cx="699225" cy="299668"/>
      </dsp:txXfrm>
    </dsp:sp>
    <dsp:sp modelId="{1AC78AD3-EB2A-4680-8A3C-9376C7E8524A}">
      <dsp:nvSpPr>
        <dsp:cNvPr id="0" name=""/>
        <dsp:cNvSpPr/>
      </dsp:nvSpPr>
      <dsp:spPr>
        <a:xfrm rot="5400000">
          <a:off x="4368372" y="-1024944"/>
          <a:ext cx="649281" cy="7987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err="1" smtClean="0"/>
            <a:t>надання</a:t>
          </a:r>
          <a:r>
            <a:rPr lang="ru-RU" sz="2100" kern="1200" dirty="0" smtClean="0"/>
            <a:t> </a:t>
          </a:r>
          <a:r>
            <a:rPr lang="ru-RU" sz="2100" kern="1200" dirty="0" err="1" smtClean="0"/>
            <a:t>конкретних</a:t>
          </a:r>
          <a:r>
            <a:rPr lang="ru-RU" sz="2100" kern="1200" dirty="0" smtClean="0"/>
            <a:t> форм образного </a:t>
          </a:r>
          <a:r>
            <a:rPr lang="ru-RU" sz="2100" kern="1200" dirty="0" err="1" smtClean="0"/>
            <a:t>втілення</a:t>
          </a:r>
          <a:r>
            <a:rPr lang="ru-RU" sz="2100" kern="1200" dirty="0" smtClean="0"/>
            <a:t> символа </a:t>
          </a:r>
          <a:r>
            <a:rPr lang="ru-RU" sz="2100" kern="1200" dirty="0" err="1" smtClean="0"/>
            <a:t>або</a:t>
          </a:r>
          <a:r>
            <a:rPr lang="ru-RU" sz="2100" kern="1200" dirty="0" smtClean="0"/>
            <a:t> абстрактного </a:t>
          </a:r>
          <a:r>
            <a:rPr lang="ru-RU" sz="2100" kern="1200" dirty="0" err="1" smtClean="0"/>
            <a:t>поняття</a:t>
          </a:r>
          <a:endParaRPr lang="uk-UA" sz="2100" kern="1200" dirty="0"/>
        </a:p>
      </dsp:txBody>
      <dsp:txXfrm rot="-5400000">
        <a:off x="699226" y="2675897"/>
        <a:ext cx="7955879" cy="585891"/>
      </dsp:txXfrm>
    </dsp:sp>
    <dsp:sp modelId="{174D5BDC-7D5A-4932-AA38-C204EE9F69C5}">
      <dsp:nvSpPr>
        <dsp:cNvPr id="0" name=""/>
        <dsp:cNvSpPr/>
      </dsp:nvSpPr>
      <dsp:spPr>
        <a:xfrm rot="5400000">
          <a:off x="-149834" y="3674703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 err="1" smtClean="0"/>
            <a:t>комбіновані</a:t>
          </a:r>
          <a:endParaRPr lang="uk-UA" sz="1000" kern="1200" dirty="0"/>
        </a:p>
      </dsp:txBody>
      <dsp:txXfrm rot="-5400000">
        <a:off x="1" y="3874482"/>
        <a:ext cx="699225" cy="299668"/>
      </dsp:txXfrm>
    </dsp:sp>
    <dsp:sp modelId="{B766A942-FC2B-470A-B15B-0007C692EEBA}">
      <dsp:nvSpPr>
        <dsp:cNvPr id="0" name=""/>
        <dsp:cNvSpPr/>
      </dsp:nvSpPr>
      <dsp:spPr>
        <a:xfrm rot="5400000">
          <a:off x="4368372" y="-144277"/>
          <a:ext cx="649281" cy="7987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smtClean="0"/>
            <a:t>поєднують у собі різні види: малюнок і колір, схему і образи, авторські та читацькі образи</a:t>
          </a:r>
          <a:endParaRPr lang="uk-UA" sz="2100" kern="1200"/>
        </a:p>
      </dsp:txBody>
      <dsp:txXfrm rot="-5400000">
        <a:off x="699226" y="3556564"/>
        <a:ext cx="7955879" cy="585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9B954-BD51-40F0-BBCD-E73319D331A4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C5A10-7547-41A1-A2B2-A5A4B74B7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68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EAB8546-F6CA-44EA-AF39-112662B1E8BF}" type="slidenum">
              <a:rPr lang="ru-RU" smtClean="0">
                <a:latin typeface="Calibri" pitchFamily="34" charset="0"/>
              </a:rPr>
              <a:pPr/>
              <a:t>8</a:t>
            </a:fld>
            <a:endParaRPr 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02C8C5-3D28-4F18-B18F-E2C96024E7BA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8FEB271-EBCC-4F71-AEB3-DABBAC689818}" type="slidenum">
              <a:rPr lang="ru-RU" smtClean="0">
                <a:latin typeface="Calibri" pitchFamily="34" charset="0"/>
              </a:rPr>
              <a:pPr/>
              <a:t>10</a:t>
            </a:fld>
            <a:endParaRPr 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B9637-C6C6-469E-BBC5-5C4FE7F295E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05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6363" y="4114800"/>
            <a:ext cx="7315200" cy="9144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subTitle" idx="1"/>
          </p:nvPr>
        </p:nvSpPr>
        <p:spPr>
          <a:xfrm>
            <a:off x="3581400" y="1295400"/>
            <a:ext cx="5105400" cy="1416050"/>
          </a:xfrm>
          <a:prstGeom prst="rect">
            <a:avLst/>
          </a:prstGeom>
        </p:spPr>
        <p:txBody>
          <a:bodyPr rtlCol="0"/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/>
          </a:p>
        </p:txBody>
      </p:sp>
      <p:graphicFrame>
        <p:nvGraphicFramePr>
          <p:cNvPr id="21508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12324068"/>
              </p:ext>
            </p:extLst>
          </p:nvPr>
        </p:nvGraphicFramePr>
        <p:xfrm>
          <a:off x="14288" y="23813"/>
          <a:ext cx="91297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Слайд" r:id="rId3" imgW="3505166" imgH="2628946" progId="PowerPoint.Slide.12">
                  <p:embed/>
                </p:oleObj>
              </mc:Choice>
              <mc:Fallback>
                <p:oleObj name="Слайд" r:id="rId3" imgW="3505166" imgH="2628946" progId="PowerPoint.Slide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8" y="23813"/>
                        <a:ext cx="912971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835150" y="1412875"/>
            <a:ext cx="489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uk-UA">
              <a:latin typeface="Calibri" pitchFamily="34" charset="0"/>
            </a:endParaRPr>
          </a:p>
        </p:txBody>
      </p:sp>
      <p:sp>
        <p:nvSpPr>
          <p:cNvPr id="1040" name="TextBox 5"/>
          <p:cNvSpPr txBox="1">
            <a:spLocks noChangeArrowheads="1"/>
          </p:cNvSpPr>
          <p:nvPr/>
        </p:nvSpPr>
        <p:spPr bwMode="auto">
          <a:xfrm>
            <a:off x="1223963" y="1462175"/>
            <a:ext cx="6119812" cy="34163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 ДОСВІДУ РОБОТИ </a:t>
            </a:r>
          </a:p>
          <a:p>
            <a:pPr algn="ctr" eaLnBrk="1" hangingPunct="1"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ВЧИТЕЛЯ УКРАЇНСЬКОЇ МОВИ ТА ЛІТЕРАТУРИ ВЕРБОВЕЦЬКОЇ ЗАГАЛЬНООСВІТНЬОЇ ШКОЛИ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І-ІІІ СТУПЕНІВ</a:t>
            </a:r>
          </a:p>
          <a:p>
            <a:pPr algn="ctr" eaLnBrk="1" hangingPunct="1">
              <a:defRPr/>
            </a:pPr>
            <a:endParaRPr lang="uk-UA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uk-UA" sz="2400" b="1" dirty="0" smtClean="0">
                <a:solidFill>
                  <a:srgbClr val="FF0000"/>
                </a:solidFill>
              </a:rPr>
              <a:t>МУДРАК НАТАЛІЇ ІГОРІВНИ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9" name="Picture 7" descr="C:\Documents and Settings\Администратор\Рабочий стол\PB1409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5" t="15367" r="33104" b="50000"/>
          <a:stretch/>
        </p:blipFill>
        <p:spPr bwMode="auto">
          <a:xfrm>
            <a:off x="5836380" y="3212976"/>
            <a:ext cx="3343652" cy="35283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198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>
              <a:ln>
                <a:noFill/>
              </a:ln>
            </a:endParaRPr>
          </a:p>
        </p:txBody>
      </p:sp>
      <p:sp>
        <p:nvSpPr>
          <p:cNvPr id="28675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8676" name="Рисунок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" b="3952"/>
          <a:stretch/>
        </p:blipFill>
        <p:spPr bwMode="auto">
          <a:xfrm>
            <a:off x="15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7" name="Группа 8"/>
          <p:cNvGrpSpPr>
            <a:grpSpLocks/>
          </p:cNvGrpSpPr>
          <p:nvPr/>
        </p:nvGrpSpPr>
        <p:grpSpPr bwMode="auto">
          <a:xfrm>
            <a:off x="4171950" y="4113212"/>
            <a:ext cx="3580921" cy="2196107"/>
            <a:chOff x="4171950" y="3816350"/>
            <a:chExt cx="2982913" cy="2101850"/>
          </a:xfrm>
        </p:grpSpPr>
        <p:sp>
          <p:nvSpPr>
            <p:cNvPr id="5" name="Овал 4"/>
            <p:cNvSpPr/>
            <p:nvPr/>
          </p:nvSpPr>
          <p:spPr>
            <a:xfrm>
              <a:off x="4171950" y="3816350"/>
              <a:ext cx="2982913" cy="2101850"/>
            </a:xfrm>
            <a:prstGeom prst="ellipse">
              <a:avLst/>
            </a:prstGeom>
            <a:solidFill>
              <a:srgbClr val="CC9900">
                <a:alpha val="84706"/>
              </a:srgb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uk-UA">
                <a:solidFill>
                  <a:srgbClr val="99FF33"/>
                </a:solidFill>
              </a:endParaRPr>
            </a:p>
          </p:txBody>
        </p:sp>
        <p:sp>
          <p:nvSpPr>
            <p:cNvPr id="28693" name="TextBox 5"/>
            <p:cNvSpPr txBox="1">
              <a:spLocks noChangeArrowheads="1"/>
            </p:cNvSpPr>
            <p:nvPr/>
          </p:nvSpPr>
          <p:spPr bwMode="auto">
            <a:xfrm>
              <a:off x="4538663" y="4113213"/>
              <a:ext cx="2245875" cy="120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sz="3600" dirty="0"/>
                <a:t>  </a:t>
              </a:r>
              <a:r>
                <a:rPr lang="uk-UA" sz="2000" b="1" dirty="0" smtClean="0"/>
                <a:t>Принципи роботи за системою ейдетики</a:t>
              </a:r>
              <a:endParaRPr lang="uk-UA" sz="20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645568" y="554172"/>
            <a:ext cx="6428472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Формула проста: </a:t>
            </a:r>
          </a:p>
          <a:p>
            <a:pPr algn="ctr">
              <a:defRPr/>
            </a:pPr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«Почув, уявив, запам'ятав»</a:t>
            </a:r>
            <a:endParaRPr lang="uk-UA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люс 6"/>
          <p:cNvSpPr/>
          <p:nvPr/>
        </p:nvSpPr>
        <p:spPr>
          <a:xfrm>
            <a:off x="4171950" y="3014663"/>
            <a:ext cx="366713" cy="34925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200"/>
          </a:p>
        </p:txBody>
      </p:sp>
      <p:sp>
        <p:nvSpPr>
          <p:cNvPr id="10" name="Плюс 9"/>
          <p:cNvSpPr/>
          <p:nvPr/>
        </p:nvSpPr>
        <p:spPr>
          <a:xfrm>
            <a:off x="6362700" y="3014663"/>
            <a:ext cx="361950" cy="36988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grpSp>
        <p:nvGrpSpPr>
          <p:cNvPr id="28682" name="Группа 7"/>
          <p:cNvGrpSpPr>
            <a:grpSpLocks/>
          </p:cNvGrpSpPr>
          <p:nvPr/>
        </p:nvGrpSpPr>
        <p:grpSpPr bwMode="auto">
          <a:xfrm>
            <a:off x="2454275" y="2514621"/>
            <a:ext cx="1747168" cy="1182687"/>
            <a:chOff x="2454275" y="2514770"/>
            <a:chExt cx="1747168" cy="1182687"/>
          </a:xfrm>
        </p:grpSpPr>
        <p:sp>
          <p:nvSpPr>
            <p:cNvPr id="15" name="Округлений прямокутник 14"/>
            <p:cNvSpPr/>
            <p:nvPr/>
          </p:nvSpPr>
          <p:spPr>
            <a:xfrm>
              <a:off x="2483768" y="2514770"/>
              <a:ext cx="1717675" cy="118268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uk-UA" dirty="0"/>
            </a:p>
          </p:txBody>
        </p:sp>
        <p:sp>
          <p:nvSpPr>
            <p:cNvPr id="28691" name="TextBox 10"/>
            <p:cNvSpPr txBox="1">
              <a:spLocks noChangeArrowheads="1"/>
            </p:cNvSpPr>
            <p:nvPr/>
          </p:nvSpPr>
          <p:spPr bwMode="auto">
            <a:xfrm>
              <a:off x="2454275" y="2538562"/>
              <a:ext cx="171767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uk-UA" sz="1400" b="1" dirty="0" smtClean="0"/>
            </a:p>
            <a:p>
              <a:pPr algn="ctr"/>
              <a:r>
                <a:rPr lang="uk-UA" sz="1400" b="1" dirty="0" smtClean="0"/>
                <a:t>Радісна весела атмосфера</a:t>
              </a:r>
              <a:endParaRPr lang="uk-UA" sz="1400" b="1" dirty="0"/>
            </a:p>
          </p:txBody>
        </p:sp>
      </p:grpSp>
      <p:grpSp>
        <p:nvGrpSpPr>
          <p:cNvPr id="28683" name="Группа 1"/>
          <p:cNvGrpSpPr>
            <a:grpSpLocks/>
          </p:cNvGrpSpPr>
          <p:nvPr/>
        </p:nvGrpSpPr>
        <p:grpSpPr bwMode="auto">
          <a:xfrm>
            <a:off x="4538662" y="2538414"/>
            <a:ext cx="1824038" cy="1252536"/>
            <a:chOff x="4979987" y="2443164"/>
            <a:chExt cx="1824038" cy="1252536"/>
          </a:xfrm>
        </p:grpSpPr>
        <p:sp>
          <p:nvSpPr>
            <p:cNvPr id="13" name="Округлений прямокутник 12"/>
            <p:cNvSpPr/>
            <p:nvPr/>
          </p:nvSpPr>
          <p:spPr>
            <a:xfrm>
              <a:off x="4979988" y="2492375"/>
              <a:ext cx="1824037" cy="120332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uk-UA"/>
            </a:p>
          </p:txBody>
        </p:sp>
        <p:sp>
          <p:nvSpPr>
            <p:cNvPr id="28689" name="TextBox 16"/>
            <p:cNvSpPr txBox="1">
              <a:spLocks noChangeArrowheads="1"/>
            </p:cNvSpPr>
            <p:nvPr/>
          </p:nvSpPr>
          <p:spPr bwMode="auto">
            <a:xfrm>
              <a:off x="4979987" y="2443164"/>
              <a:ext cx="182403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uk-UA" sz="1400" b="1" dirty="0" smtClean="0"/>
            </a:p>
            <a:p>
              <a:pPr algn="ctr"/>
              <a:r>
                <a:rPr lang="uk-UA" sz="1400" b="1" dirty="0" smtClean="0"/>
                <a:t>Поділ інформації за особливостями кожної дитини</a:t>
              </a:r>
              <a:endParaRPr lang="uk-UA" sz="1400" b="1" dirty="0"/>
            </a:p>
          </p:txBody>
        </p:sp>
      </p:grpSp>
      <p:grpSp>
        <p:nvGrpSpPr>
          <p:cNvPr id="28684" name="Группа 3"/>
          <p:cNvGrpSpPr>
            <a:grpSpLocks/>
          </p:cNvGrpSpPr>
          <p:nvPr/>
        </p:nvGrpSpPr>
        <p:grpSpPr bwMode="auto">
          <a:xfrm>
            <a:off x="6731000" y="2538413"/>
            <a:ext cx="1776413" cy="1182687"/>
            <a:chOff x="7037388" y="2492375"/>
            <a:chExt cx="1776412" cy="1182688"/>
          </a:xfrm>
        </p:grpSpPr>
        <p:sp>
          <p:nvSpPr>
            <p:cNvPr id="12" name="Округлений прямокутник 11"/>
            <p:cNvSpPr/>
            <p:nvPr/>
          </p:nvSpPr>
          <p:spPr>
            <a:xfrm>
              <a:off x="7037388" y="2492375"/>
              <a:ext cx="1776412" cy="118268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uk-UA"/>
            </a:p>
          </p:txBody>
        </p:sp>
        <p:sp>
          <p:nvSpPr>
            <p:cNvPr id="28687" name="TextBox 17"/>
            <p:cNvSpPr txBox="1">
              <a:spLocks noChangeArrowheads="1"/>
            </p:cNvSpPr>
            <p:nvPr/>
          </p:nvSpPr>
          <p:spPr bwMode="auto">
            <a:xfrm>
              <a:off x="7219950" y="2717800"/>
              <a:ext cx="1412875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sz="1400" b="1" dirty="0" smtClean="0"/>
                <a:t>Мобільність і доступність ігрового матеріалу</a:t>
              </a:r>
              <a:endParaRPr lang="uk-UA" sz="1400" b="1" dirty="0"/>
            </a:p>
          </p:txBody>
        </p:sp>
      </p:grpSp>
      <p:sp>
        <p:nvSpPr>
          <p:cNvPr id="19" name="Равно 18"/>
          <p:cNvSpPr/>
          <p:nvPr/>
        </p:nvSpPr>
        <p:spPr>
          <a:xfrm flipV="1">
            <a:off x="8548688" y="2971800"/>
            <a:ext cx="330200" cy="31591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28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dirty="0" err="1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Times New Roman"/>
              </a:rPr>
              <a:t>Методи</a:t>
            </a:r>
            <a:r>
              <a:rPr lang="ru-RU" sz="4000" b="1" cap="none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Times New Roman"/>
              </a:rPr>
              <a:t> і </a:t>
            </a:r>
            <a:r>
              <a:rPr lang="ru-RU" sz="4000" b="1" cap="none" dirty="0" err="1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Times New Roman"/>
              </a:rPr>
              <a:t>прийоми</a:t>
            </a:r>
            <a:r>
              <a:rPr lang="ru-RU" sz="4000" b="1" i="1" cap="none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Times New Roman"/>
              </a:rPr>
              <a:t> </a:t>
            </a:r>
            <a:r>
              <a:rPr lang="ru-RU" sz="4000" b="1" cap="none" dirty="0" err="1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Times New Roman"/>
              </a:rPr>
              <a:t>ейдотехніки</a:t>
            </a:r>
            <a:endParaRPr lang="uk-UA" sz="4000" b="1" cap="none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8" r="8890"/>
          <a:stretch/>
        </p:blipFill>
        <p:spPr bwMode="auto">
          <a:xfrm>
            <a:off x="4869532" y="1772816"/>
            <a:ext cx="425126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22110"/>
          <a:stretch/>
        </p:blipFill>
        <p:spPr bwMode="auto">
          <a:xfrm>
            <a:off x="4849722" y="1772816"/>
            <a:ext cx="438313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8"/>
          <a:stretch/>
        </p:blipFill>
        <p:spPr bwMode="auto">
          <a:xfrm>
            <a:off x="4732530" y="1772816"/>
            <a:ext cx="447557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G:\P30503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3" r="15221"/>
          <a:stretch/>
        </p:blipFill>
        <p:spPr bwMode="auto">
          <a:xfrm>
            <a:off x="4719887" y="1772816"/>
            <a:ext cx="448868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0"/>
          <a:stretch/>
        </p:blipFill>
        <p:spPr bwMode="auto">
          <a:xfrm>
            <a:off x="4719886" y="1772816"/>
            <a:ext cx="450358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1628800"/>
            <a:ext cx="5364088" cy="4525963"/>
          </a:xfrm>
        </p:spPr>
        <p:txBody>
          <a:bodyPr>
            <a:noAutofit/>
          </a:bodyPr>
          <a:lstStyle/>
          <a:p>
            <a:pPr lvl="0"/>
            <a:r>
              <a:rPr lang="uk-UA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Ланцюговий метод</a:t>
            </a:r>
          </a:p>
          <a:p>
            <a:pPr lvl="0"/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Метод 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узгодження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фантазії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та 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уяви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з 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умінням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чітко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висловлювати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, 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промовляти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власні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думки</a:t>
            </a:r>
            <a:r>
              <a:rPr lang="ru-RU" sz="28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 </a:t>
            </a:r>
            <a:endParaRPr lang="ru-RU" sz="2800" b="1" dirty="0" smtClean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ea typeface="Times New Roman"/>
            </a:endParaRPr>
          </a:p>
          <a:p>
            <a:pPr lvl="0"/>
            <a:r>
              <a:rPr lang="ru-RU" sz="2800" b="1" i="1" dirty="0" err="1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Акровербальний</a:t>
            </a:r>
            <a:r>
              <a:rPr lang="ru-RU" sz="2800" b="1" i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метод</a:t>
            </a:r>
          </a:p>
          <a:p>
            <a:pPr lvl="0"/>
            <a:r>
              <a:rPr lang="ru-RU" sz="2800" b="1" i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«</a:t>
            </a:r>
            <a:r>
              <a:rPr lang="ru-RU" sz="2800" b="1" i="1" dirty="0" err="1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Авторське</a:t>
            </a:r>
            <a:r>
              <a:rPr lang="ru-RU" sz="2800" b="1" i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</a:t>
            </a:r>
            <a:r>
              <a:rPr lang="ru-RU" sz="2800" b="1" i="1" dirty="0" err="1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напуття</a:t>
            </a:r>
            <a:r>
              <a:rPr lang="ru-RU" sz="2800" b="1" i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»</a:t>
            </a:r>
          </a:p>
          <a:p>
            <a:pPr lvl="0"/>
            <a:r>
              <a:rPr lang="ru-RU" sz="2800" b="1" i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«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Діалог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 з 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мистецтвом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»</a:t>
            </a:r>
          </a:p>
          <a:p>
            <a:pPr lvl="0"/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«</a:t>
            </a:r>
            <a:r>
              <a:rPr lang="ru-RU" sz="2800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Доповнення</a:t>
            </a:r>
            <a:r>
              <a:rPr lang="ru-RU" sz="2800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</a:rPr>
              <a:t> образу» </a:t>
            </a:r>
            <a:endParaRPr lang="uk-UA" sz="2800" b="1" i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endParaRPr lang="uk-UA" sz="40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050" name="Picture 2" descr="G:\DCIM\100OLYMP\PB1209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3"/>
          <a:stretch/>
        </p:blipFill>
        <p:spPr bwMode="auto">
          <a:xfrm>
            <a:off x="4736488" y="1755263"/>
            <a:ext cx="4514971" cy="484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9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4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Ейдос-конспект</a:t>
            </a:r>
            <a:r>
              <a:rPr lang="uk-UA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його види</a:t>
            </a:r>
            <a:endParaRPr lang="uk-UA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538219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08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ew Romantic Background Collection II (PSD) &quot; Страница 2 &quot; ALLDAY - народный сайт о дизай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1728" y="-1182795"/>
            <a:ext cx="6842197" cy="92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2">
              <a:avLst/>
            </a:prstTxWarp>
            <a:normAutofit fontScale="90000"/>
          </a:bodyPr>
          <a:lstStyle/>
          <a:p>
            <a:pPr algn="ctr"/>
            <a:r>
              <a:rPr lang="uk-UA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Переваги використання методу ейдетики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8138" y="1196752"/>
            <a:ext cx="3384376" cy="2088232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Пам’ять</a:t>
            </a:r>
            <a:r>
              <a:rPr lang="ru-RU" sz="24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–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розширення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можливостей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об’єму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пам’яті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.</a:t>
            </a:r>
            <a:endParaRPr lang="uk-UA" sz="28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827584" y="1767986"/>
            <a:ext cx="3960440" cy="2088232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Уява</a:t>
            </a: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36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фантазія</a:t>
            </a: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–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збагачення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словесної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і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образної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уяви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багатогранність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сприйняття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світу</a:t>
            </a:r>
            <a:endParaRPr lang="uk-UA" sz="28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403648" y="2146850"/>
            <a:ext cx="4563898" cy="2205035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6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Творче</a:t>
            </a: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6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мислення</a:t>
            </a: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–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вміння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вирішувати</a:t>
            </a:r>
            <a:r>
              <a:rPr lang="ru-RU" sz="28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будь-яке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завдання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легко,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оригінально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із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задоволенням</a:t>
            </a:r>
            <a:endParaRPr lang="uk-UA" sz="20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037365" y="2690109"/>
            <a:ext cx="4176464" cy="2016224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6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Лаконічність</a:t>
            </a: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– 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максимум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закодованої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інформації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при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мінімумі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знаків</a:t>
            </a:r>
            <a:endParaRPr lang="uk-UA" sz="16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717203" y="3249368"/>
            <a:ext cx="4007026" cy="1728192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Структурність</a:t>
            </a: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– 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один блок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містить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декілька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тем</a:t>
            </a:r>
            <a:r>
              <a:rPr lang="ru-RU" sz="28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.</a:t>
            </a:r>
            <a:endParaRPr lang="uk-UA" sz="28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442514" y="3969448"/>
            <a:ext cx="4176464" cy="2016224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6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Увага</a:t>
            </a: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–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розвиток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об’єму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та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тривалості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уваги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вміння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помічати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деталі</a:t>
            </a:r>
            <a:endParaRPr lang="uk-UA" sz="12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125597" y="4581128"/>
            <a:ext cx="4608512" cy="2160240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6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Інтерес</a:t>
            </a: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–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ейдотехніка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пробуджує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пізнавальну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активність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бажання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розвиватися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бачити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свої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spc="50" dirty="0" err="1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успіхи</a:t>
            </a:r>
            <a:endParaRPr lang="uk-UA" sz="16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5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08720"/>
            <a:ext cx="851458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Позакласні заходи</a:t>
            </a:r>
            <a:endParaRPr lang="uk-UA" sz="44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" name="Picture 2" descr="E:\фото\2013-14 y h\Шевченківське свято 2014\P305036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8" r="31073"/>
          <a:stretch/>
        </p:blipFill>
        <p:spPr bwMode="auto">
          <a:xfrm>
            <a:off x="182622" y="906163"/>
            <a:ext cx="7341706" cy="618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06163"/>
            <a:ext cx="8514589" cy="725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3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5" y="188640"/>
            <a:ext cx="8686800" cy="838200"/>
          </a:xfrm>
        </p:spPr>
        <p:txBody>
          <a:bodyPr>
            <a:prstTxWarp prst="textWave2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b="1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  - класний керівник</a:t>
            </a:r>
            <a:endParaRPr lang="uk-UA" b="1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38" y="908720"/>
            <a:ext cx="4462659" cy="33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E:\фото\Створити папку\DSCN25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9"/>
          <a:stretch/>
        </p:blipFill>
        <p:spPr bwMode="auto">
          <a:xfrm>
            <a:off x="279401" y="3400468"/>
            <a:ext cx="4868663" cy="32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фото\Створити папку\DSCN25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32815" b="15102"/>
          <a:stretch/>
        </p:blipFill>
        <p:spPr bwMode="auto">
          <a:xfrm>
            <a:off x="302945" y="1628800"/>
            <a:ext cx="485637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89324"/>
            <a:ext cx="405447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725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0"/>
            <a:ext cx="4090769" cy="602009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– просто людина</a:t>
            </a:r>
            <a:r>
              <a:rPr lang="en-US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яких є багато,                           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Що вміє любити, уміє прощати.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Живу, як усі, плекаю надію,                                     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Що житиму краще, бо я у це вірю.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Я- жінка,що має і серце, і душу,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Яка вибирає то море, то сушу,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Яка сторінки життєпису гортає,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Що просто живе й до Бога </a:t>
            </a:r>
            <a:r>
              <a:rPr lang="uk-UA" sz="155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вповає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   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–  мама, що  любить нащадків своїх,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Що серце на вівтар готова покласти                     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Заради того,аби Бог наділив їх                                </a:t>
            </a:r>
          </a:p>
          <a:p>
            <a:pPr marL="0" indent="0">
              <a:buNone/>
            </a:pP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Здоров</a:t>
            </a:r>
            <a:r>
              <a:rPr lang="en-US" sz="1550" b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uk-UA" sz="1550" b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ям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достатком і щастям.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– вчитель </a:t>
            </a:r>
            <a:r>
              <a:rPr lang="uk-UA" sz="1550" b="1" dirty="0" err="1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–невдячні</a:t>
            </a: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слова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Та все ж я людина з відтінком моралі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Мене забирає ,гнітить «сіра мана»,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 я лиш іду і в біді ,і в печалі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– просто дитина у своїх батьків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Так добре в дитинство 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вертатись.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Зі мною весь світ би радів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Дитиною ще довго 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лишатись.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– просто людина, все мучать думки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Зі мною і віра, й зневіра, тривоги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– просто людина на </a:t>
            </a:r>
            <a:r>
              <a:rPr lang="uk-UA" sz="1550" b="1" dirty="0" err="1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віки-</a:t>
            </a: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віки</a:t>
            </a:r>
            <a:r>
              <a:rPr lang="uk-UA" sz="155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uk-UA" sz="155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Яку все ведуть ті життєві дороги.</a:t>
            </a:r>
          </a:p>
          <a:p>
            <a:pPr marL="0" lvl="0" indent="0">
              <a:buClr>
                <a:srgbClr val="F0A22E"/>
              </a:buClr>
              <a:buNone/>
            </a:pPr>
            <a:endParaRPr lang="uk-UA" sz="155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lvl="0" indent="0">
              <a:buClr>
                <a:srgbClr val="F0A22E"/>
              </a:buClr>
              <a:buNone/>
            </a:pPr>
            <a:endParaRPr lang="uk-UA" sz="155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lvl="0" indent="0">
              <a:buClr>
                <a:srgbClr val="F0A22E"/>
              </a:buClr>
              <a:buNone/>
            </a:pPr>
            <a:endParaRPr lang="uk-UA" sz="155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lvl="0" indent="0">
              <a:buClr>
                <a:srgbClr val="F0A22E"/>
              </a:buClr>
              <a:buNone/>
            </a:pPr>
            <a:endParaRPr lang="uk-UA" sz="155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lvl="0" indent="0">
              <a:buClr>
                <a:srgbClr val="F0A22E"/>
              </a:buClr>
              <a:buNone/>
            </a:pPr>
            <a:endParaRPr lang="uk-UA" sz="155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lvl="0" indent="0">
              <a:buClr>
                <a:srgbClr val="F0A22E"/>
              </a:buClr>
              <a:buNone/>
            </a:pPr>
            <a:endParaRPr lang="uk-UA" sz="155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lvl="0" indent="0">
              <a:buClr>
                <a:srgbClr val="F0A22E"/>
              </a:buClr>
              <a:buNone/>
            </a:pPr>
            <a:endParaRPr lang="uk-UA" sz="155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lvl="0" indent="0">
              <a:buClr>
                <a:srgbClr val="F0A22E"/>
              </a:buClr>
              <a:buNone/>
            </a:pPr>
            <a:endParaRPr lang="uk-UA" sz="155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155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8" cy="68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3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5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3" y="0"/>
            <a:ext cx="9165673" cy="690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1475656" y="2204864"/>
            <a:ext cx="676875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sz="3200" b="1" dirty="0"/>
              <a:t>Підбиваючи підсумки своєї роботи, можу сказати: на першому місці – діти.  Усе роблю для того, аби учні стали особистостями мислячими, самостійними, творчими, фізично здоровими і духовно багатими.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92798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фон, цветы, обои, светлый, фото, обои, картинка #79691 - www.GdeFon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554162"/>
            <a:ext cx="765996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творчості  –  спека й злива, </a:t>
            </a:r>
            <a:endParaRPr lang="uk-UA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у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ній – 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твоїх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вчинків сліди…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сонця не родить жито, </a:t>
            </a:r>
            <a:endParaRPr lang="uk-UA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без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вітру вода не шумить,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творчості нам не жити, </a:t>
            </a:r>
            <a:endParaRPr lang="uk-UA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без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неї нам не любить,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творчість – це серце світу, </a:t>
            </a:r>
            <a:endParaRPr lang="uk-UA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душа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 що творить дива!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смій її загубити!  </a:t>
            </a:r>
            <a:endParaRPr lang="uk-UA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Знайди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життєдайні слова!..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                               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М.Сом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70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01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124075" y="1412875"/>
            <a:ext cx="55451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uk-UA" sz="2400" b="1" dirty="0"/>
              <a:t>Рік народження – 1972</a:t>
            </a:r>
          </a:p>
          <a:p>
            <a:pPr>
              <a:buFont typeface="Arial" charset="0"/>
              <a:buChar char="•"/>
            </a:pPr>
            <a:r>
              <a:rPr lang="uk-UA" sz="2400" b="1" dirty="0"/>
              <a:t>Освіта – вища</a:t>
            </a:r>
          </a:p>
          <a:p>
            <a:pPr>
              <a:buFont typeface="Arial" charset="0"/>
              <a:buChar char="•"/>
            </a:pPr>
            <a:r>
              <a:rPr lang="uk-UA" sz="2400" b="1" dirty="0"/>
              <a:t>Закінчила Чернівецький державний університет </a:t>
            </a:r>
            <a:endParaRPr lang="en-US" sz="2400" b="1" dirty="0" smtClean="0"/>
          </a:p>
          <a:p>
            <a:pPr marL="0" indent="0"/>
            <a:r>
              <a:rPr lang="en-US" sz="2400" b="1" dirty="0"/>
              <a:t> </a:t>
            </a:r>
            <a:r>
              <a:rPr lang="en-US" sz="2400" b="1" dirty="0" smtClean="0"/>
              <a:t>   </a:t>
            </a:r>
            <a:r>
              <a:rPr lang="uk-UA" sz="2400" b="1" dirty="0" smtClean="0"/>
              <a:t>ім</a:t>
            </a:r>
            <a:r>
              <a:rPr lang="uk-UA" sz="2400" b="1" dirty="0"/>
              <a:t>. Ю. </a:t>
            </a:r>
            <a:r>
              <a:rPr lang="uk-UA" sz="2400" b="1" dirty="0" err="1"/>
              <a:t>Федьковича</a:t>
            </a:r>
            <a:r>
              <a:rPr lang="uk-UA" sz="2400" b="1" dirty="0"/>
              <a:t> у 1996</a:t>
            </a:r>
            <a:r>
              <a:rPr lang="ru-RU" sz="2400" b="1" dirty="0"/>
              <a:t>р. </a:t>
            </a:r>
          </a:p>
          <a:p>
            <a:pPr>
              <a:buFont typeface="Arial" charset="0"/>
              <a:buChar char="•"/>
            </a:pPr>
            <a:r>
              <a:rPr lang="ru-RU" sz="2400" b="1" dirty="0" err="1"/>
              <a:t>Кваліфікаційна</a:t>
            </a:r>
            <a:r>
              <a:rPr lang="ru-RU" sz="2400" b="1" dirty="0"/>
              <a:t> </a:t>
            </a:r>
            <a:r>
              <a:rPr lang="ru-RU" sz="2400" b="1" dirty="0" err="1"/>
              <a:t>категорія</a:t>
            </a:r>
            <a:r>
              <a:rPr lang="ru-RU" sz="2400" b="1" dirty="0"/>
              <a:t> – «</a:t>
            </a:r>
            <a:r>
              <a:rPr lang="ru-RU" sz="2400" b="1" dirty="0" err="1"/>
              <a:t>спеціаліст</a:t>
            </a:r>
            <a:r>
              <a:rPr lang="ru-RU" sz="2400" b="1" dirty="0"/>
              <a:t> </a:t>
            </a:r>
            <a:r>
              <a:rPr lang="ru-RU" sz="2400" b="1" dirty="0" err="1"/>
              <a:t>першої</a:t>
            </a:r>
            <a:r>
              <a:rPr lang="ru-RU" sz="2400" b="1" dirty="0"/>
              <a:t> </a:t>
            </a:r>
            <a:r>
              <a:rPr lang="ru-RU" sz="2400" b="1" dirty="0" err="1"/>
              <a:t>категорії</a:t>
            </a:r>
            <a:r>
              <a:rPr lang="ru-RU" sz="2400" b="1" dirty="0"/>
              <a:t>»</a:t>
            </a:r>
          </a:p>
          <a:p>
            <a:pPr>
              <a:buFont typeface="Arial" charset="0"/>
              <a:buChar char="•"/>
            </a:pPr>
            <a:r>
              <a:rPr lang="ru-RU" sz="2400" b="1" dirty="0"/>
              <a:t>Посада – </a:t>
            </a:r>
            <a:r>
              <a:rPr lang="ru-RU" sz="2400" b="1" dirty="0" err="1"/>
              <a:t>вчитель</a:t>
            </a:r>
            <a:r>
              <a:rPr lang="ru-RU" sz="2400" b="1" dirty="0"/>
              <a:t> </a:t>
            </a:r>
            <a:r>
              <a:rPr lang="ru-RU" sz="2400" b="1" dirty="0" err="1"/>
              <a:t>української</a:t>
            </a:r>
            <a:r>
              <a:rPr lang="ru-RU" sz="2400" b="1" dirty="0"/>
              <a:t> </a:t>
            </a:r>
            <a:r>
              <a:rPr lang="ru-RU" sz="2400" b="1" dirty="0" err="1"/>
              <a:t>мови</a:t>
            </a:r>
            <a:r>
              <a:rPr lang="ru-RU" sz="2400" b="1" dirty="0"/>
              <a:t> </a:t>
            </a:r>
            <a:r>
              <a:rPr lang="uk-UA" sz="2400" b="1" dirty="0"/>
              <a:t>і </a:t>
            </a:r>
            <a:r>
              <a:rPr lang="ru-RU" sz="2400" b="1" dirty="0" err="1"/>
              <a:t>літератури</a:t>
            </a:r>
            <a:r>
              <a:rPr lang="ru-RU" sz="2400" b="1" dirty="0"/>
              <a:t> та  основ </a:t>
            </a:r>
            <a:r>
              <a:rPr lang="ru-RU" sz="2400" b="1" dirty="0" err="1"/>
              <a:t>християнської</a:t>
            </a:r>
            <a:r>
              <a:rPr lang="ru-RU" sz="2400" b="1" dirty="0"/>
              <a:t> </a:t>
            </a:r>
            <a:r>
              <a:rPr lang="ru-RU" sz="2400" b="1" dirty="0" err="1" smtClean="0"/>
              <a:t>етики</a:t>
            </a:r>
            <a:endParaRPr lang="en-US" sz="2400" b="1" dirty="0" smtClean="0"/>
          </a:p>
          <a:p>
            <a:pPr>
              <a:buFont typeface="Arial" charset="0"/>
              <a:buChar char="•"/>
            </a:pPr>
            <a:r>
              <a:rPr lang="uk-UA" sz="2400" b="1" dirty="0" smtClean="0"/>
              <a:t>Педагогічний </a:t>
            </a:r>
            <a:r>
              <a:rPr lang="uk-UA" sz="2400" b="1" dirty="0" err="1" smtClean="0"/>
              <a:t>стаж-</a:t>
            </a:r>
            <a:r>
              <a:rPr lang="uk-UA" sz="2400" b="1" dirty="0" smtClean="0"/>
              <a:t> 17</a:t>
            </a:r>
            <a:endParaRPr lang="ru-RU" sz="2400" b="1" dirty="0"/>
          </a:p>
          <a:p>
            <a:pPr>
              <a:buFont typeface="Arial" charset="0"/>
              <a:buChar char="•"/>
            </a:pP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3119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G:\На конкурс\мої фото\PB01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10305" r="40970" b="27860"/>
          <a:stretch/>
        </p:blipFill>
        <p:spPr bwMode="auto">
          <a:xfrm>
            <a:off x="660652" y="1840538"/>
            <a:ext cx="3786674" cy="34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59" y="58576"/>
            <a:ext cx="8686800" cy="8382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uk-UA" sz="5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Моє життєве кредо</a:t>
            </a:r>
            <a:endParaRPr lang="uk-UA" sz="5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0" name="Picture 2" descr="C:\Documents and Settings\Администратор\Рабочий стол\P81606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30484" r="21553"/>
          <a:stretch/>
        </p:blipFill>
        <p:spPr bwMode="auto">
          <a:xfrm>
            <a:off x="-194122" y="476672"/>
            <a:ext cx="464144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На конкурс\мої фото\PB0103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33011" b="17550"/>
          <a:stretch/>
        </p:blipFill>
        <p:spPr bwMode="auto">
          <a:xfrm>
            <a:off x="4355976" y="764704"/>
            <a:ext cx="4472444" cy="56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" y="3068960"/>
            <a:ext cx="4392488" cy="435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26" y="955881"/>
            <a:ext cx="2865056" cy="3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5679" y="4482694"/>
            <a:ext cx="5544616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Стежки Шевченка, Лесі і Франка, </a:t>
            </a:r>
          </a:p>
          <a:p>
            <a:r>
              <a:rPr lang="uk-UA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Дають натхнення й сили.</a:t>
            </a:r>
          </a:p>
          <a:p>
            <a:r>
              <a:rPr lang="uk-UA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ними йду у майбуття,</a:t>
            </a:r>
          </a:p>
          <a:p>
            <a:r>
              <a:rPr lang="uk-UA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Несу вогонь, що в серці запалили. </a:t>
            </a:r>
          </a:p>
          <a:p>
            <a:r>
              <a:rPr lang="uk-UA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                          </a:t>
            </a:r>
            <a:endParaRPr lang="uk-UA" sz="28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56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8135937" cy="64801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4800" smtClean="0">
                <a:latin typeface="Baskerville Old Face" pitchFamily="18" charset="0"/>
              </a:rPr>
              <a:t>Працюю над проблемою:</a:t>
            </a:r>
            <a:br>
              <a:rPr lang="uk-UA" sz="4800" smtClean="0">
                <a:latin typeface="Baskerville Old Face" pitchFamily="18" charset="0"/>
              </a:rPr>
            </a:br>
            <a:r>
              <a:rPr lang="uk-UA" sz="4800" smtClean="0">
                <a:latin typeface="Baskerville Old Face" pitchFamily="18" charset="0"/>
              </a:rPr>
              <a:t/>
            </a:r>
            <a:br>
              <a:rPr lang="uk-UA" sz="4800" smtClean="0">
                <a:latin typeface="Baskerville Old Face" pitchFamily="18" charset="0"/>
              </a:rPr>
            </a:br>
            <a:r>
              <a:rPr lang="uk-UA" sz="4800" smtClean="0">
                <a:latin typeface="Baskerville Old Face" pitchFamily="18" charset="0"/>
              </a:rPr>
              <a:t/>
            </a:r>
            <a:br>
              <a:rPr lang="uk-UA" sz="4800" smtClean="0">
                <a:latin typeface="Baskerville Old Face" pitchFamily="18" charset="0"/>
              </a:rPr>
            </a:br>
            <a:r>
              <a:rPr lang="uk-UA" sz="4800" smtClean="0">
                <a:latin typeface="Baskerville Old Face" pitchFamily="18" charset="0"/>
              </a:rPr>
              <a:t/>
            </a:r>
            <a:br>
              <a:rPr lang="uk-UA" sz="4800" smtClean="0">
                <a:latin typeface="Baskerville Old Face" pitchFamily="18" charset="0"/>
              </a:rPr>
            </a:br>
            <a:r>
              <a:rPr lang="uk-UA" sz="4800" smtClean="0">
                <a:latin typeface="Baskerville Old Face" pitchFamily="18" charset="0"/>
              </a:rPr>
              <a:t/>
            </a:r>
            <a:br>
              <a:rPr lang="uk-UA" sz="4800" smtClean="0">
                <a:latin typeface="Baskerville Old Face" pitchFamily="18" charset="0"/>
              </a:rPr>
            </a:br>
            <a:r>
              <a:rPr lang="uk-UA" sz="4800" smtClean="0">
                <a:latin typeface="Baskerville Old Face" pitchFamily="18" charset="0"/>
              </a:rPr>
              <a:t/>
            </a:r>
            <a:br>
              <a:rPr lang="uk-UA" sz="4800" smtClean="0">
                <a:latin typeface="Baskerville Old Face" pitchFamily="18" charset="0"/>
              </a:rPr>
            </a:br>
            <a:r>
              <a:rPr lang="uk-UA" sz="4800" smtClean="0">
                <a:latin typeface="Baskerville Old Face" pitchFamily="18" charset="0"/>
              </a:rPr>
              <a:t/>
            </a:r>
            <a:br>
              <a:rPr lang="uk-UA" sz="4800" smtClean="0">
                <a:latin typeface="Baskerville Old Face" pitchFamily="18" charset="0"/>
              </a:rPr>
            </a:br>
            <a:r>
              <a:rPr lang="uk-UA" sz="1800" smtClean="0">
                <a:latin typeface="Baskerville Old Face" pitchFamily="18" charset="0"/>
              </a:rPr>
              <a:t/>
            </a:r>
            <a:br>
              <a:rPr lang="uk-UA" sz="1800" smtClean="0">
                <a:latin typeface="Baskerville Old Face" pitchFamily="18" charset="0"/>
              </a:rPr>
            </a:br>
            <a:r>
              <a:rPr lang="uk-UA" sz="1800" smtClean="0">
                <a:latin typeface="Baskerville Old Face" pitchFamily="18" charset="0"/>
              </a:rPr>
              <a:t/>
            </a:r>
            <a:br>
              <a:rPr lang="uk-UA" sz="1800" smtClean="0">
                <a:latin typeface="Baskerville Old Face" pitchFamily="18" charset="0"/>
              </a:rPr>
            </a:br>
            <a:r>
              <a:rPr lang="uk-UA" sz="1800" smtClean="0">
                <a:latin typeface="Baskerville Old Face" pitchFamily="18" charset="0"/>
              </a:rPr>
              <a:t/>
            </a:r>
            <a:br>
              <a:rPr lang="uk-UA" sz="1800" smtClean="0">
                <a:latin typeface="Baskerville Old Face" pitchFamily="18" charset="0"/>
              </a:rPr>
            </a:br>
            <a:r>
              <a:rPr lang="uk-UA" sz="1800" smtClean="0">
                <a:latin typeface="Baskerville Old Face" pitchFamily="18" charset="0"/>
              </a:rPr>
              <a:t>Івко О. М. </a:t>
            </a:r>
            <a:endParaRPr lang="uk-UA" sz="4800" smtClean="0">
              <a:latin typeface="Baskerville Old Face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1916113"/>
            <a:ext cx="6781800" cy="3744912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4000" smtClean="0"/>
              <a:t>Диференціація та індивідуалізація навчання на уроках української мови і літератури</a:t>
            </a:r>
          </a:p>
        </p:txBody>
      </p:sp>
      <p:sp>
        <p:nvSpPr>
          <p:cNvPr id="6148" name="Documents"/>
          <p:cNvSpPr>
            <a:spLocks noEditPoints="1" noChangeArrowheads="1"/>
          </p:cNvSpPr>
          <p:nvPr/>
        </p:nvSpPr>
        <p:spPr bwMode="auto">
          <a:xfrm>
            <a:off x="900112" y="1341438"/>
            <a:ext cx="7488237" cy="4751387"/>
          </a:xfrm>
          <a:custGeom>
            <a:avLst/>
            <a:gdLst>
              <a:gd name="T0" fmla="*/ 0 w 21600"/>
              <a:gd name="T1" fmla="*/ 615921 h 21600"/>
              <a:gd name="T2" fmla="*/ 1202278 w 21600"/>
              <a:gd name="T3" fmla="*/ 0 h 21600"/>
              <a:gd name="T4" fmla="*/ 7506611 w 21600"/>
              <a:gd name="T5" fmla="*/ 4141626 h 21600"/>
              <a:gd name="T6" fmla="*/ 6917606 w 21600"/>
              <a:gd name="T7" fmla="*/ 4446506 h 21600"/>
              <a:gd name="T8" fmla="*/ 6328947 w 21600"/>
              <a:gd name="T9" fmla="*/ 4757546 h 21600"/>
              <a:gd name="T10" fmla="*/ 6917606 w 21600"/>
              <a:gd name="T11" fmla="*/ 314119 h 21600"/>
              <a:gd name="T12" fmla="*/ 6328947 w 21600"/>
              <a:gd name="T13" fmla="*/ 615921 h 21600"/>
              <a:gd name="T14" fmla="*/ 570285 w 21600"/>
              <a:gd name="T15" fmla="*/ 314119 h 21600"/>
              <a:gd name="T16" fmla="*/ 7488237 w 21600"/>
              <a:gd name="T17" fmla="*/ 0 h 21600"/>
              <a:gd name="T18" fmla="*/ 3744119 w 21600"/>
              <a:gd name="T19" fmla="*/ 0 h 21600"/>
              <a:gd name="T20" fmla="*/ 0 w 21600"/>
              <a:gd name="T21" fmla="*/ 2375694 h 21600"/>
              <a:gd name="T22" fmla="*/ 7488237 w 21600"/>
              <a:gd name="T23" fmla="*/ 2375694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645 w 21600"/>
              <a:gd name="T37" fmla="*/ 4171 h 21600"/>
              <a:gd name="T38" fmla="*/ 16522 w 21600"/>
              <a:gd name="T39" fmla="*/ 17314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0" y="18014"/>
                </a:moveTo>
                <a:lnTo>
                  <a:pt x="0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68" y="1428"/>
                </a:lnTo>
                <a:lnTo>
                  <a:pt x="3468" y="0"/>
                </a:lnTo>
                <a:lnTo>
                  <a:pt x="21653" y="0"/>
                </a:lnTo>
                <a:lnTo>
                  <a:pt x="21653" y="18828"/>
                </a:lnTo>
                <a:lnTo>
                  <a:pt x="19954" y="188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16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  <a:path w="21600" h="21600" extrusionOk="0">
                <a:moveTo>
                  <a:pt x="3486" y="1428"/>
                </a:moveTo>
                <a:lnTo>
                  <a:pt x="19954" y="14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86" y="1428"/>
                </a:lnTo>
                <a:close/>
              </a:path>
              <a:path w="21600" h="21600" extrusionOk="0">
                <a:moveTo>
                  <a:pt x="0" y="18014"/>
                </a:moveTo>
                <a:lnTo>
                  <a:pt x="4434" y="180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</a:pathLst>
          </a:custGeom>
          <a:gradFill rotWithShape="1">
            <a:gsLst>
              <a:gs pos="0">
                <a:srgbClr val="D8EBB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uk-UA" sz="4000" b="1" i="1" dirty="0" smtClean="0">
                <a:solidFill>
                  <a:srgbClr val="7030A0"/>
                </a:solidFill>
                <a:latin typeface="Baskerville Old Face" pitchFamily="18" charset="0"/>
              </a:rPr>
              <a:t>“Методика ейдетики та її використання на уроках української мови та літератури»</a:t>
            </a:r>
            <a:endParaRPr lang="uk-UA" sz="4000" b="1" i="1" dirty="0">
              <a:solidFill>
                <a:srgbClr val="7030A0"/>
              </a:solidFill>
              <a:latin typeface="Baskerville Old Fac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7744" y="4797152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90488">
              <a:spcBef>
                <a:spcPct val="2000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uk-UA" sz="2000" b="1" dirty="0"/>
              <a:t>«Ніщо не цінується так дешево, </a:t>
            </a:r>
            <a:r>
              <a:rPr lang="uk-UA" sz="2000" b="1" dirty="0" smtClean="0"/>
              <a:t> як  хороша </a:t>
            </a:r>
            <a:r>
              <a:rPr lang="uk-UA" sz="2000" b="1" dirty="0"/>
              <a:t>пам’ять, </a:t>
            </a:r>
            <a:r>
              <a:rPr lang="uk-UA" sz="2000" b="1" dirty="0" smtClean="0"/>
              <a:t> і </a:t>
            </a:r>
            <a:r>
              <a:rPr lang="uk-UA" sz="2000" b="1" dirty="0"/>
              <a:t>не обходиться так дорого, </a:t>
            </a:r>
          </a:p>
          <a:p>
            <a:pPr lvl="0" indent="90488">
              <a:spcBef>
                <a:spcPct val="2000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uk-UA" sz="2000" b="1" dirty="0"/>
              <a:t>як невміння нею правильно </a:t>
            </a:r>
            <a:r>
              <a:rPr lang="uk-UA" sz="2000" b="1" dirty="0" smtClean="0"/>
              <a:t> користуватися</a:t>
            </a:r>
            <a:r>
              <a:rPr lang="uk-UA" sz="20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18226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Rectangle 9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dirty="0" smtClean="0">
                <a:solidFill>
                  <a:schemeClr val="tx1"/>
                </a:solidFill>
                <a:latin typeface="Baskerville Old Face" pitchFamily="18" charset="0"/>
              </a:rPr>
              <a:t>Кодекс честі </a:t>
            </a:r>
            <a:br>
              <a:rPr lang="uk-UA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Baskerville Old Face" pitchFamily="18" charset="0"/>
              </a:rPr>
              <a:t>вчителя-словесника</a:t>
            </a:r>
          </a:p>
        </p:txBody>
      </p:sp>
      <p:sp>
        <p:nvSpPr>
          <p:cNvPr id="14346" name="Rectangle 10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38200" y="1905000"/>
            <a:ext cx="43815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uk-UA" sz="2600" b="1" dirty="0" smtClean="0">
                <a:solidFill>
                  <a:schemeClr val="tx1"/>
                </a:solidFill>
              </a:rPr>
              <a:t>Створювати умови для постійної активної взаємодії всіх учнів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600" b="1" dirty="0" smtClean="0">
                <a:solidFill>
                  <a:schemeClr val="tx1"/>
                </a:solidFill>
              </a:rPr>
              <a:t>Шукати в кожному учаснику навчання індивідуальні багатства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600" b="1" dirty="0" smtClean="0">
                <a:solidFill>
                  <a:schemeClr val="tx1"/>
                </a:solidFill>
              </a:rPr>
              <a:t>Вивчати нові освітні технології, впроваджувати їх в роботу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600" b="1" dirty="0" smtClean="0">
                <a:solidFill>
                  <a:schemeClr val="tx1"/>
                </a:solidFill>
              </a:rPr>
              <a:t>Мати свій особистий стиль, щоб кожен урок не був схожим на інші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chemeClr val="tx1"/>
                </a:solidFill>
              </a:rPr>
              <a:t>                                          </a:t>
            </a:r>
          </a:p>
        </p:txBody>
      </p:sp>
      <p:pic>
        <p:nvPicPr>
          <p:cNvPr id="12291" name="Picture 3" descr="F:\файно\фото\Изображение 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34" y="1629296"/>
            <a:ext cx="3921286" cy="522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97154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/>
      <p:bldP spid="1434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0"/>
            <a:ext cx="9106972" cy="683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035410"/>
            <a:ext cx="4426593" cy="282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246147">
            <a:off x="1243553" y="2369018"/>
            <a:ext cx="3221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b="1" dirty="0" err="1">
                <a:solidFill>
                  <a:srgbClr val="FF0000"/>
                </a:solidFill>
                <a:latin typeface="Arial Black" pitchFamily="34" charset="0"/>
              </a:rPr>
              <a:t>Гортаючи</a:t>
            </a: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Arial Black" pitchFamily="34" charset="0"/>
              </a:rPr>
              <a:t>словничок</a:t>
            </a: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…</a:t>
            </a:r>
          </a:p>
        </p:txBody>
      </p:sp>
      <p:sp>
        <p:nvSpPr>
          <p:cNvPr id="11" name="TextBox 4"/>
          <p:cNvSpPr txBox="1"/>
          <p:nvPr/>
        </p:nvSpPr>
        <p:spPr>
          <a:xfrm rot="173529">
            <a:off x="4169422" y="388814"/>
            <a:ext cx="3933141" cy="431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            </a:t>
            </a:r>
            <a:r>
              <a:rPr lang="ru-RU" sz="2000" b="1" kern="1200" dirty="0" err="1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Ейдетизм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 – </a:t>
            </a:r>
            <a:r>
              <a:rPr lang="ru-RU" sz="2000" kern="1200" dirty="0" err="1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це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  </a:t>
            </a:r>
            <a:endParaRPr lang="uk-UA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2000" kern="1200" dirty="0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      </a:t>
            </a:r>
            <a:r>
              <a:rPr lang="ru-RU" sz="2000" kern="1200" dirty="0" err="1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здатність</a:t>
            </a:r>
            <a:r>
              <a:rPr lang="ru-RU" sz="2000" kern="1200" dirty="0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2000" kern="1200" dirty="0" err="1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дуже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2000" kern="1200" dirty="0" err="1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яскраво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2000" kern="1200" dirty="0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655249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2000" dirty="0" smtClean="0">
                <a:solidFill>
                  <a:srgbClr val="655249"/>
                </a:solidFill>
                <a:latin typeface="Arial"/>
                <a:ea typeface="Times New Roman"/>
                <a:cs typeface="Times New Roman"/>
              </a:rPr>
              <a:t>   </a:t>
            </a:r>
            <a:r>
              <a:rPr lang="ru-RU" sz="2000" kern="1200" dirty="0" err="1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уявляти</a:t>
            </a:r>
            <a:r>
              <a:rPr lang="ru-RU" sz="2000" kern="1200" dirty="0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2000" kern="1200" dirty="0" err="1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собі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предмет, </a:t>
            </a:r>
            <a:r>
              <a:rPr lang="ru-RU" sz="2000" kern="1200" dirty="0" err="1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якого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2000" kern="1200" dirty="0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655249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2000" dirty="0" smtClean="0">
                <a:solidFill>
                  <a:srgbClr val="655249"/>
                </a:solidFill>
                <a:latin typeface="Arial"/>
                <a:ea typeface="Times New Roman"/>
                <a:cs typeface="Times New Roman"/>
              </a:rPr>
              <a:t>    </a:t>
            </a:r>
            <a:r>
              <a:rPr lang="ru-RU" sz="2000" kern="1200" dirty="0" err="1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немає</a:t>
            </a:r>
            <a:r>
              <a:rPr lang="ru-RU" sz="2000" kern="1200" dirty="0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в </a:t>
            </a:r>
            <a:r>
              <a:rPr lang="ru-RU" sz="2000" kern="1200" dirty="0" err="1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полі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2000" kern="1200" dirty="0" err="1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нашого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2000" kern="1200" dirty="0" err="1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зору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.</a:t>
            </a:r>
            <a:r>
              <a:rPr lang="uk-UA" sz="2000" kern="120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uk-UA" sz="2000" kern="120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uk-UA" sz="2000" kern="1200" dirty="0" smtClean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    </a:t>
            </a:r>
            <a:r>
              <a:rPr lang="uk-UA" sz="2000" b="1" kern="1200" dirty="0" err="1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Ейдотехніка</a:t>
            </a:r>
            <a:r>
              <a:rPr lang="ru-RU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 </a:t>
            </a:r>
            <a:r>
              <a:rPr lang="uk-UA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– сукупність </a:t>
            </a:r>
            <a:r>
              <a:rPr lang="uk-UA" sz="2000" kern="1200" dirty="0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solidFill>
                  <a:srgbClr val="655249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uk-UA" sz="2000" dirty="0" smtClean="0">
                <a:solidFill>
                  <a:srgbClr val="655249"/>
                </a:solidFill>
                <a:latin typeface="Arial"/>
                <a:ea typeface="Times New Roman"/>
                <a:cs typeface="Times New Roman"/>
              </a:rPr>
              <a:t>  </a:t>
            </a:r>
            <a:r>
              <a:rPr lang="uk-UA" sz="2000" kern="1200" dirty="0" smtClean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найбільш </a:t>
            </a:r>
            <a:r>
              <a:rPr lang="uk-UA" sz="2000" kern="1200" dirty="0">
                <a:solidFill>
                  <a:srgbClr val="655249"/>
                </a:solidFill>
                <a:effectLst/>
                <a:latin typeface="Arial"/>
                <a:ea typeface="Times New Roman"/>
                <a:cs typeface="Times New Roman"/>
              </a:rPr>
              <a:t>ефективних та перевірених протягом багатьох років як авторських, так і класичних прийомів запам’ятовування; технологія з обробки, зберігання та відтворення інформації.</a:t>
            </a:r>
            <a:endParaRPr lang="uk-UA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2498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>
              <a:ln>
                <a:noFill/>
              </a:ln>
            </a:endParaRPr>
          </a:p>
        </p:txBody>
      </p:sp>
      <p:sp>
        <p:nvSpPr>
          <p:cNvPr id="27651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7652" name="Рисунок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b="380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1795289" y="2684553"/>
            <a:ext cx="3568799" cy="2101850"/>
          </a:xfrm>
          <a:prstGeom prst="ellipse">
            <a:avLst/>
          </a:prstGeom>
          <a:solidFill>
            <a:srgbClr val="CC9900">
              <a:alpha val="84706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>
              <a:solidFill>
                <a:srgbClr val="99FF33"/>
              </a:solidFill>
            </a:endParaRP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1975033" y="3103137"/>
            <a:ext cx="31683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sz="3600" dirty="0"/>
              <a:t>   </a:t>
            </a:r>
            <a:r>
              <a:rPr lang="uk-UA" sz="3600" b="1" dirty="0" smtClean="0"/>
              <a:t>Чого вчить ейдетика</a:t>
            </a:r>
            <a:endParaRPr lang="uk-UA" sz="3600" b="1" dirty="0"/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5621338" y="5241925"/>
            <a:ext cx="2407046" cy="13906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6550562" y="3557924"/>
            <a:ext cx="2285305" cy="14910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5940151" y="1844824"/>
            <a:ext cx="2370411" cy="14533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3193902" y="1100931"/>
            <a:ext cx="2232247" cy="12969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3255964" y="5241925"/>
            <a:ext cx="2108124" cy="15065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7660" name="TextBox 16"/>
          <p:cNvSpPr txBox="1">
            <a:spLocks noChangeArrowheads="1"/>
          </p:cNvSpPr>
          <p:nvPr/>
        </p:nvSpPr>
        <p:spPr bwMode="auto">
          <a:xfrm>
            <a:off x="3059831" y="1161058"/>
            <a:ext cx="25922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b="1" dirty="0" smtClean="0"/>
              <a:t>Запам'ятовувати швидко і згадувати легко</a:t>
            </a:r>
            <a:endParaRPr lang="uk-UA" b="1" dirty="0"/>
          </a:p>
        </p:txBody>
      </p:sp>
      <p:sp>
        <p:nvSpPr>
          <p:cNvPr id="27661" name="TextBox 17"/>
          <p:cNvSpPr txBox="1">
            <a:spLocks noChangeArrowheads="1"/>
          </p:cNvSpPr>
          <p:nvPr/>
        </p:nvSpPr>
        <p:spPr bwMode="auto">
          <a:xfrm>
            <a:off x="5940150" y="2084388"/>
            <a:ext cx="244827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b="1" dirty="0" smtClean="0"/>
              <a:t>«</a:t>
            </a:r>
            <a:r>
              <a:rPr lang="uk-UA" sz="1600" b="1" dirty="0" smtClean="0"/>
              <a:t>Включати позитивне мислення і позитивний настрій»</a:t>
            </a:r>
            <a:endParaRPr lang="uk-UA" sz="1600" b="1" dirty="0"/>
          </a:p>
        </p:txBody>
      </p:sp>
      <p:sp>
        <p:nvSpPr>
          <p:cNvPr id="27662" name="TextBox 18"/>
          <p:cNvSpPr txBox="1">
            <a:spLocks noChangeArrowheads="1"/>
          </p:cNvSpPr>
          <p:nvPr/>
        </p:nvSpPr>
        <p:spPr bwMode="auto">
          <a:xfrm>
            <a:off x="6756400" y="3511550"/>
            <a:ext cx="20907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dirty="0"/>
              <a:t>    </a:t>
            </a:r>
            <a:endParaRPr lang="uk-UA" dirty="0" smtClean="0"/>
          </a:p>
          <a:p>
            <a:pPr algn="ctr" eaLnBrk="1" hangingPunct="1"/>
            <a:r>
              <a:rPr lang="uk-UA" b="1" dirty="0" smtClean="0">
                <a:latin typeface="Arial" pitchFamily="34" charset="0"/>
                <a:cs typeface="Arial" pitchFamily="34" charset="0"/>
              </a:rPr>
              <a:t>Розвивати мислення, мову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63" name="TextBox 19"/>
          <p:cNvSpPr txBox="1">
            <a:spLocks noChangeArrowheads="1"/>
          </p:cNvSpPr>
          <p:nvPr/>
        </p:nvSpPr>
        <p:spPr bwMode="auto">
          <a:xfrm>
            <a:off x="5727700" y="5362575"/>
            <a:ext cx="20740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b="1" dirty="0" smtClean="0"/>
              <a:t>Активувати увагу</a:t>
            </a:r>
            <a:endParaRPr lang="uk-UA" b="1" dirty="0"/>
          </a:p>
        </p:txBody>
      </p:sp>
      <p:sp>
        <p:nvSpPr>
          <p:cNvPr id="27664" name="TextBox 20"/>
          <p:cNvSpPr txBox="1">
            <a:spLocks noChangeArrowheads="1"/>
          </p:cNvSpPr>
          <p:nvPr/>
        </p:nvSpPr>
        <p:spPr bwMode="auto">
          <a:xfrm>
            <a:off x="3255964" y="5241925"/>
            <a:ext cx="21296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uk-UA" b="1" dirty="0" smtClean="0"/>
          </a:p>
          <a:p>
            <a:pPr algn="ctr" eaLnBrk="1" hangingPunct="1"/>
            <a:r>
              <a:rPr lang="uk-UA" b="1" dirty="0" smtClean="0"/>
              <a:t>Керувати своєю увагою</a:t>
            </a:r>
            <a:endParaRPr lang="uk-UA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61963" y="179661"/>
            <a:ext cx="679546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uk-UA" sz="4400" b="1" dirty="0" smtClean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Ми знаємо тільки те, що уявляємо</a:t>
            </a:r>
            <a:endParaRPr lang="uk-UA" sz="4400" b="1" dirty="0">
              <a:ln w="3810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cxnSp>
        <p:nvCxnSpPr>
          <p:cNvPr id="4" name="Прямая со стрелкой 3"/>
          <p:cNvCxnSpPr>
            <a:stCxn id="5" idx="7"/>
          </p:cNvCxnSpPr>
          <p:nvPr/>
        </p:nvCxnSpPr>
        <p:spPr>
          <a:xfrm flipV="1">
            <a:off x="4841449" y="2397919"/>
            <a:ext cx="282312" cy="59444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27661" idx="1"/>
          </p:cNvCxnSpPr>
          <p:nvPr/>
        </p:nvCxnSpPr>
        <p:spPr>
          <a:xfrm flipV="1">
            <a:off x="4820970" y="2515275"/>
            <a:ext cx="1119180" cy="47708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364088" y="4025295"/>
            <a:ext cx="1148093" cy="28274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2" idx="0"/>
          </p:cNvCxnSpPr>
          <p:nvPr/>
        </p:nvCxnSpPr>
        <p:spPr>
          <a:xfrm>
            <a:off x="4572000" y="4581128"/>
            <a:ext cx="2252861" cy="66079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27664" idx="0"/>
          </p:cNvCxnSpPr>
          <p:nvPr/>
        </p:nvCxnSpPr>
        <p:spPr>
          <a:xfrm flipH="1">
            <a:off x="4320779" y="4581128"/>
            <a:ext cx="251221" cy="66079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00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" b="36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Блок-схема: несколько документов 2"/>
          <p:cNvSpPr/>
          <p:nvPr/>
        </p:nvSpPr>
        <p:spPr>
          <a:xfrm>
            <a:off x="1142976" y="2214554"/>
            <a:ext cx="5572164" cy="1044704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uk-UA" sz="2800" b="1" dirty="0" smtClean="0">
                <a:ln w="50800"/>
                <a:solidFill>
                  <a:schemeClr val="tx1"/>
                </a:solidFill>
              </a:rPr>
              <a:t>Із постулатів ейдетики</a:t>
            </a:r>
            <a:endParaRPr lang="uk-UA" sz="2800" b="1" dirty="0">
              <a:ln w="50800"/>
              <a:solidFill>
                <a:schemeClr val="tx1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214313" y="642938"/>
            <a:ext cx="3857625" cy="1357312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 smtClean="0"/>
              <a:t>Не буває поганої пам'яті, є лише невміння нею користуватися</a:t>
            </a:r>
            <a:endParaRPr lang="uk-UA" sz="1600" b="1" dirty="0"/>
          </a:p>
        </p:txBody>
      </p:sp>
      <p:sp>
        <p:nvSpPr>
          <p:cNvPr id="6" name="Выноска-облако 5"/>
          <p:cNvSpPr/>
          <p:nvPr/>
        </p:nvSpPr>
        <p:spPr>
          <a:xfrm>
            <a:off x="4643438" y="500063"/>
            <a:ext cx="4071937" cy="142875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 smtClean="0"/>
              <a:t>Пам’ять розум не замінить, але сприятиме його формуванню</a:t>
            </a:r>
            <a:endParaRPr lang="uk-UA" sz="1600" b="1" dirty="0"/>
          </a:p>
        </p:txBody>
      </p:sp>
      <p:sp>
        <p:nvSpPr>
          <p:cNvPr id="7" name="Выноска-облако 6"/>
          <p:cNvSpPr/>
          <p:nvPr/>
        </p:nvSpPr>
        <p:spPr>
          <a:xfrm>
            <a:off x="357188" y="3717409"/>
            <a:ext cx="2500312" cy="1214437"/>
          </a:xfrm>
          <a:prstGeom prst="cloudCallout">
            <a:avLst>
              <a:gd name="adj1" fmla="val 32323"/>
              <a:gd name="adj2" fmla="val -7725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 smtClean="0"/>
              <a:t>Один раз побачити краще, ніж сто раз почути</a:t>
            </a:r>
            <a:endParaRPr lang="uk-UA" sz="1600" b="1" dirty="0"/>
          </a:p>
        </p:txBody>
      </p:sp>
      <p:sp>
        <p:nvSpPr>
          <p:cNvPr id="9" name="Выноска-облако 8"/>
          <p:cNvSpPr/>
          <p:nvPr/>
        </p:nvSpPr>
        <p:spPr>
          <a:xfrm>
            <a:off x="3143250" y="4071938"/>
            <a:ext cx="2500313" cy="1428750"/>
          </a:xfrm>
          <a:prstGeom prst="cloudCallout">
            <a:avLst>
              <a:gd name="adj1" fmla="val 7659"/>
              <a:gd name="adj2" fmla="val -10270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 err="1" smtClean="0"/>
              <a:t>Ейдосфера</a:t>
            </a:r>
            <a:r>
              <a:rPr lang="uk-UA" sz="1600" b="1" dirty="0" smtClean="0"/>
              <a:t> – простір для розвитку</a:t>
            </a:r>
            <a:endParaRPr lang="uk-UA" sz="1600" b="1" dirty="0"/>
          </a:p>
        </p:txBody>
      </p:sp>
      <p:sp>
        <p:nvSpPr>
          <p:cNvPr id="10" name="Выноска-облако 9"/>
          <p:cNvSpPr/>
          <p:nvPr/>
        </p:nvSpPr>
        <p:spPr>
          <a:xfrm>
            <a:off x="6143625" y="3214688"/>
            <a:ext cx="3000375" cy="1857375"/>
          </a:xfrm>
          <a:prstGeom prst="cloudCallout">
            <a:avLst>
              <a:gd name="adj1" fmla="val -21542"/>
              <a:gd name="adj2" fmla="val -7832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 smtClean="0"/>
              <a:t>Ставлення до себе, не розфарбовуйте себе в похмурі тони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859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692</TotalTime>
  <Words>671</Words>
  <Application>Microsoft Office PowerPoint</Application>
  <PresentationFormat>Экран (4:3)</PresentationFormat>
  <Paragraphs>131</Paragraphs>
  <Slides>17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Трек</vt:lpstr>
      <vt:lpstr>Слайд</vt:lpstr>
      <vt:lpstr>Презентация PowerPoint</vt:lpstr>
      <vt:lpstr>Презентация PowerPoint</vt:lpstr>
      <vt:lpstr>Презентация PowerPoint</vt:lpstr>
      <vt:lpstr>Моє життєве кредо</vt:lpstr>
      <vt:lpstr>Працюю над проблемою:          Івко О. М. </vt:lpstr>
      <vt:lpstr>Кодекс честі  вчителя-словесника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 і прийоми ейдотехніки</vt:lpstr>
      <vt:lpstr>Ейдос-конспект та його види</vt:lpstr>
      <vt:lpstr>Переваги використання методу ейдетики</vt:lpstr>
      <vt:lpstr>Позакласні заходи</vt:lpstr>
      <vt:lpstr>Я  - класний керівник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75</cp:revision>
  <dcterms:modified xsi:type="dcterms:W3CDTF">2014-12-12T08:48:44Z</dcterms:modified>
</cp:coreProperties>
</file>