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8" r:id="rId2"/>
    <p:sldId id="257" r:id="rId3"/>
    <p:sldId id="261" r:id="rId4"/>
    <p:sldId id="278" r:id="rId5"/>
    <p:sldId id="27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6" r:id="rId15"/>
    <p:sldId id="272" r:id="rId16"/>
    <p:sldId id="271" r:id="rId17"/>
    <p:sldId id="265" r:id="rId18"/>
    <p:sldId id="270" r:id="rId19"/>
    <p:sldId id="274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0"/>
    <a:srgbClr val="4D2403"/>
    <a:srgbClr val="A20000"/>
    <a:srgbClr val="BC0000"/>
    <a:srgbClr val="0099FF"/>
    <a:srgbClr val="FF4343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75" d="100"/>
          <a:sy n="75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EF01-D2E6-4647-9068-BA16F7F557F2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7D6D-497E-4029-9BCC-90F6CC515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49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hyperlink" Target="http://4.bp.blogspot.com/-gTeiyEbtjoA/Vi6CYoTWnGI/AAAAAAAAAGk/gc6aLsHrKYk/s1600/IMG_809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4.bp.blogspot.com/-gTeiyEbtjoA/Vi6CYoTWnGI/AAAAAAAAAGk/gc6aLsHrKYk/s1600/IMG_8090.JPG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image" Target="../media/image33.jpeg"/><Relationship Id="rId2" Type="http://schemas.openxmlformats.org/officeDocument/2006/relationships/hyperlink" Target="http://2.bp.blogspot.com/-Gj5GTThPGeo/Vi6CYoqs4_I/AAAAAAAAAGo/VI9K19vzXvc/s1600/IMG_809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.bp.blogspot.com/-2EZACtFjURw/Vi6Cad8cWJI/AAAAAAAAAG4/CCaTg897dN0/s1600/IMG_8102.JPG" TargetMode="External"/><Relationship Id="rId11" Type="http://schemas.openxmlformats.org/officeDocument/2006/relationships/image" Target="../media/image32.jpeg"/><Relationship Id="rId5" Type="http://schemas.openxmlformats.org/officeDocument/2006/relationships/image" Target="../media/image30.jpeg"/><Relationship Id="rId10" Type="http://schemas.openxmlformats.org/officeDocument/2006/relationships/hyperlink" Target="http://2.bp.blogspot.com/-2qfRszoPurY/Vi6CYL_KwII/AAAAAAAAAGg/sEK4mKNrI2E/s1600/IMG_8095.JPG" TargetMode="External"/><Relationship Id="rId4" Type="http://schemas.openxmlformats.org/officeDocument/2006/relationships/hyperlink" Target="http://3.bp.blogspot.com/-vfEY5y43yeo/Vi6CaqiYMSI/AAAAAAAAAG8/j1kNAi1YHEg/s1600/IMG_8100.JPG" TargetMode="Externa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hyperlink" Target="http://2.bp.blogspot.com/-CuowEFesLnU/Vi6C1tNMGPI/AAAAAAAAAHI/zSFN3fj1tEI/s1600/IMG_817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3.bp.blogspot.com/-kw1wzdTDwk8/Vi6C1pNzE0I/AAAAAAAAAHM/ifYl0BKr5Qw/s1600/IMG_8182.JPG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2276872"/>
            <a:ext cx="7233980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Презентація досвіду роботи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класного керівника Бучацького ліцею</a:t>
            </a:r>
            <a:endParaRPr kumimoji="0" lang="ru-RU" sz="4400" b="1" i="0" u="none" strike="noStrike" kern="1200" normalizeH="0" baseline="0" noProof="0" dirty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1920" y="6926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КЛАСНІ ЗАХОДИ</a:t>
            </a:r>
            <a:endParaRPr lang="uk-UA" sz="28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grpSp>
        <p:nvGrpSpPr>
          <p:cNvPr id="5" name="Diagram 9"/>
          <p:cNvGrpSpPr>
            <a:grpSpLocks/>
          </p:cNvGrpSpPr>
          <p:nvPr/>
        </p:nvGrpSpPr>
        <p:grpSpPr bwMode="auto">
          <a:xfrm>
            <a:off x="1220787" y="1405732"/>
            <a:ext cx="6473825" cy="4248151"/>
            <a:chOff x="769" y="887"/>
            <a:chExt cx="4078" cy="2676"/>
          </a:xfrm>
        </p:grpSpPr>
        <p:sp>
          <p:nvSpPr>
            <p:cNvPr id="6" name="_s6148"/>
            <p:cNvSpPr>
              <a:spLocks noChangeArrowheads="1" noTextEdit="1"/>
            </p:cNvSpPr>
            <p:nvPr/>
          </p:nvSpPr>
          <p:spPr bwMode="auto">
            <a:xfrm>
              <a:off x="2330" y="1477"/>
              <a:ext cx="1054" cy="1055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" name="_s6149"/>
            <p:cNvSpPr>
              <a:spLocks noChangeArrowheads="1"/>
            </p:cNvSpPr>
            <p:nvPr/>
          </p:nvSpPr>
          <p:spPr bwMode="auto">
            <a:xfrm>
              <a:off x="2442" y="887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Розмова в колі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1200" dirty="0" smtClean="0">
                  <a:latin typeface="Arial" pitchFamily="34" charset="0"/>
                </a:rPr>
                <a:t>«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Дружба понад усе»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_s6150"/>
            <p:cNvSpPr>
              <a:spLocks noChangeArrowheads="1" noTextEdit="1"/>
            </p:cNvSpPr>
            <p:nvPr/>
          </p:nvSpPr>
          <p:spPr bwMode="auto">
            <a:xfrm>
              <a:off x="2530" y="1530"/>
              <a:ext cx="1054" cy="1055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" name="_s6151"/>
            <p:cNvSpPr>
              <a:spLocks noChangeArrowheads="1"/>
            </p:cNvSpPr>
            <p:nvPr/>
          </p:nvSpPr>
          <p:spPr bwMode="auto">
            <a:xfrm>
              <a:off x="3584" y="1268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Година класного керівника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“Вчимося жити в мирі та злагоді”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_s6152"/>
            <p:cNvSpPr>
              <a:spLocks noChangeArrowheads="1" noTextEdit="1"/>
            </p:cNvSpPr>
            <p:nvPr/>
          </p:nvSpPr>
          <p:spPr bwMode="auto">
            <a:xfrm>
              <a:off x="2677" y="1676"/>
              <a:ext cx="1054" cy="1055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_s6153"/>
            <p:cNvSpPr>
              <a:spLocks noChangeArrowheads="1"/>
            </p:cNvSpPr>
            <p:nvPr/>
          </p:nvSpPr>
          <p:spPr bwMode="auto">
            <a:xfrm>
              <a:off x="3745" y="1678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День здоров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’</a:t>
              </a: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я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_s6154"/>
            <p:cNvSpPr>
              <a:spLocks noChangeArrowheads="1" noTextEdit="1"/>
            </p:cNvSpPr>
            <p:nvPr/>
          </p:nvSpPr>
          <p:spPr bwMode="auto">
            <a:xfrm>
              <a:off x="2731" y="1876"/>
              <a:ext cx="1054" cy="105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 w="467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_s6156"/>
            <p:cNvSpPr>
              <a:spLocks noChangeArrowheads="1" noTextEdit="1"/>
            </p:cNvSpPr>
            <p:nvPr/>
          </p:nvSpPr>
          <p:spPr bwMode="auto">
            <a:xfrm>
              <a:off x="2678" y="2076"/>
              <a:ext cx="1054" cy="1055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46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_s6157"/>
            <p:cNvSpPr>
              <a:spLocks noChangeArrowheads="1"/>
            </p:cNvSpPr>
            <p:nvPr/>
          </p:nvSpPr>
          <p:spPr bwMode="auto">
            <a:xfrm>
              <a:off x="3753" y="2920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Благодійний ярмарок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_s6158"/>
            <p:cNvSpPr>
              <a:spLocks noChangeArrowheads="1" noTextEdit="1"/>
            </p:cNvSpPr>
            <p:nvPr/>
          </p:nvSpPr>
          <p:spPr bwMode="auto">
            <a:xfrm>
              <a:off x="2532" y="2223"/>
              <a:ext cx="1054" cy="1055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_s6159"/>
            <p:cNvSpPr>
              <a:spLocks noChangeArrowheads="1"/>
            </p:cNvSpPr>
            <p:nvPr/>
          </p:nvSpPr>
          <p:spPr bwMode="auto">
            <a:xfrm>
              <a:off x="3375" y="3299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Відверта розмова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“Образа і прощення”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_s6160"/>
            <p:cNvSpPr>
              <a:spLocks noChangeArrowheads="1" noTextEdit="1"/>
            </p:cNvSpPr>
            <p:nvPr/>
          </p:nvSpPr>
          <p:spPr bwMode="auto">
            <a:xfrm>
              <a:off x="2332" y="2277"/>
              <a:ext cx="1054" cy="1055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_s6162"/>
            <p:cNvSpPr>
              <a:spLocks noChangeArrowheads="1" noTextEdit="1"/>
            </p:cNvSpPr>
            <p:nvPr/>
          </p:nvSpPr>
          <p:spPr bwMode="auto">
            <a:xfrm>
              <a:off x="2132" y="2224"/>
              <a:ext cx="1054" cy="1055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_s6163"/>
            <p:cNvSpPr>
              <a:spLocks noChangeArrowheads="1"/>
            </p:cNvSpPr>
            <p:nvPr/>
          </p:nvSpPr>
          <p:spPr bwMode="auto">
            <a:xfrm>
              <a:off x="1287" y="3300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Урок державності </a:t>
              </a:r>
              <a:r>
                <a:rPr kumimoji="0" lang="uk-UA" sz="12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«Україна – моя країна!»</a:t>
              </a:r>
              <a:endPara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_s6164"/>
            <p:cNvSpPr>
              <a:spLocks noChangeArrowheads="1" noTextEdit="1"/>
            </p:cNvSpPr>
            <p:nvPr/>
          </p:nvSpPr>
          <p:spPr bwMode="auto">
            <a:xfrm>
              <a:off x="1985" y="2078"/>
              <a:ext cx="1054" cy="105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 w="467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_s6165"/>
            <p:cNvSpPr>
              <a:spLocks noChangeArrowheads="1"/>
            </p:cNvSpPr>
            <p:nvPr/>
          </p:nvSpPr>
          <p:spPr bwMode="auto">
            <a:xfrm>
              <a:off x="908" y="2868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«Круглий стіл»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“Тактовність поруч зі мною”,</a:t>
              </a:r>
            </a:p>
          </p:txBody>
        </p:sp>
        <p:sp>
          <p:nvSpPr>
            <p:cNvPr id="24" name="_s6166"/>
            <p:cNvSpPr>
              <a:spLocks noChangeArrowheads="1" noTextEdit="1"/>
            </p:cNvSpPr>
            <p:nvPr/>
          </p:nvSpPr>
          <p:spPr bwMode="auto">
            <a:xfrm>
              <a:off x="1931" y="1878"/>
              <a:ext cx="1054" cy="1055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46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_s6167"/>
            <p:cNvSpPr>
              <a:spLocks noChangeArrowheads="1"/>
            </p:cNvSpPr>
            <p:nvPr/>
          </p:nvSpPr>
          <p:spPr bwMode="auto">
            <a:xfrm>
              <a:off x="769" y="2274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Колективне ігрове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</a:t>
              </a: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спілкування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“Ти і колектив”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_s6168"/>
            <p:cNvSpPr>
              <a:spLocks noChangeArrowheads="1" noTextEdit="1"/>
            </p:cNvSpPr>
            <p:nvPr/>
          </p:nvSpPr>
          <p:spPr bwMode="auto">
            <a:xfrm>
              <a:off x="1984" y="1678"/>
              <a:ext cx="1054" cy="1055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_s6169"/>
            <p:cNvSpPr>
              <a:spLocks noChangeArrowheads="1"/>
            </p:cNvSpPr>
            <p:nvPr/>
          </p:nvSpPr>
          <p:spPr bwMode="auto">
            <a:xfrm>
              <a:off x="1076" y="1288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Бат</a:t>
              </a:r>
              <a:r>
                <a:rPr lang="uk-UA" sz="1200" b="1" dirty="0">
                  <a:latin typeface="Arial" pitchFamily="34" charset="0"/>
                </a:rPr>
                <a:t>ь</a:t>
              </a: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ківські збори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“Адаптуємо дітей до навчання у ліцеї”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_s6170"/>
            <p:cNvSpPr>
              <a:spLocks noChangeArrowheads="1" noTextEdit="1"/>
            </p:cNvSpPr>
            <p:nvPr/>
          </p:nvSpPr>
          <p:spPr bwMode="auto">
            <a:xfrm>
              <a:off x="2130" y="1531"/>
              <a:ext cx="1054" cy="1055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_s6171"/>
            <p:cNvSpPr>
              <a:spLocks noChangeArrowheads="1"/>
            </p:cNvSpPr>
            <p:nvPr/>
          </p:nvSpPr>
          <p:spPr bwMode="auto">
            <a:xfrm>
              <a:off x="3793" y="2053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Психологічна гра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“Невідомі світи”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0" name="_s6149"/>
          <p:cNvSpPr>
            <a:spLocks noChangeArrowheads="1"/>
          </p:cNvSpPr>
          <p:nvPr/>
        </p:nvSpPr>
        <p:spPr bwMode="auto">
          <a:xfrm>
            <a:off x="1331640" y="2869529"/>
            <a:ext cx="16732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Інформаційні години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_s6149"/>
          <p:cNvSpPr>
            <a:spLocks noChangeArrowheads="1"/>
          </p:cNvSpPr>
          <p:nvPr/>
        </p:nvSpPr>
        <p:spPr bwMode="auto">
          <a:xfrm>
            <a:off x="3716337" y="5653882"/>
            <a:ext cx="16732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День туризму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_s6149"/>
          <p:cNvSpPr>
            <a:spLocks noChangeArrowheads="1"/>
          </p:cNvSpPr>
          <p:nvPr/>
        </p:nvSpPr>
        <p:spPr bwMode="auto">
          <a:xfrm>
            <a:off x="6021387" y="4012774"/>
            <a:ext cx="16732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Уроки української звитяги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5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8177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СВЯТО ПЕРШОГО ДЗВОНИКА</a:t>
            </a:r>
            <a:endParaRPr lang="uk-UA" sz="24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4338" name="Picture 2" descr="http://2.bp.blogspot.com/-0VUrEeLAtZw/VjHwts1fgAI/AAAAAAAAAJg/So5Mcfa9Vc4/s320/1%2Bsept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1" y="1628800"/>
            <a:ext cx="3130478" cy="216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296">
            <a:off x="7519988" y="365125"/>
            <a:ext cx="1389062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D:\ФОТО\2015-2016 н.р\фото перший дзвінок та урок 2015\100_64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2" b="12701"/>
          <a:stretch/>
        </p:blipFill>
        <p:spPr bwMode="auto">
          <a:xfrm>
            <a:off x="2987824" y="4048254"/>
            <a:ext cx="2283970" cy="208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ФОТО\2015-2016 н.р\фото перший дзвінок та урок 2015\100_64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0921" b="18195"/>
          <a:stretch/>
        </p:blipFill>
        <p:spPr bwMode="auto">
          <a:xfrm>
            <a:off x="3787698" y="1661483"/>
            <a:ext cx="3793575" cy="191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ФОТО\2015-2016 н.р\фото перший дзвінок та урок 2015\Бучацький ліцей_foto\Бучацький ліцей\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86151"/>
            <a:ext cx="2513260" cy="168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gym31.zp.ua/wp-content/uploads/2013/08/z_1_veresny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4"/>
          <a:stretch>
            <a:fillRect/>
          </a:stretch>
        </p:blipFill>
        <p:spPr bwMode="auto">
          <a:xfrm rot="289138">
            <a:off x="3926002" y="5717755"/>
            <a:ext cx="1563647" cy="5863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ФОТО\2015-2016 н.р\фото перший дзвінок та урок 2015\Бучацький ліцей_foto\DSC_015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7"/>
          <a:stretch/>
        </p:blipFill>
        <p:spPr bwMode="auto">
          <a:xfrm>
            <a:off x="5796136" y="3935193"/>
            <a:ext cx="2530034" cy="205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7787" y="107121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УРОК  ДЕРЖАВНОСТІ</a:t>
            </a:r>
            <a:endParaRPr lang="uk-UA" sz="28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314" name="Picture 2" descr="http://1.bp.blogspot.com/-wNZBaDxi3eI/VjHwlpwGjsI/AAAAAAAAAJY/5qAlUGiiyYs/s320/less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67" y="2188898"/>
            <a:ext cx="475996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http://cs622722.vk.me/v622722201/495b0/JBKVvoMWIt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9" y="1594431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mail.ukr.net/q/image?size=preview&amp;id=14457169740579725403;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8" descr="https://mail.ukr.net/q/image?size=preview&amp;id=14457169740579725403;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0" descr="https://mail.ukr.net/q/image?size=preview&amp;id=14457169740579725403;2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117148"/>
            <a:ext cx="3306938" cy="248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4" name="Picture 12" descr="Результат пошуку зображень за запитом &quot;ДЕРЖАВНА СИМВОЛІКА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" y="3516601"/>
            <a:ext cx="1261421" cy="120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www.ua.all.biz/img/ua/catalog/1032597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9" y="-22029"/>
            <a:ext cx="1131457" cy="12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virchi.narod.ru/picter/bashtanka/simvol15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35" y="5581568"/>
            <a:ext cx="4120752" cy="12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4310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ГОДИНИ КЛАСНОГО КЕРІВНИКА</a:t>
            </a:r>
            <a:endParaRPr lang="uk-UA" sz="28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2" descr="http://4.bp.blogspot.com/-gTeiyEbtjoA/Vi6CYoTWnGI/AAAAAAAAAGk/gc6aLsHrKYk/s320/IMG_809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-601821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799"/>
            <a:ext cx="3519463" cy="2639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96" y="1484783"/>
            <a:ext cx="3711484" cy="2783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17032"/>
            <a:ext cx="3672408" cy="2754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8" name="Picture 10" descr="http://schklenovets.ucoz.ua/02_statti/nemae_druh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" y="4797152"/>
            <a:ext cx="1895701" cy="1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classschool.at.ua/gfhdjfkvgl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40" y="4752210"/>
            <a:ext cx="1681986" cy="15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4310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ДЕНЬ ЗДОРОВ</a:t>
            </a:r>
            <a:r>
              <a:rPr lang="en-US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’</a:t>
            </a: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</a:t>
            </a:r>
            <a:endParaRPr lang="uk-UA" sz="28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2" name="Picture 4" descr="http://2.bp.blogspot.com/-Gj5GTThPGeo/Vi6CYoqs4_I/AAAAAAAAAGo/VI9K19vzXvc/s320/IMG_809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06414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3.bp.blogspot.com/-vfEY5y43yeo/Vi6CaqiYMSI/AAAAAAAAAG8/j1kNAi1YHEg/s320/IMG_810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8"/>
          <a:stretch/>
        </p:blipFill>
        <p:spPr bwMode="auto">
          <a:xfrm>
            <a:off x="251520" y="4437112"/>
            <a:ext cx="238084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1.bp.blogspot.com/-2EZACtFjURw/Vi6Cad8cWJI/AAAAAAAAAG4/CCaTg897dN0/s320/IMG_810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124744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4.bp.blogspot.com/-gTeiyEbtjoA/Vi6CYoTWnGI/AAAAAAAAAGk/gc6aLsHrKYk/s320/IMG_809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-601821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4.bp.blogspot.com/-gTeiyEbtjoA/Vi6CYoTWnGI/AAAAAAAAAGk/gc6aLsHrKYk/s320/IMG_809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4354"/>
            <a:ext cx="3048000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2.bp.blogspot.com/-2qfRszoPurY/Vi6CYL_KwII/AAAAAAAAAGg/sEK4mKNrI2E/s320/IMG_8095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00" y="3501008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38372" y="6057752"/>
            <a:ext cx="559751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У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 </a:t>
            </a:r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здоровому тілі – </a:t>
            </a:r>
          </a:p>
          <a:p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                      здоровий 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дух!</a:t>
            </a:r>
            <a:endParaRPr lang="uk-UA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pic>
        <p:nvPicPr>
          <p:cNvPr id="16386" name="Picture 2" descr="http://zolochiv.net/wp-content/uploads/2011/06/sport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73" y="1668774"/>
            <a:ext cx="2262188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7647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БЛАГОДІЙНИЙ ЯРМАРОК</a:t>
            </a:r>
            <a:endParaRPr lang="uk-UA" sz="28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42" name="Picture 2" descr="http://2.bp.blogspot.com/-CuowEFesLnU/Vi6C1tNMGPI/AAAAAAAAAHI/zSFN3fj1tEI/s320/IMG_817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4869160"/>
            <a:ext cx="2339752" cy="1754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617" y="970163"/>
            <a:ext cx="3371866" cy="2528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http://3.bp.blogspot.com/-kw1wzdTDwk8/Vi6C1pNzE0I/AAAAAAAAAHM/ifYl0BKr5Qw/s320/IMG_818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5954"/>
            <a:ext cx="3673833" cy="275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Результат пошуку зображень за запитом &quot;БУБЛИ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47" name="Picture 7" descr="http://mastereat.ru/wp-content/uploads/2011/10/%D0%91%D1%83%D0%B1%D0%BB%D0%B8%D0%BA%D0%B8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54073"/>
            <a:ext cx="1277888" cy="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://agropro.biz/image/cache/companies/ob/61848/product/yabluka-dzhonahold-500x50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58" y="5049418"/>
            <a:ext cx="1503188" cy="13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://aglamura.net/wp-content/uploads/2012/11/%D0%9C%D0%BE%D1%80%D0%BA%D0%B2%D1%8F%D0%BD%D1%96-%D0%BA%D0%B5%D0%BA%D1%81%D0%B8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03027"/>
            <a:ext cx="2508548" cy="15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ДЕНЬ ТУРИЗМУ</a:t>
            </a:r>
            <a:endParaRPr lang="uk-UA" sz="28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11266" name="Picture 2" descr="http://3.bp.blogspot.com/-aZP-Z0k0-xk/VjHrk4P5ONI/AAAAAAAAAJA/vBQ7sdkNpMI/s200/IMG_8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84064"/>
            <a:ext cx="2448272" cy="3264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2.bp.blogspot.com/-7mFaZLpTX-s/VjHrj5U-FVI/AAAAAAAAAI4/AzBmS9WCLCg/s200/IMG_8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61461"/>
            <a:ext cx="2148830" cy="286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http://4.bp.blogspot.com/-zXvFDhCwFFY/VjHrkNdKqgI/AAAAAAAAAI8/nchTMLrAcB8/s200/IMG_82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4" y="1606158"/>
            <a:ext cx="2039554" cy="27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ttp://3.bp.blogspot.com/--evn-PgzLZw/VjHqwbIMs5I/AAAAAAAAAIg/oejX7QK-yuE/s1600/IMG_8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79" y="4077072"/>
            <a:ext cx="3219699" cy="241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cs624922.vk.me/v624922200/4f895/v3M2-OudIV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3235683" cy="2153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2.bp.blogspot.com/-QXAx31AGCrc/VjHqwT0tkPI/AAAAAAAAAIk/8T3ECdKKjlk/s320/IMG_818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4" y="4437112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.piccy.info/i7/1617fad4e9d91a0ff8263ed9fe6997c3/1-5-205/3320112/s_denem_turyzm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15700" r="9105" b="13718"/>
          <a:stretch>
            <a:fillRect/>
          </a:stretch>
        </p:blipFill>
        <p:spPr bwMode="auto">
          <a:xfrm>
            <a:off x="2092201" y="1092547"/>
            <a:ext cx="2343795" cy="132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razvivaika-neskuchaika.ru/wp-content/uploads/2012/09/List_klen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8130">
            <a:off x="8049644" y="4820908"/>
            <a:ext cx="100171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ttp://razvivaika-neskuchaika.ru/wp-content/uploads/2012/09/List_klen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5122">
            <a:off x="3515433" y="5231823"/>
            <a:ext cx="100171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ttp://razvivaika-neskuchaika.ru/wp-content/uploads/2012/09/List_klen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759">
            <a:off x="2352892" y="2407290"/>
            <a:ext cx="651809" cy="60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s://3.bp.blogspot.com/-5rHNOT7n3rQ/Va4hjVyoZxI/AAAAAAAAINc/jJIB3AXS-Ec/w800-h800/%25D0%25B3%25D1%2583%25D0%25B3%25D0%25B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02" y="5513166"/>
            <a:ext cx="2225629" cy="1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5284402" y="1052735"/>
            <a:ext cx="2520280" cy="19442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284402" y="1481903"/>
            <a:ext cx="2520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  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новітніх </a:t>
            </a: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технологій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04414" y="1085858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5846088">
            <a:off x="4357014" y="1690727"/>
            <a:ext cx="497021" cy="748054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4063547">
            <a:off x="4034337" y="2238460"/>
            <a:ext cx="497021" cy="1702932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9594141">
            <a:off x="7364396" y="2958351"/>
            <a:ext cx="497021" cy="974698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68310" y="3018655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04301" y="4858155"/>
            <a:ext cx="2088232" cy="1368152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859409" y="3989330"/>
            <a:ext cx="2088232" cy="1460426"/>
          </a:xfrm>
          <a:prstGeom prst="roundRect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102436" y="1356868"/>
            <a:ext cx="16921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Проектна діяльність</a:t>
            </a:r>
            <a:endParaRPr lang="ru-RU" sz="20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7815" y="3348788"/>
            <a:ext cx="198922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Мультимедійні</a:t>
            </a:r>
            <a:r>
              <a:rPr lang="uk-UA" sz="2000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технології</a:t>
            </a:r>
            <a:endParaRPr lang="ru-RU" sz="20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6211" y="5188288"/>
            <a:ext cx="1930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Google</a:t>
            </a: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uk-UA" sz="2000" b="1" dirty="0" err="1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онлайнсервіси</a:t>
            </a: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0566" y="4396377"/>
            <a:ext cx="2088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Технології </a:t>
            </a:r>
          </a:p>
          <a:p>
            <a:pPr algn="ctr">
              <a:defRPr/>
            </a:pPr>
            <a:r>
              <a:rPr lang="en-US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</a:t>
            </a:r>
            <a:r>
              <a:rPr lang="en-US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eb 2.0</a:t>
            </a:r>
            <a:endParaRPr lang="ru-RU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5" name="Стрелка вниз 34"/>
          <p:cNvSpPr/>
          <p:nvPr/>
        </p:nvSpPr>
        <p:spPr>
          <a:xfrm rot="2687478">
            <a:off x="4916462" y="3125066"/>
            <a:ext cx="497021" cy="1773658"/>
          </a:xfrm>
          <a:prstGeom prst="downArrow">
            <a:avLst/>
          </a:prstGeom>
          <a:solidFill>
            <a:srgbClr val="FFC65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AutoShape 2" descr="Результат пошуку зображень за запитом &quot;МУЛЬТИМЕДІ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64" name="Picture 4" descr="http://birskedu.narod.ru/olderfiles/1/01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09405"/>
            <a:ext cx="2176374" cy="15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8" descr="Результат пошуку зображень за запитом &quot;ВЕБ 2.0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70" name="Picture 10" descr="http://web-stil.info/uploads/posts/2011-03/1299867284_web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18" y="864954"/>
            <a:ext cx="1242123" cy="11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139952" y="583040"/>
            <a:ext cx="4328998" cy="6085538"/>
            <a:chOff x="1547664" y="1340768"/>
            <a:chExt cx="6057190" cy="867782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11"/>
            <a:stretch/>
          </p:blipFill>
          <p:spPr bwMode="auto">
            <a:xfrm>
              <a:off x="1547664" y="1340768"/>
              <a:ext cx="6057190" cy="3245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2" b="19314"/>
            <a:stretch/>
          </p:blipFill>
          <p:spPr bwMode="auto">
            <a:xfrm>
              <a:off x="1547664" y="4569830"/>
              <a:ext cx="6057190" cy="2382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8"/>
            <a:stretch/>
          </p:blipFill>
          <p:spPr bwMode="auto">
            <a:xfrm>
              <a:off x="1547664" y="6957600"/>
              <a:ext cx="6011199" cy="3060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2627784" y="843725"/>
            <a:ext cx="792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  <a:p>
            <a:pPr lvl="0" algn="ctr">
              <a:spcBef>
                <a:spcPct val="0"/>
              </a:spcBef>
              <a:defRPr/>
            </a:pPr>
            <a:endParaRPr lang="uk-UA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endParaRPr lang="uk-UA" b="1" dirty="0" smtClean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1305389"/>
            <a:ext cx="2448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  <a:p>
            <a:pPr lvl="0" algn="ctr">
              <a:spcBef>
                <a:spcPct val="0"/>
              </a:spcBef>
              <a:defRPr/>
            </a:pPr>
            <a:endParaRPr lang="uk-UA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322596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8" name="AutoShape 6" descr="Результат пошуку зображень за запитом &quot;БЛОГ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8" name="Picture 8" descr="http://www.doz.com/cms/wp-content/uploads/2013/08/blo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20155"/>
            <a:ext cx="3208193" cy="17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bibiconsulting.net/blog_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27" y="1671751"/>
            <a:ext cx="1507157" cy="67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.pics.livejournal.com/mishajp/3406942/609105/609105_original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6" y="2782023"/>
            <a:ext cx="2618680" cy="173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340641"/>
            <a:ext cx="10347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dirty="0" smtClean="0">
                <a:ln w="1905"/>
                <a:solidFill>
                  <a:srgbClr val="4D24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</a:t>
            </a:r>
            <a:endParaRPr lang="uk-UA" sz="2000" b="1" dirty="0">
              <a:ln w="1905"/>
              <a:solidFill>
                <a:srgbClr val="4D24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>
          <a:xfrm>
            <a:off x="3275856" y="606492"/>
            <a:ext cx="5544617" cy="5911849"/>
            <a:chOff x="0" y="1080120"/>
            <a:chExt cx="6764065" cy="8820979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27753" y="1332148"/>
              <a:ext cx="18542" cy="8226914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" name="Прямоугольник с одним вырезанным углом 7"/>
            <p:cNvSpPr/>
            <p:nvPr/>
          </p:nvSpPr>
          <p:spPr>
            <a:xfrm>
              <a:off x="711829" y="1080120"/>
              <a:ext cx="2815740" cy="504056"/>
            </a:xfrm>
            <a:prstGeom prst="snip1Rect">
              <a:avLst/>
            </a:prstGeom>
            <a:solidFill>
              <a:srgbClr val="9BBB59">
                <a:lumMod val="5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 smtClean="0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ГОЛОВНА СТОРІНКА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Прямоугольник с одним вырезанным углом 8"/>
            <p:cNvSpPr/>
            <p:nvPr/>
          </p:nvSpPr>
          <p:spPr>
            <a:xfrm>
              <a:off x="681329" y="1736576"/>
              <a:ext cx="3031206" cy="504056"/>
            </a:xfrm>
            <a:prstGeom prst="snip1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НАШ КЛАС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Прямоугольник с одним вырезанным углом 9"/>
            <p:cNvSpPr/>
            <p:nvPr/>
          </p:nvSpPr>
          <p:spPr>
            <a:xfrm>
              <a:off x="711831" y="2376264"/>
              <a:ext cx="6052233" cy="504056"/>
            </a:xfrm>
            <a:prstGeom prst="snip1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УЧНІВСЬКЕ САМОВРЯДУВАННЯ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Прямоугольник с одним вырезанным углом 10"/>
            <p:cNvSpPr/>
            <p:nvPr/>
          </p:nvSpPr>
          <p:spPr>
            <a:xfrm>
              <a:off x="681327" y="3024336"/>
              <a:ext cx="6082738" cy="504057"/>
            </a:xfrm>
            <a:prstGeom prst="snip1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ГОДИНИ КЛАСНОГО КЕРІВНИКА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Прямоугольник с одним вырезанным углом 11"/>
            <p:cNvSpPr/>
            <p:nvPr/>
          </p:nvSpPr>
          <p:spPr>
            <a:xfrm>
              <a:off x="701690" y="3678158"/>
              <a:ext cx="6062374" cy="504057"/>
            </a:xfrm>
            <a:prstGeom prst="snip1Rect">
              <a:avLst/>
            </a:prstGeom>
            <a:solidFill>
              <a:srgbClr val="A2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НОРМАТИВНО-ПРАВОВА БАЗА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Прямоугольник с одним вырезанным углом 12"/>
            <p:cNvSpPr/>
            <p:nvPr/>
          </p:nvSpPr>
          <p:spPr>
            <a:xfrm>
              <a:off x="681222" y="4356484"/>
              <a:ext cx="6082843" cy="504057"/>
            </a:xfrm>
            <a:prstGeom prst="snip1Rect">
              <a:avLst/>
            </a:prstGeom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НАЦІОНАЛЬНО-ПАТРІОТИЧНЕ ВИХОВАННЯ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>
              <a:off x="681223" y="5040559"/>
              <a:ext cx="6082841" cy="504057"/>
            </a:xfrm>
            <a:prstGeom prst="snip1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ПРАВОВИХОВНА РОБОТА З УЧНЯМИ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Прямоугольник с одним вырезанным углом 14"/>
            <p:cNvSpPr/>
            <p:nvPr/>
          </p:nvSpPr>
          <p:spPr>
            <a:xfrm>
              <a:off x="681327" y="5688632"/>
              <a:ext cx="6082737" cy="504057"/>
            </a:xfrm>
            <a:prstGeom prst="snip1Rect">
              <a:avLst/>
            </a:prstGeom>
            <a:solidFill>
              <a:srgbClr val="BC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БЕЗПЕКА ЖИТТЄДІЯЛЬНОСТІ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Прямоугольник с одним вырезанным углом 15"/>
            <p:cNvSpPr/>
            <p:nvPr/>
          </p:nvSpPr>
          <p:spPr>
            <a:xfrm>
              <a:off x="681221" y="9217024"/>
              <a:ext cx="5643617" cy="684075"/>
            </a:xfrm>
            <a:prstGeom prst="snip1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ІНФОРМАЦІЯ ПРО КЛАСНОГО КЕРІВНИКА</a:t>
              </a:r>
              <a:endParaRPr lang="uk-UA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Прямоугольник с одним вырезанным углом 16"/>
            <p:cNvSpPr/>
            <p:nvPr/>
          </p:nvSpPr>
          <p:spPr>
            <a:xfrm>
              <a:off x="644277" y="8496437"/>
              <a:ext cx="5153493" cy="504057"/>
            </a:xfrm>
            <a:prstGeom prst="snip1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СТОРІНКА ДЛЯ БАТЬКІВ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Прямоугольник с одним вырезанным углом 17"/>
            <p:cNvSpPr/>
            <p:nvPr/>
          </p:nvSpPr>
          <p:spPr>
            <a:xfrm>
              <a:off x="644381" y="7848873"/>
              <a:ext cx="5416923" cy="504057"/>
            </a:xfrm>
            <a:prstGeom prst="snip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НАШІ ДОСЯГНЕННЯ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Прямоугольник с одним вырезанным углом 18"/>
            <p:cNvSpPr/>
            <p:nvPr/>
          </p:nvSpPr>
          <p:spPr>
            <a:xfrm>
              <a:off x="644381" y="7128792"/>
              <a:ext cx="5680456" cy="504057"/>
            </a:xfrm>
            <a:prstGeom prst="snip1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ФОТОГАЛАРЕЯ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Прямоугольник с одним вырезанным углом 19"/>
            <p:cNvSpPr/>
            <p:nvPr/>
          </p:nvSpPr>
          <p:spPr>
            <a:xfrm>
              <a:off x="661006" y="6408711"/>
              <a:ext cx="6103058" cy="504057"/>
            </a:xfrm>
            <a:prstGeom prst="snip1Rect">
              <a:avLst/>
            </a:pr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800" kern="12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ПРОЕКТНА ДІЯЛЬНІСТЬ</a:t>
              </a:r>
              <a:endParaRPr lang="uk-UA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>
              <a:off x="27754" y="1332148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2" name="Прямая со стрелкой 21"/>
            <p:cNvCxnSpPr/>
            <p:nvPr/>
          </p:nvCxnSpPr>
          <p:spPr>
            <a:xfrm>
              <a:off x="17634" y="4608512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3" name="Прямая со стрелкой 22"/>
            <p:cNvCxnSpPr/>
            <p:nvPr/>
          </p:nvCxnSpPr>
          <p:spPr>
            <a:xfrm>
              <a:off x="27754" y="1988604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4" name="Прямая со стрелкой 23"/>
            <p:cNvCxnSpPr/>
            <p:nvPr/>
          </p:nvCxnSpPr>
          <p:spPr>
            <a:xfrm>
              <a:off x="46295" y="2628776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Прямая со стрелкой 24"/>
            <p:cNvCxnSpPr/>
            <p:nvPr/>
          </p:nvCxnSpPr>
          <p:spPr>
            <a:xfrm>
              <a:off x="22534" y="3276364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6" name="Прямая со стрелкой 25"/>
            <p:cNvCxnSpPr/>
            <p:nvPr/>
          </p:nvCxnSpPr>
          <p:spPr>
            <a:xfrm>
              <a:off x="22535" y="3947604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7" name="Прямая со стрелкой 26"/>
            <p:cNvCxnSpPr/>
            <p:nvPr/>
          </p:nvCxnSpPr>
          <p:spPr>
            <a:xfrm>
              <a:off x="27754" y="7380820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8" name="Прямая со стрелкой 27"/>
            <p:cNvCxnSpPr/>
            <p:nvPr/>
          </p:nvCxnSpPr>
          <p:spPr>
            <a:xfrm>
              <a:off x="701" y="6644291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9" name="Прямая со стрелкой 28"/>
            <p:cNvCxnSpPr/>
            <p:nvPr/>
          </p:nvCxnSpPr>
          <p:spPr>
            <a:xfrm>
              <a:off x="17632" y="5958077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0" name="Прямая со стрелкой 29"/>
            <p:cNvCxnSpPr/>
            <p:nvPr/>
          </p:nvCxnSpPr>
          <p:spPr>
            <a:xfrm>
              <a:off x="17633" y="5292588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1" name="Прямая со стрелкой 30"/>
            <p:cNvCxnSpPr/>
            <p:nvPr/>
          </p:nvCxnSpPr>
          <p:spPr>
            <a:xfrm>
              <a:off x="700" y="8101384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Прямая со стрелкой 31"/>
            <p:cNvCxnSpPr/>
            <p:nvPr/>
          </p:nvCxnSpPr>
          <p:spPr>
            <a:xfrm>
              <a:off x="699" y="8748948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3" name="Прямая со стрелкой 32"/>
            <p:cNvCxnSpPr/>
            <p:nvPr/>
          </p:nvCxnSpPr>
          <p:spPr>
            <a:xfrm>
              <a:off x="0" y="9559062"/>
              <a:ext cx="61481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F497D">
                  <a:lumMod val="50000"/>
                </a:srgbClr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pic>
        <p:nvPicPr>
          <p:cNvPr id="8194" name="Picture 2" descr="http://www.alltutorials.ru/images/blo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2992"/>
            <a:ext cx="2081808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allwm.com/wp-content/uploads/036bd_blog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60" y="3965090"/>
            <a:ext cx="2864768" cy="16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ENOwXobfW98/Vif2yBm9gFI/AAAAAAAAACE/YcSF54JOftQ/s320/DSC_2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99864"/>
            <a:ext cx="2388865" cy="3588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81294" y="2187436"/>
            <a:ext cx="702307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класний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керівник 5 класу,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вчитель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англійської мови,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спеціаліст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вищої кваліфікаційної категорії.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/>
            </a:r>
            <a:br>
              <a:rPr lang="uk-UA" i="1" dirty="0">
                <a:solidFill>
                  <a:srgbClr val="320000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320000"/>
                </a:solidFill>
                <a:latin typeface="Georgia" pitchFamily="18" charset="0"/>
              </a:rPr>
              <a:t>Стаж </a:t>
            </a:r>
            <a:r>
              <a:rPr lang="uk-UA" b="1" dirty="0">
                <a:solidFill>
                  <a:srgbClr val="320000"/>
                </a:solidFill>
                <a:latin typeface="Georgia" pitchFamily="18" charset="0"/>
              </a:rPr>
              <a:t>роботи: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 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14 років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                            (12 р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. класним керівником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)</a:t>
            </a:r>
          </a:p>
          <a:p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b="1" dirty="0" smtClean="0">
                <a:solidFill>
                  <a:srgbClr val="320000"/>
                </a:solidFill>
                <a:latin typeface="Georgia" pitchFamily="18" charset="0"/>
              </a:rPr>
              <a:t>Закінчила</a:t>
            </a:r>
            <a:r>
              <a:rPr lang="uk-UA" b="1" dirty="0">
                <a:solidFill>
                  <a:srgbClr val="320000"/>
                </a:solidFill>
                <a:latin typeface="Georgia" pitchFamily="18" charset="0"/>
              </a:rPr>
              <a:t>: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dirty="0" err="1">
                <a:solidFill>
                  <a:srgbClr val="320000"/>
                </a:solidFill>
                <a:latin typeface="Georgia" pitchFamily="18" charset="0"/>
              </a:rPr>
              <a:t>·        </a:t>
            </a:r>
            <a:r>
              <a:rPr lang="uk-UA" i="1" dirty="0" err="1">
                <a:solidFill>
                  <a:srgbClr val="320000"/>
                </a:solidFill>
                <a:latin typeface="Georgia" pitchFamily="18" charset="0"/>
              </a:rPr>
              <a:t>Чортківсь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ке педагогічне училище у 2001р.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       за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спеціальністю вчитель іноземної мови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        початкових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класів;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dirty="0" err="1">
                <a:solidFill>
                  <a:srgbClr val="320000"/>
                </a:solidFill>
                <a:latin typeface="Georgia" pitchFamily="18" charset="0"/>
              </a:rPr>
              <a:t>·        </a:t>
            </a:r>
            <a:r>
              <a:rPr lang="uk-UA" i="1" dirty="0" err="1">
                <a:solidFill>
                  <a:srgbClr val="320000"/>
                </a:solidFill>
                <a:latin typeface="Georgia" pitchFamily="18" charset="0"/>
              </a:rPr>
              <a:t>Прикарпатськ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ий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національний університет</a:t>
            </a: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       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ім. В. Стефаника у 2005р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. 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за спеціальністю </a:t>
            </a:r>
            <a:endParaRPr lang="uk-UA" i="1" dirty="0" smtClean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i="1" dirty="0" smtClean="0">
                <a:solidFill>
                  <a:srgbClr val="320000"/>
                </a:solidFill>
                <a:latin typeface="Georgia" pitchFamily="18" charset="0"/>
              </a:rPr>
              <a:t>        викладач </a:t>
            </a:r>
            <a:r>
              <a:rPr lang="uk-UA" i="1" dirty="0">
                <a:solidFill>
                  <a:srgbClr val="320000"/>
                </a:solidFill>
                <a:latin typeface="Georgia" pitchFamily="18" charset="0"/>
              </a:rPr>
              <a:t>англійської мови та зарубіжної літератури.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r>
              <a:rPr lang="uk-UA" sz="1400" i="1" dirty="0">
                <a:solidFill>
                  <a:srgbClr val="320000"/>
                </a:solidFill>
              </a:rPr>
              <a:t/>
            </a:r>
            <a:br>
              <a:rPr lang="uk-UA" sz="1400" i="1" dirty="0">
                <a:solidFill>
                  <a:srgbClr val="320000"/>
                </a:solidFill>
              </a:rPr>
            </a:br>
            <a:endParaRPr lang="uk-UA" dirty="0">
              <a:solidFill>
                <a:srgbClr val="32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7653" y="590212"/>
            <a:ext cx="640871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err="1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Дутчак</a:t>
            </a:r>
            <a:endParaRPr lang="uk-UA" sz="3200" b="1" dirty="0" smtClean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normalizeH="0" baseline="0" noProof="0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Марія</a:t>
            </a:r>
            <a:r>
              <a:rPr kumimoji="0" lang="uk-UA" sz="3200" b="1" i="0" u="none" strike="noStrike" kern="1200" normalizeH="0" noProof="0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ea typeface="+mj-ea"/>
                <a:cs typeface="+mj-cs"/>
              </a:rPr>
              <a:t> Миколаївна</a:t>
            </a:r>
            <a:r>
              <a:rPr lang="uk-UA" sz="3200" b="1" dirty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,</a:t>
            </a:r>
            <a:endParaRPr kumimoji="0" lang="ru-RU" sz="3200" b="1" i="0" u="none" strike="noStrike" kern="1200" normalizeH="0" baseline="0" noProof="0" dirty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8425" y="4005064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320000"/>
                </a:solidFill>
                <a:latin typeface="Georgia" pitchFamily="18" charset="0"/>
              </a:rPr>
              <a:t>Кожен клас - це новий  шлях, який з цікавістю і задоволенням хочеться  разом із дітьми проходити знову і знову…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5390642"/>
            <a:ext cx="5760640" cy="707886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82918"/>
              </a:avLst>
            </a:prstTxWarp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54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ДЯКУЮ ЗА УВАГУ</a:t>
            </a:r>
            <a:endParaRPr lang="uk-UA" sz="5400" b="1" dirty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6" name="Picture 2" descr="http://3.bp.blogspot.com/-DIMYikdWh4I/VjHqEUSOLZI/AAAAAAAAAIU/HTEpDBg8vhY/s320/IMG_81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3426056" cy="25695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4D240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3608" y="1622764"/>
            <a:ext cx="78488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cap="all" dirty="0">
                <a:solidFill>
                  <a:srgbClr val="320000"/>
                </a:solidFill>
                <a:latin typeface="Georgia" pitchFamily="18" charset="0"/>
              </a:rPr>
              <a:t>Педагогічне кредо</a:t>
            </a:r>
            <a:r>
              <a:rPr lang="uk-UA" sz="2000" b="1" cap="all" dirty="0" smtClean="0">
                <a:solidFill>
                  <a:srgbClr val="320000"/>
                </a:solidFill>
                <a:latin typeface="Georgia" pitchFamily="18" charset="0"/>
              </a:rPr>
              <a:t>:</a:t>
            </a:r>
          </a:p>
          <a:p>
            <a:pPr algn="ctr"/>
            <a:endParaRPr lang="uk-UA" sz="2000" cap="all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sz="2000" i="1" dirty="0">
                <a:solidFill>
                  <a:srgbClr val="320000"/>
                </a:solidFill>
                <a:latin typeface="Georgia" pitchFamily="18" charset="0"/>
              </a:rPr>
              <a:t>«Мудрий не той, хто знає багато, а той, чиї знання корисні!»</a:t>
            </a:r>
            <a:endParaRPr lang="uk-UA" sz="2000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endParaRPr lang="uk-UA" sz="2000" dirty="0" smtClean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endParaRPr lang="uk-UA" sz="2000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sz="2000" b="1" cap="all" dirty="0">
                <a:solidFill>
                  <a:srgbClr val="320000"/>
                </a:solidFill>
                <a:latin typeface="Georgia" pitchFamily="18" charset="0"/>
              </a:rPr>
              <a:t>Життєве кредо</a:t>
            </a:r>
            <a:r>
              <a:rPr lang="uk-UA" sz="2000" b="1" cap="all" dirty="0" smtClean="0">
                <a:solidFill>
                  <a:srgbClr val="320000"/>
                </a:solidFill>
                <a:latin typeface="Georgia" pitchFamily="18" charset="0"/>
              </a:rPr>
              <a:t>:</a:t>
            </a:r>
          </a:p>
          <a:p>
            <a:pPr algn="ctr"/>
            <a:endParaRPr lang="uk-UA" sz="2000" cap="all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sz="2000" dirty="0">
                <a:solidFill>
                  <a:srgbClr val="320000"/>
                </a:solidFill>
                <a:latin typeface="Georgia" pitchFamily="18" charset="0"/>
              </a:rPr>
              <a:t> </a:t>
            </a:r>
            <a:r>
              <a:rPr lang="uk-UA" sz="2000" i="1" dirty="0">
                <a:solidFill>
                  <a:srgbClr val="320000"/>
                </a:solidFill>
                <a:latin typeface="Georgia" pitchFamily="18" charset="0"/>
              </a:rPr>
              <a:t>«Щоб дійти  до мети, насамперед потрібно йти! »</a:t>
            </a:r>
            <a:endParaRPr lang="uk-UA" sz="2000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sz="2000" i="1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uk-UA" sz="2000" i="1" dirty="0">
                <a:solidFill>
                  <a:srgbClr val="320000"/>
                </a:solidFill>
                <a:latin typeface="Georgia" pitchFamily="18" charset="0"/>
              </a:rPr>
              <a:t/>
            </a:r>
            <a:br>
              <a:rPr lang="uk-UA" sz="2000" i="1" dirty="0">
                <a:solidFill>
                  <a:srgbClr val="320000"/>
                </a:solidFill>
                <a:latin typeface="Georgia" pitchFamily="18" charset="0"/>
              </a:rPr>
            </a:br>
            <a:r>
              <a:rPr lang="uk-UA" sz="2000" b="1" cap="all" dirty="0">
                <a:solidFill>
                  <a:srgbClr val="320000"/>
                </a:solidFill>
                <a:latin typeface="Georgia" pitchFamily="18" charset="0"/>
              </a:rPr>
              <a:t>Проблема, над якою працюю, як класний керівник</a:t>
            </a:r>
            <a:r>
              <a:rPr lang="uk-UA" sz="2000" b="1" cap="all" dirty="0" smtClean="0">
                <a:solidFill>
                  <a:srgbClr val="320000"/>
                </a:solidFill>
                <a:latin typeface="Georgia" pitchFamily="18" charset="0"/>
              </a:rPr>
              <a:t>:</a:t>
            </a:r>
          </a:p>
          <a:p>
            <a:endParaRPr lang="uk-UA" sz="2000" cap="all" dirty="0">
              <a:solidFill>
                <a:srgbClr val="320000"/>
              </a:solidFill>
              <a:latin typeface="Georgia" pitchFamily="18" charset="0"/>
            </a:endParaRPr>
          </a:p>
          <a:p>
            <a:pPr algn="ctr"/>
            <a:r>
              <a:rPr lang="uk-UA" sz="2000" i="1" dirty="0">
                <a:solidFill>
                  <a:srgbClr val="320000"/>
                </a:solidFill>
                <a:latin typeface="Georgia" pitchFamily="18" charset="0"/>
              </a:rPr>
              <a:t>«Згуртування учнівського колективу </a:t>
            </a:r>
            <a:r>
              <a:rPr lang="en-US" sz="2000" i="1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uk-UA" sz="2000" i="1" dirty="0" smtClean="0">
                <a:solidFill>
                  <a:srgbClr val="320000"/>
                </a:solidFill>
                <a:latin typeface="Georgia" pitchFamily="18" charset="0"/>
              </a:rPr>
              <a:t>та формування національної свідомості через вплив ціннісних орієнтацій  </a:t>
            </a:r>
            <a:r>
              <a:rPr lang="uk-UA" sz="2000" i="1" dirty="0">
                <a:solidFill>
                  <a:srgbClr val="320000"/>
                </a:solidFill>
                <a:latin typeface="Georgia" pitchFamily="18" charset="0"/>
              </a:rPr>
              <a:t>національно-патріотичного виховання»</a:t>
            </a:r>
            <a:endParaRPr lang="uk-UA" sz="2000" dirty="0">
              <a:solidFill>
                <a:srgbClr val="320000"/>
              </a:solidFill>
              <a:latin typeface="Georgia" pitchFamily="18" charset="0"/>
            </a:endParaRPr>
          </a:p>
          <a:p>
            <a:endParaRPr lang="uk-UA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  <a:t>Провідна </a:t>
            </a:r>
            <a:b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</a:br>
            <a: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  <a:t>наукова ідея досвіду: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92896"/>
            <a:ext cx="835292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виховати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у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майбутніх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громадян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України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почуття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обов'язку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і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поняття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честі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уміння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вислухати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й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висловити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власну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думку,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бути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ввічливим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вимогливим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добрим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і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стійким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-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залежно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від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умов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життя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;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розвинути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особистість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не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тільки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як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головну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продуктивну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силу,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а й як активного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громадянина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України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. </a:t>
            </a:r>
            <a:endParaRPr lang="uk-UA" sz="1800" dirty="0">
              <a:solidFill>
                <a:srgbClr val="320000"/>
              </a:solidFill>
              <a:latin typeface="Georgia" pitchFamily="18" charset="0"/>
            </a:endParaRPr>
          </a:p>
        </p:txBody>
      </p:sp>
      <p:pic>
        <p:nvPicPr>
          <p:cNvPr id="1026" name="Picture 2" descr="http://ruspravda.info/images/original/perevody_v_odess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82008"/>
            <a:ext cx="3391136" cy="19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6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  <a:t>Наукова основа </a:t>
            </a:r>
            <a:b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</a:br>
            <a:r>
              <a:rPr lang="uk-UA" sz="3200" b="1" cap="all" dirty="0" smtClean="0">
                <a:solidFill>
                  <a:srgbClr val="320000"/>
                </a:solidFill>
                <a:latin typeface="Georgia" pitchFamily="18" charset="0"/>
              </a:rPr>
              <a:t>досвіду: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Концепція національно-патріотичного виховання;</a:t>
            </a:r>
          </a:p>
          <a:p>
            <a:pPr lvl="0"/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П</a:t>
            </a:r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сихологічні 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аспекти творчості, описані в роботах Л.С.Виготського,А.Н.Леонтьєва, Є.Л.</a:t>
            </a:r>
            <a:r>
              <a:rPr lang="uk-UA" sz="1800" dirty="0" err="1">
                <a:solidFill>
                  <a:srgbClr val="320000"/>
                </a:solidFill>
                <a:latin typeface="Georgia" pitchFamily="18" charset="0"/>
              </a:rPr>
              <a:t>Рубінштейна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,А.М.</a:t>
            </a:r>
            <a:r>
              <a:rPr lang="uk-UA" sz="1800" dirty="0" err="1">
                <a:solidFill>
                  <a:srgbClr val="320000"/>
                </a:solidFill>
                <a:latin typeface="Georgia" pitchFamily="18" charset="0"/>
              </a:rPr>
              <a:t>Матюшкіна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,Я.А.</a:t>
            </a:r>
            <a:r>
              <a:rPr lang="uk-UA" sz="1800" dirty="0" err="1">
                <a:solidFill>
                  <a:srgbClr val="320000"/>
                </a:solidFill>
                <a:latin typeface="Georgia" pitchFamily="18" charset="0"/>
              </a:rPr>
              <a:t>Пономарьової</a:t>
            </a:r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;</a:t>
            </a:r>
          </a:p>
          <a:p>
            <a:pPr lvl="0"/>
            <a:r>
              <a:rPr lang="ru-RU" sz="1800" dirty="0" err="1" smtClean="0">
                <a:solidFill>
                  <a:srgbClr val="320000"/>
                </a:solidFill>
                <a:latin typeface="Georgia" pitchFamily="18" charset="0"/>
              </a:rPr>
              <a:t>Елементи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методики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І.Іванова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КТС – (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колективна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sz="1800" dirty="0" err="1">
                <a:solidFill>
                  <a:srgbClr val="320000"/>
                </a:solidFill>
                <a:latin typeface="Georgia" pitchFamily="18" charset="0"/>
              </a:rPr>
              <a:t>творча</a:t>
            </a:r>
            <a:r>
              <a:rPr lang="ru-RU" sz="1800" dirty="0">
                <a:solidFill>
                  <a:srgbClr val="320000"/>
                </a:solidFill>
                <a:latin typeface="Georgia" pitchFamily="18" charset="0"/>
              </a:rPr>
              <a:t> справа</a:t>
            </a:r>
            <a:r>
              <a:rPr lang="ru-RU" sz="1800" dirty="0" smtClean="0">
                <a:solidFill>
                  <a:srgbClr val="320000"/>
                </a:solidFill>
                <a:latin typeface="Georgia" pitchFamily="18" charset="0"/>
              </a:rPr>
              <a:t>);</a:t>
            </a:r>
            <a:endParaRPr lang="ru-RU" sz="1800" dirty="0">
              <a:solidFill>
                <a:srgbClr val="320000"/>
              </a:solidFill>
              <a:latin typeface="Georgia" pitchFamily="18" charset="0"/>
            </a:endParaRPr>
          </a:p>
          <a:p>
            <a:pPr lvl="0"/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Педагогічні 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принципи творчої активності у поєднанні з принципом свідомості в навчанні (М.А.Данилов,Т.А.Ільїна,І.Т.Огородников);</a:t>
            </a:r>
            <a:endParaRPr lang="ru-RU" sz="1800" dirty="0">
              <a:solidFill>
                <a:srgbClr val="320000"/>
              </a:solidFill>
              <a:latin typeface="Georgia" pitchFamily="18" charset="0"/>
            </a:endParaRPr>
          </a:p>
          <a:p>
            <a:pPr lvl="0"/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Положення 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теорії виховання дітей із творчими здібностями, обґрунтованими у працях. А.Макаренка. В.Сухомлинського,Я.Корчака;</a:t>
            </a:r>
            <a:endParaRPr lang="ru-RU" sz="1800" dirty="0">
              <a:solidFill>
                <a:srgbClr val="320000"/>
              </a:solidFill>
              <a:latin typeface="Georgia" pitchFamily="18" charset="0"/>
            </a:endParaRPr>
          </a:p>
          <a:p>
            <a:pPr lvl="0"/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Теоретичні 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засади класиків української педагогіки Г.Сковороди,С.Русової, Г.Ващенка;</a:t>
            </a:r>
            <a:endParaRPr lang="ru-RU" sz="1800" dirty="0">
              <a:solidFill>
                <a:srgbClr val="320000"/>
              </a:solidFill>
              <a:latin typeface="Georgia" pitchFamily="18" charset="0"/>
            </a:endParaRPr>
          </a:p>
          <a:p>
            <a:pPr lvl="0"/>
            <a:r>
              <a:rPr lang="uk-UA" sz="1800" dirty="0" smtClean="0">
                <a:solidFill>
                  <a:srgbClr val="320000"/>
                </a:solidFill>
                <a:latin typeface="Georgia" pitchFamily="18" charset="0"/>
              </a:rPr>
              <a:t>Власні </a:t>
            </a:r>
            <a:r>
              <a:rPr lang="uk-UA" sz="1800" dirty="0">
                <a:solidFill>
                  <a:srgbClr val="320000"/>
                </a:solidFill>
                <a:latin typeface="Georgia" pitchFamily="18" charset="0"/>
              </a:rPr>
              <a:t>ідеї і знахідки.</a:t>
            </a:r>
          </a:p>
        </p:txBody>
      </p:sp>
      <p:pic>
        <p:nvPicPr>
          <p:cNvPr id="2050" name="Picture 2" descr="http://api.ning.com/files/kV4MbYiv7oSKEeAfbZ1shR8wLoD0XaWxvxlO8El7RawMp5sSXoGDnsnmFE*TxTQEae9ZSrNeLtcCrSe75KEXqLowLrFobtOw/10820872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2228855" cy="1773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3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67944" y="692696"/>
            <a:ext cx="1502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uk-UA" b="1" dirty="0" smtClean="0">
                <a:ln w="50800"/>
                <a:solidFill>
                  <a:srgbClr val="320000"/>
                </a:solidFill>
                <a:latin typeface="Georgia" pitchFamily="18" charset="0"/>
              </a:rPr>
              <a:t>ВВАЖАЮ:</a:t>
            </a:r>
            <a:endParaRPr lang="ru-RU" b="1" dirty="0">
              <a:ln w="50800"/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196752"/>
            <a:ext cx="725470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Класний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керівник —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стержень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виховного процесу.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        </a:t>
            </a:r>
          </a:p>
          <a:p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Це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нитка, яка зв'язує в одне ціле дитину,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вчителя,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батьків, громадськість. </a:t>
            </a:r>
            <a:endParaRPr lang="ru-RU" dirty="0"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7314" y="2276872"/>
            <a:ext cx="827420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К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ласний керівник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— універсальна особистість.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Він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і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вихователь,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і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психолог,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і соціальний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педагог, 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і педагог-організатор.</a:t>
            </a:r>
            <a:endParaRPr lang="ru-RU" dirty="0"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028" y="3573016"/>
            <a:ext cx="827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Вміння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знаходити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обдарованих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та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здібних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дітей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- талант,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вміння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їх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виховувати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–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мистецтво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 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Але найважливішим є любов до </a:t>
            </a:r>
            <a:r>
              <a:rPr lang="uk-UA" dirty="0" smtClean="0">
                <a:solidFill>
                  <a:srgbClr val="320000"/>
                </a:solidFill>
                <a:latin typeface="Georgia" pitchFamily="18" charset="0"/>
              </a:rPr>
              <a:t>дитини!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4366" y="4581128"/>
            <a:ext cx="34660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uk-UA" b="1" dirty="0" smtClean="0">
                <a:ln w="50800"/>
                <a:solidFill>
                  <a:srgbClr val="320000"/>
                </a:solidFill>
                <a:latin typeface="Georgia" pitchFamily="18" charset="0"/>
              </a:rPr>
              <a:t>КЕРУЮСЬ ПРИНЦИПОМ:</a:t>
            </a:r>
            <a:endParaRPr lang="ru-RU" b="1" dirty="0">
              <a:ln w="50800"/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028" y="5157192"/>
            <a:ext cx="8274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Допомогти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дитині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знайти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свій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ключ до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успіху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створити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умови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, в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яких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вона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розкриватиме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свої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здібності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творитиме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своє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життя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зростатиме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духовно,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творчо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інтелектуально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й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самовдосконалюватиметься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1127" y="3058018"/>
            <a:ext cx="21964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uk-UA" b="1" dirty="0" smtClean="0">
                <a:ln w="50800"/>
                <a:solidFill>
                  <a:srgbClr val="320000"/>
                </a:solidFill>
                <a:latin typeface="Georgia" pitchFamily="18" charset="0"/>
              </a:rPr>
              <a:t>МОЯ ПОЗИЦІЯ:</a:t>
            </a:r>
            <a:endParaRPr lang="ru-RU" b="1" dirty="0">
              <a:ln w="50800"/>
              <a:solidFill>
                <a:srgbClr val="320000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2054" y="1988840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Постійно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вчитися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самому,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щоб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мати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право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вчити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інших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Не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зупинятися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на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досягнутому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Поважати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думку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кожної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дитини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незалежно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від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того, 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правильна вона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чи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ні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п</a:t>
            </a: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оводитись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з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дітьми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як з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рівними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Творчість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відкриває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в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дитячій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душі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ті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потаємні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куточки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в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яких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дрімають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джерела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добрих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почуттів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Праця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оптимізм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постійне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самовдосконалення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-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запорука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життєвого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успіху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Кожна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дитина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-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неповторна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індивідуальність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endParaRPr lang="uk-UA" dirty="0">
              <a:solidFill>
                <a:srgbClr val="320000"/>
              </a:solidFill>
              <a:latin typeface="Georgia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320000"/>
                </a:solidFill>
                <a:latin typeface="Georgia" pitchFamily="18" charset="0"/>
              </a:rPr>
              <a:t>Учень</a:t>
            </a:r>
            <a:r>
              <a:rPr lang="ru-RU" dirty="0" smtClean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–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це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не посудина, яку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потрібно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заповнити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учень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– факел,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який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 треба </a:t>
            </a:r>
            <a:r>
              <a:rPr lang="ru-RU" dirty="0" err="1">
                <a:solidFill>
                  <a:srgbClr val="320000"/>
                </a:solidFill>
                <a:latin typeface="Georgia" pitchFamily="18" charset="0"/>
              </a:rPr>
              <a:t>запалити</a:t>
            </a:r>
            <a:r>
              <a:rPr lang="ru-RU" dirty="0">
                <a:solidFill>
                  <a:srgbClr val="320000"/>
                </a:solidFill>
                <a:latin typeface="Georgia" pitchFamily="18" charset="0"/>
              </a:rPr>
              <a:t>.</a:t>
            </a:r>
            <a:r>
              <a:rPr lang="uk-UA" dirty="0">
                <a:solidFill>
                  <a:srgbClr val="320000"/>
                </a:solidFill>
                <a:latin typeface="Georgia" pitchFamily="18" charset="0"/>
              </a:rPr>
              <a:t> </a:t>
            </a:r>
            <a:endParaRPr lang="uk-UA" dirty="0" smtClean="0">
              <a:solidFill>
                <a:srgbClr val="320000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30074" y="1168222"/>
            <a:ext cx="56797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uk-UA" b="1" dirty="0" smtClean="0">
                <a:ln w="50800"/>
                <a:solidFill>
                  <a:srgbClr val="320000"/>
                </a:solidFill>
                <a:latin typeface="Georgia" pitchFamily="18" charset="0"/>
              </a:rPr>
              <a:t>ПРИНЦИПИ, ЯКИМИ КЕРУЮСЬ У РОБОТІ:</a:t>
            </a:r>
            <a:endParaRPr lang="ru-RU" b="1" dirty="0">
              <a:ln w="50800"/>
              <a:solidFill>
                <a:srgbClr val="32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040" y="1861831"/>
            <a:ext cx="364202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  <a:p>
            <a:pPr lvl="0" algn="ctr">
              <a:spcBef>
                <a:spcPct val="0"/>
              </a:spcBef>
              <a:defRPr/>
            </a:pPr>
            <a:endParaRPr lang="uk-UA" b="1" dirty="0" smtClean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  <a:p>
            <a:pPr lvl="0" algn="ctr">
              <a:spcBef>
                <a:spcPct val="0"/>
              </a:spcBef>
              <a:defRPr/>
            </a:pPr>
            <a:endParaRPr lang="uk-UA" b="1" dirty="0" smtClean="0">
              <a:ln w="1905"/>
              <a:solidFill>
                <a:srgbClr val="4D240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83768" y="836712"/>
            <a:ext cx="6485277" cy="5832648"/>
            <a:chOff x="1929982" y="1412776"/>
            <a:chExt cx="6197245" cy="5295890"/>
          </a:xfrm>
        </p:grpSpPr>
        <p:pic>
          <p:nvPicPr>
            <p:cNvPr id="2052" name="Picture 4" descr="http://s40dndz.klasna.com/uploads/editor/1741/92405/sitepage_210/images/1385036449/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982" y="1412776"/>
              <a:ext cx="6197245" cy="5295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6636862" y="4463804"/>
              <a:ext cx="1152128" cy="360040"/>
            </a:xfrm>
            <a:prstGeom prst="rect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200" dirty="0" smtClean="0">
                  <a:latin typeface="Georgia" pitchFamily="18" charset="0"/>
                </a:rPr>
                <a:t>Соціальні служби</a:t>
              </a:r>
              <a:endParaRPr lang="uk-UA" sz="1200" dirty="0">
                <a:latin typeface="Georgia" pitchFamily="18" charset="0"/>
              </a:endParaRPr>
            </a:p>
          </p:txBody>
        </p:sp>
      </p:grpSp>
      <p:cxnSp>
        <p:nvCxnSpPr>
          <p:cNvPr id="11" name="Прямая со стрелкой 10"/>
          <p:cNvCxnSpPr/>
          <p:nvPr/>
        </p:nvCxnSpPr>
        <p:spPr>
          <a:xfrm flipV="1">
            <a:off x="973382" y="836712"/>
            <a:ext cx="3310586" cy="2822968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970112" y="1948883"/>
            <a:ext cx="2386136" cy="1804153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973382" y="2850959"/>
            <a:ext cx="1510386" cy="1061137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970112" y="3234649"/>
            <a:ext cx="1513656" cy="850063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2052" idx="1"/>
          </p:cNvCxnSpPr>
          <p:nvPr/>
        </p:nvCxnSpPr>
        <p:spPr>
          <a:xfrm flipV="1">
            <a:off x="971600" y="3753036"/>
            <a:ext cx="1512168" cy="475172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971600" y="4196973"/>
            <a:ext cx="1332148" cy="128217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971600" y="4386777"/>
            <a:ext cx="1332148" cy="115861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71600" y="4502638"/>
            <a:ext cx="2384648" cy="984778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71600" y="4593504"/>
            <a:ext cx="2664296" cy="1787824"/>
          </a:xfrm>
          <a:prstGeom prst="straightConnector1">
            <a:avLst/>
          </a:prstGeom>
          <a:ln>
            <a:solidFill>
              <a:srgbClr val="A2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916895"/>
            <a:ext cx="4333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n w="1905"/>
                <a:solidFill>
                  <a:srgbClr val="4D240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МОЯ КЛАСНА РОДИНА</a:t>
            </a:r>
            <a:endParaRPr lang="uk-UA" sz="2800" dirty="0"/>
          </a:p>
        </p:txBody>
      </p:sp>
      <p:pic>
        <p:nvPicPr>
          <p:cNvPr id="4098" name="Picture 2" descr="http://cs1.livemaster.ru/storage/10/73/e764c14b2e6f9fcb615ed6fa0ana--svadebnyj-salon-svadebnyj-buket-romash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06" y="547362"/>
            <a:ext cx="1763919" cy="1503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9" y="1628800"/>
            <a:ext cx="7350436" cy="47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591</Words>
  <Application>Microsoft Office PowerPoint</Application>
  <PresentationFormat>Экран (4:3)</PresentationFormat>
  <Paragraphs>156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Провідна  наукова ідея досвіду:</vt:lpstr>
      <vt:lpstr>Наукова основа  досвіду: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Note2</cp:lastModifiedBy>
  <cp:revision>72</cp:revision>
  <dcterms:created xsi:type="dcterms:W3CDTF">2013-08-23T19:01:23Z</dcterms:created>
  <dcterms:modified xsi:type="dcterms:W3CDTF">2015-11-06T11:27:12Z</dcterms:modified>
</cp:coreProperties>
</file>