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Rambla"/>
      <p:regular r:id="rId14"/>
      <p:bold r:id="rId15"/>
      <p:italic r:id="rId16"/>
      <p:boldItalic r:id="rId1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mbla-bold.fntdata"/><Relationship Id="rId14" Type="http://schemas.openxmlformats.org/officeDocument/2006/relationships/font" Target="fonts/Rambla-regular.fntdata"/><Relationship Id="rId17" Type="http://schemas.openxmlformats.org/officeDocument/2006/relationships/font" Target="fonts/Rambla-boldItalic.fntdata"/><Relationship Id="rId16" Type="http://schemas.openxmlformats.org/officeDocument/2006/relationships/font" Target="fonts/Ramb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b="0"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b="1" sz="2000"/>
            </a:lvl2pPr>
            <a:lvl3pPr rtl="0">
              <a:spcBef>
                <a:spcPts val="0"/>
              </a:spcBef>
              <a:buFont typeface="Rambla"/>
              <a:buNone/>
              <a:defRPr b="1" sz="1800"/>
            </a:lvl3pPr>
            <a:lvl4pPr rtl="0">
              <a:spcBef>
                <a:spcPts val="0"/>
              </a:spcBef>
              <a:buFont typeface="Rambla"/>
              <a:buNone/>
              <a:defRPr b="1" sz="1600"/>
            </a:lvl4pPr>
            <a:lvl5pPr rtl="0">
              <a:spcBef>
                <a:spcPts val="0"/>
              </a:spcBef>
              <a:buFont typeface="Rambla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b="0"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b="1" sz="2000"/>
            </a:lvl2pPr>
            <a:lvl3pPr rtl="0">
              <a:spcBef>
                <a:spcPts val="0"/>
              </a:spcBef>
              <a:buFont typeface="Rambla"/>
              <a:buNone/>
              <a:defRPr b="1" sz="1800"/>
            </a:lvl3pPr>
            <a:lvl4pPr rtl="0">
              <a:spcBef>
                <a:spcPts val="0"/>
              </a:spcBef>
              <a:buFont typeface="Rambla"/>
              <a:buNone/>
              <a:defRPr b="1" sz="1600"/>
            </a:lvl4pPr>
            <a:lvl5pPr rtl="0">
              <a:spcBef>
                <a:spcPts val="0"/>
              </a:spcBef>
              <a:buFont typeface="Rambla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3" type="body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4" type="body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marL="36576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marL="621792" rtl="0" algn="l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marL="859536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marL="36576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marL="621792" rtl="0" algn="l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marL="859536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baseline="0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b="0" baseline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baseline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ctr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b="0" baseline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ctr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b="0" baseline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ctr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ctr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ctr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ctr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ctr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27" name="Shape 27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8" name="Shape 28"/>
            <p:cNvSpPr/>
            <p:nvPr/>
          </p:nvSpPr>
          <p:spPr>
            <a:xfrm>
              <a:off x="1687513" y="4832896"/>
              <a:ext cx="7456486" cy="51881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35442" y="5135526"/>
              <a:ext cx="9108557" cy="838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883887"/>
              <a:ext cx="9144000" cy="1981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1" name="Shape 31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32" name="Shape 3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marL="36576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marL="621792" rtl="0" algn="l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marL="859536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buFont typeface="Rambla"/>
              <a:buNone/>
              <a:defRPr b="1" baseline="0" sz="48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47" name="Shape 47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sz="25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Font typeface="Rambla"/>
              <a:buNone/>
              <a:defRPr sz="1600"/>
            </a:lvl1pPr>
            <a:lvl2pPr rtl="0">
              <a:spcBef>
                <a:spcPts val="0"/>
              </a:spcBef>
              <a:buFont typeface="Rambla"/>
              <a:buNone/>
              <a:defRPr sz="1200"/>
            </a:lvl2pPr>
            <a:lvl3pPr rtl="0">
              <a:spcBef>
                <a:spcPts val="0"/>
              </a:spcBef>
              <a:buFont typeface="Rambla"/>
              <a:buNone/>
              <a:defRPr sz="1000"/>
            </a:lvl3pPr>
            <a:lvl4pPr rtl="0">
              <a:spcBef>
                <a:spcPts val="0"/>
              </a:spcBef>
              <a:buFont typeface="Rambla"/>
              <a:buNone/>
              <a:defRPr sz="900"/>
            </a:lvl4pPr>
            <a:lvl5pPr rtl="0">
              <a:spcBef>
                <a:spcPts val="0"/>
              </a:spcBef>
              <a:buFont typeface="Rambla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18288" rtl="0" algn="r">
              <a:spcBef>
                <a:spcPts val="0"/>
              </a:spcBef>
              <a:buFont typeface="Rambla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1"/>
              </a:buClr>
              <a:buFont typeface="Rambla"/>
              <a:buNone/>
              <a:defRPr b="0" baseline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sz="30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3" name="Shape 83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8ECFE7"/>
            </a:gs>
            <a:gs pos="50000">
              <a:srgbClr val="BBDEEE"/>
            </a:gs>
            <a:gs pos="73000">
              <a:srgbClr val="858AB8"/>
            </a:gs>
            <a:gs pos="100000">
              <a:srgbClr val="858AB8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b="0" baseline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b="0" baseline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marL="859536" marR="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b="0" baseline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marR="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b="0" baseline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marR="0" rtl="0" algn="l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Relationship Id="rId5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475655" y="1628800"/>
            <a:ext cx="6272222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5400" u="none" cap="none" strike="noStrike">
                <a:solidFill>
                  <a:srgbClr val="00296D"/>
                </a:solidFill>
                <a:latin typeface="Rambla"/>
                <a:ea typeface="Rambla"/>
                <a:cs typeface="Rambla"/>
                <a:sym typeface="Rambla"/>
              </a:rPr>
              <a:t>«ВІДКРИВАЄМО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5400" u="none" cap="none" strike="noStrike">
                <a:solidFill>
                  <a:srgbClr val="00296D"/>
                </a:solidFill>
                <a:latin typeface="Rambla"/>
                <a:ea typeface="Rambla"/>
                <a:cs typeface="Rambla"/>
                <a:sym typeface="Rambla"/>
              </a:rPr>
              <a:t>ЄВРОПУ»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1" y="3573016"/>
            <a:ext cx="4436581" cy="258479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2765" l="34032" r="8411" t="12422"/>
          <a:stretch/>
        </p:blipFill>
        <p:spPr>
          <a:xfrm>
            <a:off x="683568" y="1196751"/>
            <a:ext cx="3384375" cy="24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051719" y="188640"/>
            <a:ext cx="518457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ru-RU" sz="3200" u="none" cap="none" strike="noStrike">
                <a:solidFill>
                  <a:srgbClr val="002060"/>
                </a:solidFill>
                <a:latin typeface="Rambla"/>
                <a:ea typeface="Rambla"/>
                <a:cs typeface="Rambla"/>
                <a:sym typeface="Rambla"/>
              </a:rPr>
              <a:t>Візитка країни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16531" l="36718" r="16239" t="20469"/>
          <a:stretch/>
        </p:blipFill>
        <p:spPr>
          <a:xfrm>
            <a:off x="5076055" y="908720"/>
            <a:ext cx="3538517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b="13578" l="32844" r="17901" t="20469"/>
          <a:stretch/>
        </p:blipFill>
        <p:spPr>
          <a:xfrm>
            <a:off x="3059832" y="3861048"/>
            <a:ext cx="3443487" cy="259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331640" y="332656"/>
            <a:ext cx="6635079" cy="707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baseline="0" i="0" lang="ru-RU" sz="36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Національний одяг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14735" l="31817" r="18373" t="20297"/>
          <a:stretch/>
        </p:blipFill>
        <p:spPr>
          <a:xfrm>
            <a:off x="683568" y="1196751"/>
            <a:ext cx="3436745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15547" l="33397" r="19007" t="20469"/>
          <a:stretch/>
        </p:blipFill>
        <p:spPr>
          <a:xfrm>
            <a:off x="4788023" y="1124744"/>
            <a:ext cx="3456383" cy="261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17516" l="33950" r="19007" t="20469"/>
          <a:stretch/>
        </p:blipFill>
        <p:spPr>
          <a:xfrm>
            <a:off x="2771800" y="4005064"/>
            <a:ext cx="3168351" cy="2348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baseline="0" i="0" lang="ru-RU" sz="2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Звичаї, традиції та національна кухня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13579" l="33397" r="17900" t="21454"/>
          <a:stretch/>
        </p:blipFill>
        <p:spPr>
          <a:xfrm>
            <a:off x="5076055" y="1196751"/>
            <a:ext cx="3432381" cy="257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15547" l="33396" r="18960" t="20469"/>
          <a:stretch/>
        </p:blipFill>
        <p:spPr>
          <a:xfrm>
            <a:off x="2987824" y="4005064"/>
            <a:ext cx="3240359" cy="244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15718" l="32925" r="18925" t="20297"/>
          <a:stretch/>
        </p:blipFill>
        <p:spPr>
          <a:xfrm>
            <a:off x="827583" y="1268759"/>
            <a:ext cx="3276918" cy="24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baseline="0" i="0" lang="ru-RU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Визначні пам'ятки країни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17687" l="34586" r="19478" t="22266"/>
          <a:stretch/>
        </p:blipFill>
        <p:spPr>
          <a:xfrm>
            <a:off x="755575" y="1556791"/>
            <a:ext cx="313529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15547" l="33951" r="18454" t="20469"/>
          <a:stretch/>
        </p:blipFill>
        <p:spPr>
          <a:xfrm>
            <a:off x="5220071" y="1556791"/>
            <a:ext cx="3024335" cy="228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14563" l="33397" r="18454" t="20469"/>
          <a:stretch/>
        </p:blipFill>
        <p:spPr>
          <a:xfrm>
            <a:off x="2987824" y="4005064"/>
            <a:ext cx="3037427" cy="230425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baseline="0" i="0" lang="ru-RU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Кросворд</a:t>
            </a:r>
          </a:p>
        </p:txBody>
      </p:sp>
      <p:sp>
        <p:nvSpPr>
          <p:cNvPr id="137" name="Shape 137"/>
          <p:cNvSpPr/>
          <p:nvPr/>
        </p:nvSpPr>
        <p:spPr>
          <a:xfrm>
            <a:off x="1259632" y="1340767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691680" y="1916832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835696" y="2636911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8" y="3284983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55575" y="4005064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395536" y="4725144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907703" y="5229200"/>
            <a:ext cx="432047" cy="432047"/>
          </a:xfrm>
          <a:prstGeom prst="smileyFace">
            <a:avLst>
              <a:gd fmla="val 1446" name="adj"/>
            </a:avLst>
          </a:prstGeom>
          <a:solidFill>
            <a:srgbClr val="FFFF00"/>
          </a:solidFill>
          <a:ln cap="flat" cmpd="thickThin" w="55000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411759" y="1196751"/>
            <a:ext cx="20882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Л</a:t>
            </a: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У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ВР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843808" y="1844824"/>
            <a:ext cx="2880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К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ОЛІЗЕЙ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843808" y="2564903"/>
            <a:ext cx="34563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Р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ЕСУБЛІКА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339751" y="329717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Г</a:t>
            </a: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А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УДІ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547663" y="3945250"/>
            <a:ext cx="22322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ІТАЛІ</a:t>
            </a: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Ї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187624" y="4593321"/>
            <a:ext cx="32758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ФЛАМЕ</a:t>
            </a: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Н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КО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555775" y="5313401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М</a:t>
            </a:r>
            <a:r>
              <a:rPr b="1" baseline="0" i="0" lang="ru-RU" sz="4000" u="none" cap="none" strike="noStrike">
                <a:solidFill>
                  <a:srgbClr val="35385A"/>
                </a:solidFill>
                <a:latin typeface="Rambla"/>
                <a:ea typeface="Rambla"/>
                <a:cs typeface="Rambla"/>
                <a:sym typeface="Rambla"/>
              </a:rPr>
              <a:t>А</a:t>
            </a:r>
            <a:r>
              <a:rPr b="1" baseline="0" i="0" lang="ru-RU" sz="4000" u="none" cap="none" strike="noStrike">
                <a:solidFill>
                  <a:srgbClr val="A3171E"/>
                </a:solidFill>
                <a:latin typeface="Rambla"/>
                <a:ea typeface="Rambla"/>
                <a:cs typeface="Rambla"/>
                <a:sym typeface="Rambla"/>
              </a:rPr>
              <a:t>ДРИД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3050"/>
            <a:ext cx="8229600" cy="2651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62228"/>
              </a:buClr>
              <a:buSzPct val="25000"/>
              <a:buFont typeface="Rambla"/>
              <a:buNone/>
            </a:pPr>
            <a:r>
              <a:rPr b="1" baseline="0" i="0" lang="ru-RU" sz="7200" u="none" cap="none" strike="noStrike">
                <a:solidFill>
                  <a:srgbClr val="062228"/>
                </a:solidFill>
                <a:latin typeface="Rambla"/>
                <a:ea typeface="Rambla"/>
                <a:cs typeface="Rambla"/>
                <a:sym typeface="Rambla"/>
              </a:rPr>
              <a:t>Практична робота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27584" y="3140967"/>
            <a:ext cx="7859215" cy="2245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b="1" baseline="0" i="1" lang="ru-RU" sz="4400" u="none" cap="none" strike="noStrike">
                <a:solidFill>
                  <a:srgbClr val="C00000"/>
                </a:solidFill>
                <a:latin typeface="Rambla"/>
                <a:ea typeface="Rambla"/>
                <a:cs typeface="Rambla"/>
                <a:sym typeface="Rambla"/>
              </a:rPr>
              <a:t>Виготовлення газети про країну,що досліджувалась.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836712"/>
            <a:ext cx="8229600" cy="5040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baseline="0" i="1" lang="ru-RU" sz="279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”</a:t>
            </a:r>
            <a:r>
              <a:rPr b="1" baseline="0" i="1" lang="ru-RU" sz="2790" u="none" cap="none" strike="noStrike">
                <a:solidFill>
                  <a:srgbClr val="062228"/>
                </a:solidFill>
                <a:latin typeface="Rambla"/>
                <a:ea typeface="Rambla"/>
                <a:cs typeface="Rambla"/>
                <a:sym typeface="Rambla"/>
              </a:rPr>
              <a:t>Моя любов до Вітчизни не примушує мене заплющувати очі на досягнення іноземців. Навпаки, чим більш намагаюся збагатити мою країну скарбами, здобутими не з її надр ”, - так сказав Вольтер, і ми не можемо не погодитися з цією думкою. Щоб рухатися вперед, потрібно не лише любити Батьківщину, а й  знати та поважати своїх сусідів. Тож мандруємо в Європу з Україною в серці.</a:t>
            </a:r>
            <a:br>
              <a:rPr b="1" baseline="0" i="1" lang="ru-RU" sz="369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