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orsiva"/>
      <p:regular r:id="rId22"/>
      <p:bold r:id="rId23"/>
      <p:italic r:id="rId24"/>
      <p:boldItalic r:id="rId25"/>
    </p:embeddedFont>
    <p:embeddedFont>
      <p:font typeface="Libre Baskerville"/>
      <p:regular r:id="rId26"/>
      <p:bold r:id="rId27"/>
      <p:italic r:id="rId28"/>
    </p:embeddedFont>
    <p:embeddedFont>
      <p:font typeface="Jim Nightshade"/>
      <p:regular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siva-regular.fntdata"/><Relationship Id="rId21" Type="http://schemas.openxmlformats.org/officeDocument/2006/relationships/slide" Target="slides/slide16.xml"/><Relationship Id="rId24" Type="http://schemas.openxmlformats.org/officeDocument/2006/relationships/font" Target="fonts/Corsiva-italic.fntdata"/><Relationship Id="rId23" Type="http://schemas.openxmlformats.org/officeDocument/2006/relationships/font" Target="fonts/Corsiv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Baskerville-regular.fntdata"/><Relationship Id="rId25" Type="http://schemas.openxmlformats.org/officeDocument/2006/relationships/font" Target="fonts/Corsiva-boldItalic.fntdata"/><Relationship Id="rId28" Type="http://schemas.openxmlformats.org/officeDocument/2006/relationships/font" Target="fonts/LibreBaskerville-italic.fntdata"/><Relationship Id="rId27" Type="http://schemas.openxmlformats.org/officeDocument/2006/relationships/font" Target="fonts/LibreBaskervill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imNightshad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OverObj">
  <p:cSld name="Заголовок и текст над объектом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400"/>
            </a:lvl1pPr>
            <a:lvl2pPr indent="0" marL="457200" rtl="0">
              <a:spcBef>
                <a:spcPts val="0"/>
              </a:spcBef>
              <a:buFont typeface="Arial"/>
              <a:buNone/>
              <a:defRPr sz="2000"/>
            </a:lvl2pPr>
            <a:lvl3pPr indent="0" marL="914400" rtl="0">
              <a:spcBef>
                <a:spcPts val="0"/>
              </a:spcBef>
              <a:buFont typeface="Arial"/>
              <a:buNone/>
              <a:defRPr sz="1800"/>
            </a:lvl3pPr>
            <a:lvl4pPr indent="0" marL="1371600" rtl="0">
              <a:spcBef>
                <a:spcPts val="0"/>
              </a:spcBef>
              <a:buFont typeface="Arial"/>
              <a:buNone/>
              <a:defRPr sz="1600"/>
            </a:lvl4pPr>
            <a:lvl5pPr indent="0" marL="1828800" rtl="0">
              <a:spcBef>
                <a:spcPts val="0"/>
              </a:spcBef>
              <a:buFont typeface="Arial"/>
              <a:buNone/>
              <a:defRPr sz="1600"/>
            </a:lvl5pPr>
            <a:lvl6pPr indent="0" marL="2286000" rtl="0">
              <a:spcBef>
                <a:spcPts val="0"/>
              </a:spcBef>
              <a:buFont typeface="Arial"/>
              <a:buNone/>
              <a:defRPr sz="1600"/>
            </a:lvl6pPr>
            <a:lvl7pPr indent="0" marL="2743200" rtl="0">
              <a:spcBef>
                <a:spcPts val="0"/>
              </a:spcBef>
              <a:buFont typeface="Arial"/>
              <a:buNone/>
              <a:defRPr sz="1600"/>
            </a:lvl7pPr>
            <a:lvl8pPr indent="0" marL="3200400" rtl="0">
              <a:spcBef>
                <a:spcPts val="0"/>
              </a:spcBef>
              <a:buFont typeface="Arial"/>
              <a:buNone/>
              <a:defRPr sz="1600"/>
            </a:lvl8pPr>
            <a:lvl9pPr indent="0" marL="3657600" rtl="0">
              <a:spcBef>
                <a:spcPts val="0"/>
              </a:spcBef>
              <a:buFont typeface="Arial"/>
              <a:buNone/>
              <a:defRPr sz="1600"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baseline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Заголовок, текст и клип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/>
          <p:nvPr>
            <p:ph idx="2" type="clipArt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600"/>
            </a:lvl1pPr>
            <a:lvl2pPr indent="0" marL="457200" rtl="0">
              <a:spcBef>
                <a:spcPts val="0"/>
              </a:spcBef>
              <a:buFont typeface="Arial"/>
              <a:buNone/>
              <a:defRPr sz="1400"/>
            </a:lvl2pPr>
            <a:lvl3pPr indent="0" marL="914400" rtl="0">
              <a:spcBef>
                <a:spcPts val="0"/>
              </a:spcBef>
              <a:buFont typeface="Arial"/>
              <a:buNone/>
              <a:defRPr sz="1200"/>
            </a:lvl3pPr>
            <a:lvl4pPr indent="0" marL="1371600" rtl="0">
              <a:spcBef>
                <a:spcPts val="0"/>
              </a:spcBef>
              <a:buFont typeface="Arial"/>
              <a:buNone/>
              <a:defRPr sz="1000"/>
            </a:lvl4pPr>
            <a:lvl5pPr indent="0" marL="1828800" rtl="0">
              <a:spcBef>
                <a:spcPts val="0"/>
              </a:spcBef>
              <a:buFont typeface="Arial"/>
              <a:buNone/>
              <a:defRPr sz="1000"/>
            </a:lvl5pPr>
            <a:lvl6pPr indent="0" marL="2286000" rtl="0">
              <a:spcBef>
                <a:spcPts val="0"/>
              </a:spcBef>
              <a:buFont typeface="Arial"/>
              <a:buNone/>
              <a:defRPr sz="1000"/>
            </a:lvl6pPr>
            <a:lvl7pPr indent="0" marL="2743200" rtl="0">
              <a:spcBef>
                <a:spcPts val="0"/>
              </a:spcBef>
              <a:buFont typeface="Arial"/>
              <a:buNone/>
              <a:defRPr sz="1000"/>
            </a:lvl7pPr>
            <a:lvl8pPr indent="0" marL="3200400" rtl="0">
              <a:spcBef>
                <a:spcPts val="0"/>
              </a:spcBef>
              <a:buFont typeface="Arial"/>
              <a:buNone/>
              <a:defRPr sz="1000"/>
            </a:lvl8pPr>
            <a:lvl9pPr indent="0" marL="3657600" rtl="0">
              <a:spcBef>
                <a:spcPts val="0"/>
              </a:spcBef>
              <a:buFont typeface="Arial"/>
              <a:buNone/>
              <a:defRPr sz="10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600"/>
            </a:lvl1pPr>
            <a:lvl2pPr indent="0" marL="457200" rtl="0">
              <a:spcBef>
                <a:spcPts val="0"/>
              </a:spcBef>
              <a:buFont typeface="Arial"/>
              <a:buNone/>
              <a:defRPr sz="1400"/>
            </a:lvl2pPr>
            <a:lvl3pPr indent="0" marL="914400" rtl="0">
              <a:spcBef>
                <a:spcPts val="0"/>
              </a:spcBef>
              <a:buFont typeface="Arial"/>
              <a:buNone/>
              <a:defRPr sz="1200"/>
            </a:lvl3pPr>
            <a:lvl4pPr indent="0" marL="1371600" rtl="0">
              <a:spcBef>
                <a:spcPts val="0"/>
              </a:spcBef>
              <a:buFont typeface="Arial"/>
              <a:buNone/>
              <a:defRPr sz="1000"/>
            </a:lvl4pPr>
            <a:lvl5pPr indent="0" marL="1828800" rtl="0">
              <a:spcBef>
                <a:spcPts val="0"/>
              </a:spcBef>
              <a:buFont typeface="Arial"/>
              <a:buNone/>
              <a:defRPr sz="1000"/>
            </a:lvl5pPr>
            <a:lvl6pPr indent="0" marL="2286000" rtl="0">
              <a:spcBef>
                <a:spcPts val="0"/>
              </a:spcBef>
              <a:buFont typeface="Arial"/>
              <a:buNone/>
              <a:defRPr sz="1000"/>
            </a:lvl6pPr>
            <a:lvl7pPr indent="0" marL="2743200" rtl="0">
              <a:spcBef>
                <a:spcPts val="0"/>
              </a:spcBef>
              <a:buFont typeface="Arial"/>
              <a:buNone/>
              <a:defRPr sz="1000"/>
            </a:lvl7pPr>
            <a:lvl8pPr indent="0" marL="3200400" rtl="0">
              <a:spcBef>
                <a:spcPts val="0"/>
              </a:spcBef>
              <a:buFont typeface="Arial"/>
              <a:buNone/>
              <a:defRPr sz="1000"/>
            </a:lvl8pPr>
            <a:lvl9pPr indent="0" marL="3657600" rtl="0">
              <a:spcBef>
                <a:spcPts val="0"/>
              </a:spcBef>
              <a:buFont typeface="Arial"/>
              <a:buNone/>
              <a:defRPr sz="10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5E5E26"/>
            </a:gs>
            <a:gs pos="50000">
              <a:srgbClr val="FFFF66"/>
            </a:gs>
            <a:gs pos="100000">
              <a:srgbClr val="5E5E26"/>
            </a:gs>
          </a:gsLst>
          <a:lin ang="27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66"/>
            </a:gs>
            <a:gs pos="50000">
              <a:srgbClr val="FFFFDF"/>
            </a:gs>
            <a:gs pos="100000">
              <a:srgbClr val="FFFF66"/>
            </a:gs>
          </a:gsLst>
          <a:lin ang="27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1116012" y="620712"/>
            <a:ext cx="8229600" cy="290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b="1" baseline="0" i="1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Я вибрала Долю собі сама.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b="1" baseline="0" i="1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І що зі мною не станеться,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b="1" baseline="0" i="1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у мене жодних претензій нема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b="1" baseline="0" i="1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до Долі – моєї обраниці.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siva"/>
              <a:buNone/>
            </a:pPr>
            <a:r>
              <a:rPr b="1" baseline="0" i="1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					</a:t>
            </a:r>
            <a:r>
              <a:rPr b="1" baseline="0" i="1" lang="en-US" sz="36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Ліна Костенко</a:t>
            </a:r>
          </a:p>
        </p:txBody>
      </p:sp>
      <p:pic>
        <p:nvPicPr>
          <p:cNvPr id="95" name="Shape 9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3068636"/>
            <a:ext cx="2376487" cy="318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66"/>
            </a:gs>
            <a:gs pos="100000">
              <a:srgbClr val="D3630F"/>
            </a:gs>
          </a:gsLst>
          <a:lin ang="18900000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0" y="260350"/>
            <a:ext cx="8964612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Char char="-"/>
            </a:pPr>
            <a:r>
              <a:rPr b="1" baseline="0" i="1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 70-80 роки виходять 				        такі поетичні книжки: 				  “Маруся 	Чурай”(1979), 	                     “Неповторність”(1980), 				         “Сад нетанучих 			     скульптур”(1987), 				      “Бузиновий цар”(1987), 		        “Вибране”(1989);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Char char="-"/>
            </a:pPr>
            <a:r>
              <a:rPr b="1" baseline="0" i="1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Ліна Костенко є також авторкою кіносценаріїв (“Чорнобиль, Тризна”) та кваліфікованим перекладачем польської лірики;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Char char="-"/>
            </a:pPr>
            <a:r>
              <a:rPr b="1" baseline="0" i="1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після 80-х років знову друкує небагато, не бере участі в публічному літературному житті, пише повість “Зона відчуження”(про чорнобильську трагедію).		                  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333375"/>
            <a:ext cx="4186236" cy="26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60033"/>
            </a:gs>
            <a:gs pos="50000">
              <a:srgbClr val="FFCCCC"/>
            </a:gs>
            <a:gs pos="100000">
              <a:srgbClr val="660033"/>
            </a:gs>
          </a:gsLst>
          <a:lin ang="18900000" scaled="0"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250825" y="2349500"/>
            <a:ext cx="8713786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0054"/>
              </a:buClr>
              <a:buSzPct val="100000"/>
              <a:buFont typeface="Arial"/>
              <a:buChar char="-"/>
            </a:pPr>
            <a:r>
              <a:rPr b="1" baseline="0" i="1" lang="en-US" sz="3200" u="none" cap="none" strike="noStrike">
                <a:solidFill>
                  <a:srgbClr val="540054"/>
                </a:solidFill>
                <a:latin typeface="Arial"/>
                <a:ea typeface="Arial"/>
                <a:cs typeface="Arial"/>
                <a:sym typeface="Arial"/>
              </a:rPr>
              <a:t>за історичний роман у віршах “Маруся Чурай” і книжку поезій “Неповторність”  відзначена Державною премією Української РСР ім. Т. Г. Шевченка у 1987 році;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40054"/>
              </a:buClr>
              <a:buSzPct val="100000"/>
              <a:buFont typeface="Arial"/>
              <a:buChar char="-"/>
            </a:pPr>
            <a:r>
              <a:rPr b="1" baseline="0" i="1" lang="en-US" sz="3200" u="none" cap="none" strike="noStrike">
                <a:solidFill>
                  <a:srgbClr val="540054"/>
                </a:solidFill>
                <a:latin typeface="Arial"/>
                <a:ea typeface="Arial"/>
                <a:cs typeface="Arial"/>
                <a:sym typeface="Arial"/>
              </a:rPr>
              <a:t>Письменниця писала: «Література – це не змагання, а боротьба. Боротьба не амбіцій, не стрибки у висоту. Це одвічна боротьба добра і зла, людського і нелюдського.                                     				-</a:t>
            </a:r>
          </a:p>
        </p:txBody>
      </p:sp>
      <p:sp>
        <p:nvSpPr>
          <p:cNvPr id="152" name="Shape 152"/>
          <p:cNvSpPr/>
          <p:nvPr/>
        </p:nvSpPr>
        <p:spPr>
          <a:xfrm>
            <a:off x="684212" y="260350"/>
            <a:ext cx="5400674" cy="1873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gradFill>
                  <a:gsLst>
                    <a:gs pos="0">
                      <a:srgbClr val="580361"/>
                    </a:gs>
                    <a:gs pos="50000">
                      <a:srgbClr val="E15A43"/>
                    </a:gs>
                    <a:gs pos="100000">
                      <a:srgbClr val="580361"/>
                    </a:gs>
                  </a:gsLst>
                  <a:lin ang="5400000" scaled="0"/>
                </a:gradFill>
                <a:latin typeface="Arial"/>
              </a:rPr>
              <a:t>ДОСЯГНЕННЯ 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260350"/>
            <a:ext cx="2655887" cy="206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333375"/>
            <a:ext cx="8229600" cy="5792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Дата народження Ліни Костенко.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 народилася поетеса?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Ким був її батько?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Із скількох років Ліна Василівна живе у Києві?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 називається перший вірш письменниці?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468312" y="260350"/>
            <a:ext cx="8218487" cy="5865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 навчалася Ліна Костенко?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Який інститут вона закінчила із відзнакою?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якої організації входила письменниця?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Яка головна тема вірша «Доля»?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395287" y="260350"/>
            <a:ext cx="8291512" cy="5865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 називалися три перші збірки письменниці?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який твір авторка одержала державну премію ім.Т.Г.Шевченка?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Хто співає романси Ліни Костенко?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Назви вірші цієї авторки, які тобі відомі.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540054"/>
            </a:gs>
            <a:gs pos="50000">
              <a:srgbClr val="FFCCCC"/>
            </a:gs>
            <a:gs pos="100000">
              <a:srgbClr val="540054"/>
            </a:gs>
          </a:gsLst>
          <a:lin ang="0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827087" y="476250"/>
            <a:ext cx="6985000" cy="5876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завжди  Україні випадало мати поетів, рівних епохам. Не тільки епохам, у які вони жили,  а й тим, які грядуть. Тарас Шевченко, Іван Франко, Леся Українка... Цю велику трійцю національних месій продовжила наша сучасниця Ліна Костенко. Вона вивела нашу лі-тературу на світову орбіту, давши їй нову якість, відкривши для Європи, Америки і всього світу нові теми, образи, трагедії і гармонії, властиві українській землі</a:t>
            </a:r>
            <a:r>
              <a:rPr b="1" baseline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69999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1258887" y="4941887"/>
            <a:ext cx="8075612" cy="115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Jim Nightshade"/>
              <a:buNone/>
            </a:pPr>
            <a:r>
              <a:rPr b="1" baseline="0" i="1" lang="en-US" sz="3600" u="none" cap="none" strike="noStrik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“Мене не можуть люди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Jim Nightshade"/>
              <a:buNone/>
            </a:pPr>
            <a:r>
              <a:rPr b="1" baseline="0" i="1" lang="en-US" sz="3600" u="none" cap="none" strike="noStrik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					не почути…”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6" y="260350"/>
            <a:ext cx="4895850" cy="4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 rot="-1620000">
            <a:off x="619125" y="1431924"/>
            <a:ext cx="8194674" cy="3870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 cap="flat" cmpd="sng" w="12700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66FF"/>
                </a:solidFill>
                <a:latin typeface="Arial"/>
              </a:rPr>
              <a:t>Дитинство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218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274637"/>
            <a:ext cx="8229600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EBFA"/>
            </a:gs>
            <a:gs pos="30000">
              <a:srgbClr val="C4D6EB"/>
            </a:gs>
            <a:gs pos="60000">
              <a:srgbClr val="85C2FF"/>
            </a:gs>
            <a:gs pos="100000">
              <a:srgbClr val="5E9EFF"/>
            </a:gs>
          </a:gsLst>
          <a:lin ang="270000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179386" y="188911"/>
            <a:ext cx="8964612" cy="5937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-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народилася 19 березня 1930 року в містечку Ржищеві на Київщині, в учительській родині;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-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 1936 року живе з родиною в Києві;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-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незабаром заарештовують і висилають на десять років у сталінські табори її батька;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-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дівчам-підлітком Ліні Костенко                  довелося пройти крізь                             повоєнні лихоліття,                              скуштувати гіркої долі                             біженців з окупованої                              території.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6" y="2852736"/>
            <a:ext cx="1160145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88911"/>
            <a:ext cx="4648199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8B049"/>
            </a:gs>
            <a:gs pos="8999">
              <a:srgbClr val="B43E85"/>
            </a:gs>
            <a:gs pos="15499">
              <a:srgbClr val="C50849"/>
            </a:gs>
            <a:gs pos="16499">
              <a:srgbClr val="F952A0"/>
            </a:gs>
            <a:gs pos="18499">
              <a:srgbClr val="FEE7F2"/>
            </a:gs>
            <a:gs pos="39500">
              <a:srgbClr val="F8B049"/>
            </a:gs>
            <a:gs pos="43499">
              <a:srgbClr val="F8B049"/>
            </a:gs>
            <a:gs pos="50000">
              <a:srgbClr val="FC9FCB"/>
            </a:gs>
            <a:gs pos="56500">
              <a:srgbClr val="F8B049"/>
            </a:gs>
            <a:gs pos="60500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18900000" scaled="0"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 rot="600000">
            <a:off x="2339974" y="1125537"/>
            <a:ext cx="4508500" cy="37099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miter/>
                  <a:headEnd len="med" w="med" type="none"/>
                  <a:tailEnd len="med" w="med" type="none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0"/>
                </a:gradFill>
                <a:latin typeface="Arial"/>
              </a:rPr>
              <a:t>Освіта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620712"/>
            <a:ext cx="8229600" cy="583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-"/>
            </a:pPr>
            <a:r>
              <a:rPr b="1" baseline="0" i="1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середню школу закінчує в Києві;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1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-"/>
            </a:pPr>
            <a:r>
              <a:rPr b="1" baseline="0" i="1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навчалася в Київському педагогічному інституті, згодом залишила його;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1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Char char="-"/>
            </a:pPr>
            <a:r>
              <a:rPr b="1" baseline="0" i="1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1951 року вступила до Московського літературного інституту ім.               О. М. Горького, який закінчила з відзнакою в 1956 році.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200"/>
            </a:gs>
            <a:gs pos="44999">
              <a:srgbClr val="FF7A00"/>
            </a:gs>
            <a:gs pos="69999">
              <a:srgbClr val="FF0300"/>
            </a:gs>
            <a:gs pos="100000">
              <a:srgbClr val="4D0808"/>
            </a:gs>
          </a:gsLst>
          <a:lin ang="0" scaled="0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116012" y="1484312"/>
            <a:ext cx="7561262" cy="28082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0">
                <a:ln>
                  <a:noFill/>
                </a:ln>
                <a:gradFill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0"/>
                </a:gradFill>
                <a:latin typeface="Arial"/>
              </a:rPr>
              <a:t>Творчий шлях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250825" y="404812"/>
            <a:ext cx="8569325" cy="6119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-"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літературу приходить у післякультівську добу на хвилі “хрущовської відлиги” разом з поетами-шістдесятниками;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-"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друкуватися почала в шістнадцятирічному віці;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-"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перші збірки: “Проміння землі”(1957), “Вітрила”(1958), “Мандрівки серця”(1961);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-"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від 1961 по 1977 рік поетесу не друкували;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-"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готова на початок 1963 року до друку книжка 						“Зоряний інтеграл” підпала на 					чергову хвилю ресталінізації і 					була заборонена владою”; те 					саме спіткало збірку “Княжа 					Гора”(1972);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omic Sans MS"/>
              <a:buNone/>
            </a:pPr>
            <a:r>
              <a:rPr b="0" baseline="0" i="0" lang="en-US" sz="2400" u="none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- першою після 							шістнадцятирічної перерви 					стала збірка “Над берегами 					вічної ріки”(1977);</a:t>
            </a: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3429000"/>
            <a:ext cx="3263900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