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4" r:id="rId3"/>
    <p:sldId id="285" r:id="rId4"/>
    <p:sldId id="289" r:id="rId5"/>
    <p:sldId id="261" r:id="rId6"/>
    <p:sldId id="262" r:id="rId7"/>
    <p:sldId id="263" r:id="rId8"/>
    <p:sldId id="264" r:id="rId9"/>
    <p:sldId id="286" r:id="rId10"/>
    <p:sldId id="287" r:id="rId11"/>
    <p:sldId id="290" r:id="rId12"/>
    <p:sldId id="291" r:id="rId13"/>
    <p:sldId id="293" r:id="rId14"/>
    <p:sldId id="292" r:id="rId15"/>
    <p:sldId id="294" r:id="rId16"/>
    <p:sldId id="268" r:id="rId17"/>
    <p:sldId id="297" r:id="rId18"/>
    <p:sldId id="296" r:id="rId19"/>
    <p:sldId id="295" r:id="rId20"/>
    <p:sldId id="266" r:id="rId21"/>
    <p:sldId id="267" r:id="rId22"/>
    <p:sldId id="269" r:id="rId23"/>
    <p:sldId id="270" r:id="rId24"/>
    <p:sldId id="271" r:id="rId25"/>
    <p:sldId id="272" r:id="rId26"/>
    <p:sldId id="273" r:id="rId27"/>
    <p:sldId id="274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071" autoAdjust="0"/>
    <p:restoredTop sz="94660"/>
  </p:normalViewPr>
  <p:slideViewPr>
    <p:cSldViewPr>
      <p:cViewPr varScale="1">
        <p:scale>
          <a:sx n="100" d="100"/>
          <a:sy n="100" d="100"/>
        </p:scale>
        <p:origin x="-31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9BFC9-7E3F-4F43-9B2D-709ADF173A77}" type="datetimeFigureOut">
              <a:rPr lang="ru-RU" smtClean="0"/>
              <a:pPr/>
              <a:t>01.01.2006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BD29D-5E50-4347-BA11-BD7D4295F5FB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9BFC9-7E3F-4F43-9B2D-709ADF173A77}" type="datetimeFigureOut">
              <a:rPr lang="ru-RU" smtClean="0"/>
              <a:pPr/>
              <a:t>01.01.2006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BD29D-5E50-4347-BA11-BD7D4295F5FB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9BFC9-7E3F-4F43-9B2D-709ADF173A77}" type="datetimeFigureOut">
              <a:rPr lang="ru-RU" smtClean="0"/>
              <a:pPr/>
              <a:t>01.01.2006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BD29D-5E50-4347-BA11-BD7D4295F5FB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9BFC9-7E3F-4F43-9B2D-709ADF173A77}" type="datetimeFigureOut">
              <a:rPr lang="ru-RU" smtClean="0"/>
              <a:pPr/>
              <a:t>01.01.2006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BD29D-5E50-4347-BA11-BD7D4295F5FB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9BFC9-7E3F-4F43-9B2D-709ADF173A77}" type="datetimeFigureOut">
              <a:rPr lang="ru-RU" smtClean="0"/>
              <a:pPr/>
              <a:t>01.01.2006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BD29D-5E50-4347-BA11-BD7D4295F5FB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9BFC9-7E3F-4F43-9B2D-709ADF173A77}" type="datetimeFigureOut">
              <a:rPr lang="ru-RU" smtClean="0"/>
              <a:pPr/>
              <a:t>01.01.2006</a:t>
            </a:fld>
            <a:endParaRPr lang="ru-RU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BD29D-5E50-4347-BA11-BD7D4295F5FB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9BFC9-7E3F-4F43-9B2D-709ADF173A77}" type="datetimeFigureOut">
              <a:rPr lang="ru-RU" smtClean="0"/>
              <a:pPr/>
              <a:t>01.01.2006</a:t>
            </a:fld>
            <a:endParaRPr lang="ru-RU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BD29D-5E50-4347-BA11-BD7D4295F5FB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9BFC9-7E3F-4F43-9B2D-709ADF173A77}" type="datetimeFigureOut">
              <a:rPr lang="ru-RU" smtClean="0"/>
              <a:pPr/>
              <a:t>01.01.2006</a:t>
            </a:fld>
            <a:endParaRPr lang="ru-RU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BD29D-5E50-4347-BA11-BD7D4295F5FB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9BFC9-7E3F-4F43-9B2D-709ADF173A77}" type="datetimeFigureOut">
              <a:rPr lang="ru-RU" smtClean="0"/>
              <a:pPr/>
              <a:t>01.01.2006</a:t>
            </a:fld>
            <a:endParaRPr lang="ru-RU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BD29D-5E50-4347-BA11-BD7D4295F5FB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9BFC9-7E3F-4F43-9B2D-709ADF173A77}" type="datetimeFigureOut">
              <a:rPr lang="ru-RU" smtClean="0"/>
              <a:pPr/>
              <a:t>01.01.2006</a:t>
            </a:fld>
            <a:endParaRPr lang="ru-RU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BD29D-5E50-4347-BA11-BD7D4295F5FB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9BFC9-7E3F-4F43-9B2D-709ADF173A77}" type="datetimeFigureOut">
              <a:rPr lang="ru-RU" smtClean="0"/>
              <a:pPr/>
              <a:t>01.01.2006</a:t>
            </a:fld>
            <a:endParaRPr lang="ru-RU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BD29D-5E50-4347-BA11-BD7D4295F5FB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29BFC9-7E3F-4F43-9B2D-709ADF173A77}" type="datetimeFigureOut">
              <a:rPr lang="ru-RU" smtClean="0"/>
              <a:pPr/>
              <a:t>01.01.2006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ABD29D-5E50-4347-BA11-BD7D4295F5FB}" type="slidenum">
              <a:rPr lang="ru-RU" smtClean="0"/>
              <a:pPr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714356"/>
            <a:ext cx="7786742" cy="1714512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sz="5400" b="1" dirty="0" smtClean="0">
                <a:latin typeface="Monotype Corsiva" pitchFamily="66" charset="0"/>
              </a:rPr>
              <a:t>Види графіки. Графічні техніки. Екслібрис. Є. Т. </a:t>
            </a:r>
            <a:r>
              <a:rPr lang="uk-UA" sz="5400" b="1" dirty="0" err="1" smtClean="0">
                <a:latin typeface="Monotype Corsiva" pitchFamily="66" charset="0"/>
              </a:rPr>
              <a:t>Удін</a:t>
            </a:r>
            <a:r>
              <a:rPr lang="uk-UA" sz="5400" b="1" dirty="0" smtClean="0">
                <a:latin typeface="Monotype Corsiva" pitchFamily="66" charset="0"/>
              </a:rPr>
              <a:t>. </a:t>
            </a:r>
            <a:endParaRPr lang="ru-RU" sz="5400" b="1" dirty="0">
              <a:latin typeface="Monotype Corsiva" pitchFamily="66" charset="0"/>
            </a:endParaRP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500166" y="2428868"/>
            <a:ext cx="5786478" cy="71438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Урок-розслідування</a:t>
            </a:r>
            <a:endParaRPr lang="ru-RU" sz="4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latin typeface="Monotype Corsiva" pitchFamily="66" charset="0"/>
              </a:rPr>
              <a:t>Історія екслібрису</a:t>
            </a:r>
            <a:endParaRPr lang="ru-RU" dirty="0">
              <a:latin typeface="Monotype Corsiva" pitchFamily="66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686320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70000"/>
              </a:lnSpc>
              <a:buNone/>
            </a:pPr>
            <a:r>
              <a:rPr lang="uk-UA" dirty="0" smtClean="0"/>
              <a:t>		</a:t>
            </a:r>
            <a:r>
              <a:rPr lang="uk-UA" sz="3000" dirty="0" smtClean="0">
                <a:latin typeface="Monotype Corsiva" pitchFamily="66" charset="0"/>
              </a:rPr>
              <a:t>Перший екслібрис належав лицарю </a:t>
            </a:r>
            <a:r>
              <a:rPr lang="uk-UA" sz="3000" dirty="0" err="1" smtClean="0">
                <a:latin typeface="Monotype Corsiva" pitchFamily="66" charset="0"/>
              </a:rPr>
              <a:t>Бернхарду</a:t>
            </a:r>
            <a:r>
              <a:rPr lang="uk-UA" sz="3000" dirty="0" smtClean="0">
                <a:latin typeface="Monotype Corsiva" pitchFamily="66" charset="0"/>
              </a:rPr>
              <a:t> фон </a:t>
            </a:r>
            <a:r>
              <a:rPr lang="uk-UA" sz="3000" dirty="0" err="1" smtClean="0">
                <a:latin typeface="Monotype Corsiva" pitchFamily="66" charset="0"/>
              </a:rPr>
              <a:t>Ронбарху</a:t>
            </a:r>
            <a:r>
              <a:rPr lang="uk-UA" sz="3000" dirty="0" smtClean="0">
                <a:latin typeface="Monotype Corsiva" pitchFamily="66" charset="0"/>
              </a:rPr>
              <a:t>(1460р.). Найбільшого розквіту і розвитку екслібрис набуває в </a:t>
            </a:r>
            <a:r>
              <a:rPr lang="en-US" sz="3000" dirty="0" smtClean="0">
                <a:latin typeface="Monotype Corsiva" pitchFamily="66" charset="0"/>
              </a:rPr>
              <a:t>XVI</a:t>
            </a:r>
            <a:r>
              <a:rPr lang="uk-UA" sz="3000" dirty="0" smtClean="0">
                <a:latin typeface="Monotype Corsiva" pitchFamily="66" charset="0"/>
              </a:rPr>
              <a:t>ст.. Над його створенням працювали такі відомі художники як </a:t>
            </a:r>
            <a:r>
              <a:rPr lang="uk-UA" sz="3000" dirty="0" err="1" smtClean="0">
                <a:latin typeface="Monotype Corsiva" pitchFamily="66" charset="0"/>
              </a:rPr>
              <a:t>Альбрехт</a:t>
            </a:r>
            <a:r>
              <a:rPr lang="uk-UA" sz="3000" dirty="0" smtClean="0">
                <a:latin typeface="Monotype Corsiva" pitchFamily="66" charset="0"/>
              </a:rPr>
              <a:t> </a:t>
            </a:r>
            <a:r>
              <a:rPr lang="uk-UA" sz="3000" dirty="0" err="1" smtClean="0">
                <a:latin typeface="Monotype Corsiva" pitchFamily="66" charset="0"/>
              </a:rPr>
              <a:t>Дюрер</a:t>
            </a:r>
            <a:r>
              <a:rPr lang="uk-UA" sz="3000" dirty="0" smtClean="0">
                <a:latin typeface="Monotype Corsiva" pitchFamily="66" charset="0"/>
              </a:rPr>
              <a:t>, </a:t>
            </a:r>
            <a:r>
              <a:rPr lang="uk-UA" sz="3000" dirty="0" err="1" smtClean="0">
                <a:latin typeface="Monotype Corsiva" pitchFamily="66" charset="0"/>
              </a:rPr>
              <a:t>Лукас</a:t>
            </a:r>
            <a:r>
              <a:rPr lang="uk-UA" sz="3000" dirty="0" smtClean="0">
                <a:latin typeface="Monotype Corsiva" pitchFamily="66" charset="0"/>
              </a:rPr>
              <a:t> Кранах, Ганс Гольбейн.</a:t>
            </a:r>
            <a:endParaRPr lang="ru-RU" sz="3000" dirty="0">
              <a:latin typeface="Monotype Corsiva" pitchFamily="66" charset="0"/>
            </a:endParaRP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pPr>
              <a:lnSpc>
                <a:spcPct val="170000"/>
              </a:lnSpc>
              <a:buNone/>
            </a:pPr>
            <a:r>
              <a:rPr lang="uk-UA" dirty="0" smtClean="0"/>
              <a:t>		</a:t>
            </a:r>
            <a:r>
              <a:rPr lang="uk-UA" sz="3500" dirty="0" smtClean="0">
                <a:latin typeface="Monotype Corsiva" pitchFamily="66" charset="0"/>
              </a:rPr>
              <a:t>Поступово розширюється тематика та діапазон технік створюваних робіт. </a:t>
            </a:r>
          </a:p>
          <a:p>
            <a:pPr>
              <a:lnSpc>
                <a:spcPct val="170000"/>
              </a:lnSpc>
              <a:buNone/>
            </a:pPr>
            <a:r>
              <a:rPr lang="uk-UA" sz="3500" dirty="0" smtClean="0">
                <a:latin typeface="Monotype Corsiva" pitchFamily="66" charset="0"/>
              </a:rPr>
              <a:t>		З кінця </a:t>
            </a:r>
            <a:r>
              <a:rPr lang="uk-UA" sz="3500" dirty="0" err="1" smtClean="0">
                <a:latin typeface="Monotype Corsiva" pitchFamily="66" charset="0"/>
              </a:rPr>
              <a:t>ХІХст</a:t>
            </a:r>
            <a:r>
              <a:rPr lang="uk-UA" sz="3500" dirty="0" smtClean="0">
                <a:latin typeface="Monotype Corsiva" pitchFamily="66" charset="0"/>
              </a:rPr>
              <a:t>. Починається процес цілеспрямованого колекціонування екслібрисів бібліофілами та  науковцями.</a:t>
            </a:r>
            <a:endParaRPr lang="ru-RU" sz="3500" dirty="0">
              <a:latin typeface="Monotype Corsiva" pitchFamily="66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Місце для вмісту 5" descr="paint-44b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0" y="785794"/>
            <a:ext cx="4466449" cy="49919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Місце для вмісту 4" descr="5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36911" y="571480"/>
            <a:ext cx="3860702" cy="55546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Місце для вмісту 4" descr="By Lew Jaffe 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7552" y="642918"/>
            <a:ext cx="4572009" cy="59070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Місце для вмісту 4" descr="img0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6314" y="676032"/>
            <a:ext cx="4214842" cy="58338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Місце для вмісту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Місце для вмісту 4" descr="125_-_pikov_mi___eks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42844" y="1857364"/>
            <a:ext cx="4863060" cy="30718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Місце для вмісту 5" descr="sk_exlibri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3504" y="1571612"/>
            <a:ext cx="3608639" cy="37147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Місце для вмісту 5" descr="С.Сокол - медик. Книжный знак (ксилография) выполнен художником Анатолием Ивановичем Калашниковым (Москва) в 1967 г.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84395" y="857232"/>
            <a:ext cx="4019388" cy="48835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Місце для вмісту 4" descr="image007.gif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72000" y="500042"/>
            <a:ext cx="3704886" cy="5451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Місце для вмісту 4" descr="uhlib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357422" y="428604"/>
            <a:ext cx="4363865" cy="58475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7000" b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uk-UA" dirty="0" smtClean="0"/>
              <a:t>Євген Тимофійович </a:t>
            </a:r>
            <a:r>
              <a:rPr lang="uk-UA" dirty="0" err="1" smtClean="0"/>
              <a:t>Удін</a:t>
            </a:r>
            <a:endParaRPr lang="ru-RU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uk-UA" dirty="0" smtClean="0"/>
              <a:t>		Народився 1937 року в місті Донецьк. У 1966-69рр. Навчався в Українському поліграфічному інституті ім. І. Федорова у Львові(спеціальність – книжкова графіка). З 1961 року проживає в </a:t>
            </a:r>
            <a:r>
              <a:rPr lang="uk-UA" dirty="0" smtClean="0"/>
              <a:t>Т</a:t>
            </a:r>
            <a:r>
              <a:rPr lang="uk-UA" dirty="0" smtClean="0"/>
              <a:t>ернополі. Працює  в техніці друкованої графіки : станкової, книжкової, газетно-журнальної, плакатної, прикладної, екслібрису. Заслужений художник України  з 1987 року.</a:t>
            </a: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Місце для вмісту 7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411807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uk-UA" dirty="0" smtClean="0"/>
              <a:t>	</a:t>
            </a:r>
            <a:r>
              <a:rPr lang="uk-UA" sz="5400" dirty="0" smtClean="0"/>
              <a:t>	</a:t>
            </a:r>
            <a:r>
              <a:rPr lang="uk-UA" sz="5400" b="1" dirty="0" err="1" smtClean="0">
                <a:latin typeface="Monotype Corsiva" pitchFamily="66" charset="0"/>
              </a:rPr>
              <a:t>“Сучасна</a:t>
            </a:r>
            <a:r>
              <a:rPr lang="uk-UA" sz="5400" b="1" dirty="0" smtClean="0">
                <a:latin typeface="Monotype Corsiva" pitchFamily="66" charset="0"/>
              </a:rPr>
              <a:t> високоосвічена людина повинна володіти великою бібліотекою і книжковий знак  є її невід'ємним атрибутом ”</a:t>
            </a:r>
          </a:p>
          <a:p>
            <a:pPr>
              <a:buNone/>
            </a:pPr>
            <a:r>
              <a:rPr lang="uk-UA" sz="4000" b="1" dirty="0" smtClean="0">
                <a:latin typeface="Monotype Corsiva" pitchFamily="66" charset="0"/>
              </a:rPr>
              <a:t>							</a:t>
            </a:r>
            <a:r>
              <a:rPr lang="uk-UA" sz="4800" b="1" dirty="0" smtClean="0">
                <a:latin typeface="Monotype Corsiva" pitchFamily="66" charset="0"/>
              </a:rPr>
              <a:t>Є. </a:t>
            </a:r>
            <a:r>
              <a:rPr lang="uk-UA" sz="4800" b="1" dirty="0" err="1" smtClean="0">
                <a:latin typeface="Monotype Corsiva" pitchFamily="66" charset="0"/>
              </a:rPr>
              <a:t>Удін</a:t>
            </a:r>
            <a:endParaRPr lang="ru-RU" sz="4800" b="1" dirty="0">
              <a:latin typeface="Monotype Corsiva" pitchFamily="66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186766" cy="385765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dirty="0" smtClean="0">
                <a:latin typeface="Monotype Corsiva" pitchFamily="66" charset="0"/>
              </a:rPr>
              <a:t>Екслібриси заслуженого художника України Є.Т. </a:t>
            </a:r>
            <a:r>
              <a:rPr lang="uk-UA" dirty="0" err="1" smtClean="0">
                <a:latin typeface="Monotype Corsiva" pitchFamily="66" charset="0"/>
              </a:rPr>
              <a:t>Удіна</a:t>
            </a:r>
            <a:r>
              <a:rPr lang="uk-UA" dirty="0" smtClean="0">
                <a:latin typeface="Monotype Corsiva" pitchFamily="66" charset="0"/>
              </a:rPr>
              <a:t> присвячені відомим тернопільським діячам:</a:t>
            </a:r>
            <a:r>
              <a:rPr lang="ru-RU" dirty="0" smtClean="0">
                <a:latin typeface="Monotype Corsiva" pitchFamily="66" charset="0"/>
              </a:rPr>
              <a:t/>
            </a:r>
            <a:br>
              <a:rPr lang="ru-RU" dirty="0" smtClean="0">
                <a:latin typeface="Monotype Corsiva" pitchFamily="66" charset="0"/>
              </a:rPr>
            </a:br>
            <a:endParaRPr lang="ru-RU" dirty="0">
              <a:latin typeface="Monotype Corsiva" pitchFamily="66" charset="0"/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40043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uk-UA" dirty="0" smtClean="0"/>
              <a:t>		</a:t>
            </a:r>
            <a:r>
              <a:rPr lang="uk-UA" sz="4000" b="1" dirty="0" smtClean="0"/>
              <a:t>Графіка</a:t>
            </a:r>
            <a:r>
              <a:rPr lang="uk-UA" sz="4000" dirty="0" smtClean="0"/>
              <a:t> – вид образотворчого мистецтва, виражальними засобами якого є пляма, штрих, крапка і лінія.</a:t>
            </a:r>
            <a:endParaRPr lang="ru-RU" sz="4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uk-UA" b="1" dirty="0" smtClean="0">
                <a:latin typeface="Monotype Corsiva" pitchFamily="66" charset="0"/>
              </a:rPr>
              <a:t>Екслібрис присвячений Ігорю </a:t>
            </a:r>
            <a:r>
              <a:rPr lang="uk-UA" b="1" dirty="0" err="1" smtClean="0">
                <a:latin typeface="Monotype Corsiva" pitchFamily="66" charset="0"/>
              </a:rPr>
              <a:t>Гереті</a:t>
            </a:r>
            <a:endParaRPr lang="ru-RU" b="1" dirty="0">
              <a:latin typeface="Monotype Corsiva" pitchFamily="66" charset="0"/>
            </a:endParaRPr>
          </a:p>
        </p:txBody>
      </p:sp>
      <p:pic>
        <p:nvPicPr>
          <p:cNvPr id="8" name="Місце для вмісту 7" descr="Изображение 76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77879" y="1600200"/>
            <a:ext cx="4665889" cy="5042127"/>
          </a:xfr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b="1" dirty="0" smtClean="0">
                <a:latin typeface="Monotype Corsiva" pitchFamily="66" charset="0"/>
              </a:rPr>
              <a:t>Екслібрис пам'яті Соломії Крушельницької</a:t>
            </a:r>
            <a:endParaRPr lang="ru-RU" b="1" dirty="0">
              <a:latin typeface="Monotype Corsiva" pitchFamily="66" charset="0"/>
            </a:endParaRPr>
          </a:p>
        </p:txBody>
      </p:sp>
      <p:pic>
        <p:nvPicPr>
          <p:cNvPr id="4" name="Місце для вмісту 3" descr="Изображение 8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702449"/>
            <a:ext cx="8593652" cy="4512633"/>
          </a:xfr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uk-UA" b="1" dirty="0" smtClean="0">
                <a:latin typeface="Monotype Corsiva" pitchFamily="66" charset="0"/>
              </a:rPr>
              <a:t>Екслібрис пам'яті Йосифа Сліпого</a:t>
            </a:r>
            <a:endParaRPr lang="ru-RU" b="1" dirty="0">
              <a:latin typeface="Monotype Corsiva" pitchFamily="66" charset="0"/>
            </a:endParaRPr>
          </a:p>
        </p:txBody>
      </p:sp>
      <p:pic>
        <p:nvPicPr>
          <p:cNvPr id="4" name="Місце для вмісту 3" descr="Изображение 82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28926" y="1500174"/>
            <a:ext cx="3774520" cy="5235856"/>
          </a:xfr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b="1" dirty="0" smtClean="0">
                <a:latin typeface="Monotype Corsiva" pitchFamily="66" charset="0"/>
              </a:rPr>
              <a:t>Екслібрис присвячений Богдану </a:t>
            </a:r>
            <a:r>
              <a:rPr lang="uk-UA" b="1" dirty="0" err="1" smtClean="0">
                <a:latin typeface="Monotype Corsiva" pitchFamily="66" charset="0"/>
              </a:rPr>
              <a:t>Хаварівському</a:t>
            </a:r>
            <a:endParaRPr lang="ru-RU" b="1" dirty="0">
              <a:latin typeface="Monotype Corsiva" pitchFamily="66" charset="0"/>
            </a:endParaRPr>
          </a:p>
        </p:txBody>
      </p:sp>
      <p:pic>
        <p:nvPicPr>
          <p:cNvPr id="4" name="Місце для вмісту 3" descr="Изображение 84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80390" y="1600200"/>
            <a:ext cx="6583219" cy="4525963"/>
          </a:xfr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b="1" dirty="0" smtClean="0">
                <a:latin typeface="Monotype Corsiva" pitchFamily="66" charset="0"/>
              </a:rPr>
              <a:t>Екслібрис присвячений Василю </a:t>
            </a:r>
            <a:r>
              <a:rPr lang="uk-UA" b="1" dirty="0" err="1" smtClean="0">
                <a:latin typeface="Monotype Corsiva" pitchFamily="66" charset="0"/>
              </a:rPr>
              <a:t>Скуративському</a:t>
            </a:r>
            <a:endParaRPr lang="ru-RU" b="1" dirty="0">
              <a:latin typeface="Monotype Corsiva" pitchFamily="66" charset="0"/>
            </a:endParaRPr>
          </a:p>
        </p:txBody>
      </p:sp>
      <p:pic>
        <p:nvPicPr>
          <p:cNvPr id="4" name="Місце для вмісту 3" descr="Изображение 86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7123" y="1600200"/>
            <a:ext cx="5918149" cy="4826399"/>
          </a:xfr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b="1" dirty="0" smtClean="0">
                <a:latin typeface="Monotype Corsiva" pitchFamily="66" charset="0"/>
              </a:rPr>
              <a:t>Екслібрис присвячений Богдану Мельничуку</a:t>
            </a:r>
            <a:endParaRPr lang="ru-RU" b="1" dirty="0">
              <a:latin typeface="Monotype Corsiva" pitchFamily="66" charset="0"/>
            </a:endParaRPr>
          </a:p>
        </p:txBody>
      </p:sp>
      <p:pic>
        <p:nvPicPr>
          <p:cNvPr id="6" name="Місце для вмісту 5" descr="Изображение 88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3071" t="6630" b="1118"/>
          <a:stretch>
            <a:fillRect/>
          </a:stretch>
        </p:blipFill>
        <p:spPr>
          <a:xfrm>
            <a:off x="2357422" y="1928802"/>
            <a:ext cx="4714908" cy="4572032"/>
          </a:xfr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3429024" cy="5643602"/>
          </a:xfrm>
        </p:spPr>
        <p:txBody>
          <a:bodyPr>
            <a:normAutofit/>
          </a:bodyPr>
          <a:lstStyle/>
          <a:p>
            <a:r>
              <a:rPr lang="uk-UA" b="1" dirty="0" smtClean="0">
                <a:latin typeface="Monotype Corsiva" pitchFamily="66" charset="0"/>
              </a:rPr>
              <a:t>Екслібрис-переможець Всеукраїнської літературно-мистецької премії імені братів Лепких</a:t>
            </a:r>
            <a:endParaRPr lang="ru-RU" b="1" dirty="0">
              <a:latin typeface="Monotype Corsiva" pitchFamily="66" charset="0"/>
            </a:endParaRPr>
          </a:p>
        </p:txBody>
      </p:sp>
      <p:pic>
        <p:nvPicPr>
          <p:cNvPr id="4" name="Місце для вмісту 3" descr="Изображение 89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57620" y="285728"/>
            <a:ext cx="4786346" cy="5803867"/>
          </a:xfr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4876" y="274638"/>
            <a:ext cx="3971924" cy="5226064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uk-UA" dirty="0" smtClean="0"/>
              <a:t>Екслібрис пам'яті Степана </a:t>
            </a:r>
            <a:r>
              <a:rPr lang="uk-UA" dirty="0" err="1" smtClean="0"/>
              <a:t>Будного</a:t>
            </a:r>
            <a:endParaRPr lang="ru-RU" dirty="0"/>
          </a:p>
        </p:txBody>
      </p:sp>
      <p:pic>
        <p:nvPicPr>
          <p:cNvPr id="4" name="Місце для вмісту 3" descr="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2843" y="142852"/>
            <a:ext cx="4355561" cy="6286544"/>
          </a:xfr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uk-UA" dirty="0" smtClean="0"/>
              <a:t>Види графіки</a:t>
            </a:r>
            <a:endParaRPr lang="ru-RU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dirty="0" smtClean="0"/>
              <a:t>станкова (художні графічні твори)</a:t>
            </a:r>
            <a:endParaRPr lang="ru-RU" dirty="0" smtClean="0"/>
          </a:p>
          <a:p>
            <a:pPr lvl="0"/>
            <a:r>
              <a:rPr lang="uk-UA" dirty="0" smtClean="0"/>
              <a:t>промислова або прикладна (товарні знаки, етикетки і т.д.)</a:t>
            </a:r>
            <a:endParaRPr lang="ru-RU" dirty="0" smtClean="0"/>
          </a:p>
          <a:p>
            <a:pPr lvl="0"/>
            <a:r>
              <a:rPr lang="uk-UA" dirty="0" smtClean="0"/>
              <a:t>книжкова (ілюстрації до книг)</a:t>
            </a:r>
            <a:endParaRPr lang="ru-RU" dirty="0" smtClean="0"/>
          </a:p>
          <a:p>
            <a:pPr lvl="0"/>
            <a:r>
              <a:rPr lang="uk-UA" dirty="0" smtClean="0"/>
              <a:t>плакат (агітаційний чи рекламний)</a:t>
            </a:r>
            <a:endParaRPr lang="ru-RU" dirty="0" smtClean="0"/>
          </a:p>
          <a:p>
            <a:pPr lvl="0"/>
            <a:r>
              <a:rPr lang="uk-UA" dirty="0" smtClean="0"/>
              <a:t>комп’ютерна 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uk-UA" dirty="0" smtClean="0"/>
              <a:t>Графічні техніки</a:t>
            </a:r>
            <a:endParaRPr lang="ru-RU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500166" y="2857496"/>
            <a:ext cx="6472254" cy="3043246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uk-UA" dirty="0" smtClean="0"/>
              <a:t>Ліногравюра </a:t>
            </a:r>
          </a:p>
          <a:p>
            <a:r>
              <a:rPr lang="uk-UA" dirty="0" err="1" smtClean="0"/>
              <a:t>Гратографія</a:t>
            </a:r>
            <a:endParaRPr lang="uk-UA" dirty="0" smtClean="0"/>
          </a:p>
          <a:p>
            <a:r>
              <a:rPr lang="uk-UA" dirty="0" smtClean="0"/>
              <a:t>Літографія </a:t>
            </a:r>
          </a:p>
          <a:p>
            <a:r>
              <a:rPr lang="uk-UA" dirty="0" smtClean="0"/>
              <a:t>Оригінальне письмо пером</a:t>
            </a:r>
            <a:endParaRPr lang="ru-RU" dirty="0" smtClean="0"/>
          </a:p>
          <a:p>
            <a:r>
              <a:rPr lang="uk-UA" dirty="0" smtClean="0"/>
              <a:t>Офорт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uk-UA" dirty="0" smtClean="0">
                <a:latin typeface="Monotype Corsiva" pitchFamily="66" charset="0"/>
              </a:rPr>
              <a:t>Техніка ліногравюри</a:t>
            </a:r>
            <a:endParaRPr lang="ru-RU" dirty="0">
              <a:latin typeface="Monotype Corsiva" pitchFamily="66" charset="0"/>
            </a:endParaRP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7200" y="1643050"/>
            <a:ext cx="4040188" cy="4483113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  <a:buNone/>
            </a:pPr>
            <a:r>
              <a:rPr lang="uk-UA" b="1" dirty="0" smtClean="0"/>
              <a:t>	</a:t>
            </a:r>
            <a:r>
              <a:rPr lang="uk-UA" b="1" dirty="0" smtClean="0">
                <a:latin typeface="Monotype Corsiva" pitchFamily="66" charset="0"/>
              </a:rPr>
              <a:t>	</a:t>
            </a:r>
            <a:r>
              <a:rPr lang="vi-VN" sz="2600" b="1" dirty="0" smtClean="0">
                <a:latin typeface="+mj-lt"/>
              </a:rPr>
              <a:t>Ліногравю́ра</a:t>
            </a:r>
            <a:r>
              <a:rPr lang="vi-VN" sz="2600" dirty="0" smtClean="0">
                <a:latin typeface="+mj-lt"/>
              </a:rPr>
              <a:t>  — опукла гравюра, створювана вирізуванням малюнка на лінолеумі. Щодо техніки та художніх засобів подібна до </a:t>
            </a:r>
            <a:r>
              <a:rPr lang="uk-UA" sz="2600" dirty="0" smtClean="0">
                <a:latin typeface="+mj-lt"/>
              </a:rPr>
              <a:t>ксилографії</a:t>
            </a:r>
            <a:r>
              <a:rPr lang="vi-VN" sz="2600" dirty="0" smtClean="0">
                <a:latin typeface="+mj-lt"/>
              </a:rPr>
              <a:t>. Виникла на початку </a:t>
            </a:r>
            <a:r>
              <a:rPr lang="uk-UA" sz="2600" dirty="0" err="1" smtClean="0">
                <a:latin typeface="+mj-lt"/>
              </a:rPr>
              <a:t>ХХст</a:t>
            </a:r>
            <a:r>
              <a:rPr lang="uk-UA" sz="2600" dirty="0" smtClean="0">
                <a:latin typeface="+mj-lt"/>
              </a:rPr>
              <a:t>.</a:t>
            </a:r>
            <a:endParaRPr lang="vi-VN" sz="2600" dirty="0" smtClean="0">
              <a:latin typeface="+mj-lt"/>
            </a:endParaRPr>
          </a:p>
          <a:p>
            <a:pPr>
              <a:buNone/>
            </a:pPr>
            <a:r>
              <a:rPr lang="uk-UA" dirty="0" smtClean="0">
                <a:latin typeface="Monotype Corsiva" pitchFamily="66" charset="0"/>
              </a:rPr>
              <a:t>		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7" name="Місце для вмісту 6" descr="149_b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4388956" y="2000240"/>
            <a:ext cx="4540762" cy="39255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14800" cy="11430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dirty="0" smtClean="0">
                <a:latin typeface="Monotype Corsiva" pitchFamily="66" charset="0"/>
              </a:rPr>
              <a:t>Техніка літографії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5" name="Місце для вмісту 4" descr="152_b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00034" y="1643050"/>
            <a:ext cx="4286280" cy="4291048"/>
          </a:xfrm>
        </p:spPr>
      </p:pic>
      <p:sp>
        <p:nvSpPr>
          <p:cNvPr id="7" name="Місце для вмісту 2"/>
          <p:cNvSpPr txBox="1">
            <a:spLocks/>
          </p:cNvSpPr>
          <p:nvPr/>
        </p:nvSpPr>
        <p:spPr>
          <a:xfrm>
            <a:off x="4786314" y="357166"/>
            <a:ext cx="4038600" cy="600079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</a:t>
            </a:r>
            <a:r>
              <a:rPr kumimoji="0" lang="ru-RU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</a:rPr>
              <a:t>Літографія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</a:rPr>
              <a:t>  —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</a:rPr>
              <a:t>спосіб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</a:rPr>
              <a:t>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</a:rPr>
              <a:t>друку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</a:rPr>
              <a:t>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</a:rPr>
              <a:t>з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</a:rPr>
              <a:t>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</a:rPr>
              <a:t>плоскої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</a:rPr>
              <a:t>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</a:rPr>
              <a:t>поверхні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</a:rPr>
              <a:t>,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</a:rPr>
              <a:t>підготовленої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</a:rPr>
              <a:t> таким чином,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</a:rPr>
              <a:t>що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</a:rPr>
              <a:t>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</a:rPr>
              <a:t>фарба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</a:rPr>
              <a:t>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</a:rPr>
              <a:t>збирається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</a:rPr>
              <a:t>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</a:rPr>
              <a:t>тільки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</a:rPr>
              <a:t> в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</a:rPr>
              <a:t>гідрофільних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</a:rPr>
              <a:t>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</a:rPr>
              <a:t>місцях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</a:rPr>
              <a:t>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</a:rPr>
              <a:t>і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</a:rPr>
              <a:t>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</a:rPr>
              <a:t>відсутнє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</a:rPr>
              <a:t>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</a:rPr>
              <a:t>в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</a:rPr>
              <a:t>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</a:rPr>
              <a:t>гідрофобних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</a:rPr>
              <a:t> (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</a:rPr>
              <a:t>водовідштовхуючих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</a:rPr>
              <a:t>). При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</a:rPr>
              <a:t>застосуванні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</a:rPr>
              <a:t>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</a:rPr>
              <a:t>літографії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</a:rPr>
              <a:t> на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</a:rPr>
              <a:t>кам'яній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</a:rPr>
              <a:t>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</a:rPr>
              <a:t>або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</a:rPr>
              <a:t>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</a:rPr>
              <a:t>металевій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</a:rPr>
              <a:t>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</a:rPr>
              <a:t>пластині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</a:rPr>
              <a:t>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</a:rPr>
              <a:t>створюється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</a:rPr>
              <a:t> за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</a:rPr>
              <a:t>допомогою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</a:rPr>
              <a:t>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</a:rPr>
              <a:t>олії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</a:rPr>
              <a:t>,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</a:rPr>
              <a:t>смальцю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</a:rPr>
              <a:t>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</a:rPr>
              <a:t>або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</a:rPr>
              <a:t>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</a:rPr>
              <a:t>гуміарабіка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</a:rPr>
              <a:t>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</a:rPr>
              <a:t>візерунок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</a:rPr>
              <a:t>.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</a:rPr>
              <a:t>Жирні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</a:rPr>
              <a:t>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</a:rPr>
              <a:t>місця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</a:rPr>
              <a:t> не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</a:rPr>
              <a:t>змочуються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</a:rPr>
              <a:t>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</a:rPr>
              <a:t>фарбою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</a:rPr>
              <a:t>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</a:rPr>
              <a:t>і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</a:rPr>
              <a:t>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</a:rPr>
              <a:t>стають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</a:rPr>
              <a:t>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</a:rPr>
              <a:t>тлом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</a:rPr>
              <a:t>.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otype Corsiva" pitchFamily="66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uk-UA" sz="4800" dirty="0" smtClean="0">
                <a:latin typeface="Monotype Corsiva" pitchFamily="66" charset="0"/>
              </a:rPr>
              <a:t>Техніка </a:t>
            </a:r>
            <a:r>
              <a:rPr lang="uk-UA" sz="4800" dirty="0" err="1" smtClean="0">
                <a:latin typeface="Monotype Corsiva" pitchFamily="66" charset="0"/>
              </a:rPr>
              <a:t>гратографії</a:t>
            </a:r>
            <a:endParaRPr lang="ru-RU" sz="4800" dirty="0">
              <a:latin typeface="Monotype Corsiva" pitchFamily="66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uk-UA" dirty="0" smtClean="0"/>
              <a:t>	</a:t>
            </a:r>
            <a:r>
              <a:rPr lang="uk-UA" sz="3600" b="1" dirty="0" err="1" smtClean="0">
                <a:latin typeface="Monotype Corsiva" pitchFamily="66" charset="0"/>
              </a:rPr>
              <a:t>Гратографія</a:t>
            </a:r>
            <a:r>
              <a:rPr lang="uk-UA" sz="3600" dirty="0" smtClean="0">
                <a:latin typeface="Monotype Corsiva" pitchFamily="66" charset="0"/>
              </a:rPr>
              <a:t> – графічна техніка, що </a:t>
            </a:r>
            <a:r>
              <a:rPr lang="uk-UA" sz="3600" dirty="0" err="1" smtClean="0">
                <a:latin typeface="Monotype Corsiva" pitchFamily="66" charset="0"/>
              </a:rPr>
              <a:t>грунтується</a:t>
            </a:r>
            <a:r>
              <a:rPr lang="uk-UA" sz="3600" dirty="0" smtClean="0">
                <a:latin typeface="Monotype Corsiva" pitchFamily="66" charset="0"/>
              </a:rPr>
              <a:t> на продряпуванні на заздалегідь підготовленій поверхні.</a:t>
            </a:r>
            <a:endParaRPr lang="ru-RU" sz="3600" dirty="0">
              <a:latin typeface="Monotype Corsiva" pitchFamily="66" charset="0"/>
            </a:endParaRPr>
          </a:p>
        </p:txBody>
      </p:sp>
      <p:pic>
        <p:nvPicPr>
          <p:cNvPr id="5" name="Місце для вмісту 4" descr="image007.gif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129551" y="1600200"/>
            <a:ext cx="3442977" cy="5066095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uk-UA" dirty="0" smtClean="0">
                <a:latin typeface="Monotype Corsiva" pitchFamily="66" charset="0"/>
              </a:rPr>
              <a:t>Техніка оригінального письма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1026" name="Picture 2" descr="D:\[LIVE`IN`COLOUR]\ExLibris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714488"/>
            <a:ext cx="4429156" cy="3321868"/>
          </a:xfrm>
          <a:prstGeom prst="rect">
            <a:avLst/>
          </a:prstGeom>
          <a:noFill/>
        </p:spPr>
      </p:pic>
      <p:sp>
        <p:nvSpPr>
          <p:cNvPr id="6" name="Місце для вмісту 2"/>
          <p:cNvSpPr txBox="1">
            <a:spLocks/>
          </p:cNvSpPr>
          <p:nvPr/>
        </p:nvSpPr>
        <p:spPr>
          <a:xfrm>
            <a:off x="5143504" y="1357298"/>
            <a:ext cx="3614734" cy="471490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uk-UA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uk-UA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</a:rPr>
              <a:t>Оригінальне письмо пером </a:t>
            </a:r>
            <a:r>
              <a:rPr kumimoji="0" lang="uk-UA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</a:rPr>
              <a:t>– спосіб прямого створення зображення графіком власноруч. Для цього використовують туш, </a:t>
            </a:r>
            <a:r>
              <a:rPr kumimoji="0" lang="uk-UA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</a:rPr>
              <a:t>гельові</a:t>
            </a:r>
            <a:r>
              <a:rPr kumimoji="0" lang="uk-UA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</a:rPr>
              <a:t> ручки, пера і пензлі.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otype Corsiva" pitchFamily="66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571481"/>
            <a:ext cx="4757742" cy="35719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uk-UA" b="1" dirty="0" smtClean="0"/>
              <a:t>Екслібрис</a:t>
            </a:r>
            <a:r>
              <a:rPr lang="uk-UA" dirty="0" smtClean="0"/>
              <a:t>(лат. </a:t>
            </a:r>
            <a:r>
              <a:rPr lang="en-US" dirty="0" smtClean="0"/>
              <a:t>ex </a:t>
            </a:r>
            <a:r>
              <a:rPr lang="en-US" dirty="0" err="1" smtClean="0"/>
              <a:t>libris</a:t>
            </a:r>
            <a:r>
              <a:rPr lang="en-US" dirty="0" smtClean="0"/>
              <a:t> – </a:t>
            </a:r>
            <a:r>
              <a:rPr lang="uk-UA" dirty="0" smtClean="0"/>
              <a:t>з книг) – книжковий знак, який наклеюють на зворотній бік обкладинки; художньо виконана етикетка з позначенням імені власника книг або з символічним малюнком.</a:t>
            </a:r>
            <a:endParaRPr lang="ru-RU" dirty="0"/>
          </a:p>
        </p:txBody>
      </p:sp>
      <p:pic>
        <p:nvPicPr>
          <p:cNvPr id="5" name="Місце для вмісту 4" descr="Domesday-book-1804x97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929190" y="4214818"/>
            <a:ext cx="3885781" cy="2093669"/>
          </a:xfrm>
        </p:spPr>
      </p:pic>
      <p:pic>
        <p:nvPicPr>
          <p:cNvPr id="1027" name="Picture 3" descr="C:\Documents and Settings\Admin\Рабочий стол\exlibris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84" y="214290"/>
            <a:ext cx="2857500" cy="2667000"/>
          </a:xfrm>
          <a:prstGeom prst="rect">
            <a:avLst/>
          </a:prstGeom>
          <a:noFill/>
        </p:spPr>
      </p:pic>
      <p:pic>
        <p:nvPicPr>
          <p:cNvPr id="1028" name="Picture 4" descr="C:\Documents and Settings\Admin\Рабочий стол\2800083987_7ce44f78d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4414" y="4286256"/>
            <a:ext cx="2571768" cy="2164288"/>
          </a:xfrm>
          <a:prstGeom prst="rect">
            <a:avLst/>
          </a:prstGeom>
          <a:noFill/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270</TotalTime>
  <Words>149</Words>
  <Application>Microsoft Office PowerPoint</Application>
  <PresentationFormat>Екран (4:3)</PresentationFormat>
  <Paragraphs>42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27</vt:i4>
      </vt:variant>
    </vt:vector>
  </HeadingPairs>
  <TitlesOfParts>
    <vt:vector size="28" baseType="lpstr">
      <vt:lpstr>Тема Office</vt:lpstr>
      <vt:lpstr>Види графіки. Графічні техніки. Екслібрис. Є. Т. Удін. </vt:lpstr>
      <vt:lpstr>Слайд 2</vt:lpstr>
      <vt:lpstr>Види графіки</vt:lpstr>
      <vt:lpstr>Графічні техніки</vt:lpstr>
      <vt:lpstr>Техніка ліногравюри</vt:lpstr>
      <vt:lpstr>Техніка літографії</vt:lpstr>
      <vt:lpstr>Техніка гратографії</vt:lpstr>
      <vt:lpstr>Техніка оригінального письма</vt:lpstr>
      <vt:lpstr>Слайд 9</vt:lpstr>
      <vt:lpstr>Історія екслібрису</vt:lpstr>
      <vt:lpstr>Слайд 11</vt:lpstr>
      <vt:lpstr>Слайд 12</vt:lpstr>
      <vt:lpstr>Слайд 13</vt:lpstr>
      <vt:lpstr>Слайд 14</vt:lpstr>
      <vt:lpstr>Слайд 15</vt:lpstr>
      <vt:lpstr>Слайд 16</vt:lpstr>
      <vt:lpstr>Євген Тимофійович Удін</vt:lpstr>
      <vt:lpstr>Слайд 18</vt:lpstr>
      <vt:lpstr>Екслібриси заслуженого художника України Є.Т. Удіна присвячені відомим тернопільським діячам: </vt:lpstr>
      <vt:lpstr>Екслібрис присвячений Ігорю Гереті</vt:lpstr>
      <vt:lpstr>Екслібрис пам'яті Соломії Крушельницької</vt:lpstr>
      <vt:lpstr>Екслібрис пам'яті Йосифа Сліпого</vt:lpstr>
      <vt:lpstr>Екслібрис присвячений Богдану Хаварівському</vt:lpstr>
      <vt:lpstr>Екслібрис присвячений Василю Скуративському</vt:lpstr>
      <vt:lpstr>Екслібрис присвячений Богдану Мельничуку</vt:lpstr>
      <vt:lpstr>Екслібрис-переможець Всеукраїнської літературно-мистецької премії імені братів Лепких</vt:lpstr>
      <vt:lpstr>Екслібрис пам'яті Степана Будного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 Libris</dc:title>
  <dc:creator>Admin</dc:creator>
  <cp:lastModifiedBy>Admin</cp:lastModifiedBy>
  <cp:revision>29</cp:revision>
  <dcterms:created xsi:type="dcterms:W3CDTF">2010-09-21T10:45:39Z</dcterms:created>
  <dcterms:modified xsi:type="dcterms:W3CDTF">2006-01-01T01:20:56Z</dcterms:modified>
</cp:coreProperties>
</file>