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912B-8848-41D4-9FF1-0C7C75F9B60A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F8C0-0B1C-45CC-B200-07BF31913C5C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71802" y="4857760"/>
            <a:ext cx="2786082" cy="571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smtClean="0"/>
              <a:t>БОГДАН ТКАЧИК</a:t>
            </a:r>
            <a:endParaRPr lang="ru-RU" sz="2800" dirty="0"/>
          </a:p>
        </p:txBody>
      </p:sp>
      <p:pic>
        <p:nvPicPr>
          <p:cNvPr id="7" name="Місце для зображення 6" descr="gudyma_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20" b="3320"/>
          <a:stretch>
            <a:fillRect/>
          </a:stretch>
        </p:blipFill>
        <p:spPr/>
      </p:pic>
      <p:sp>
        <p:nvSpPr>
          <p:cNvPr id="6" name="Місце для тексту 5"/>
          <p:cNvSpPr>
            <a:spLocks noGrp="1"/>
          </p:cNvSpPr>
          <p:nvPr>
            <p:ph type="body" sz="half" idx="2"/>
          </p:nvPr>
        </p:nvSpPr>
        <p:spPr>
          <a:xfrm>
            <a:off x="2071670" y="5500702"/>
            <a:ext cx="4786346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1800" dirty="0" smtClean="0"/>
              <a:t>Заслужений художник України, живописець, </a:t>
            </a:r>
          </a:p>
          <a:p>
            <a:r>
              <a:rPr lang="uk-UA" sz="1800" dirty="0" smtClean="0"/>
              <a:t>член Національної Спілки художників України</a:t>
            </a:r>
            <a:endParaRPr lang="ru-RU" sz="1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lumMod val="95000"/>
              </a:schemeClr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 smtClean="0"/>
              <a:t>Неодмінними учасниками полотен Богдана Ткачика стають відомі особистості нашого краю</a:t>
            </a:r>
            <a:endParaRPr lang="ru-RU" sz="2800" dirty="0"/>
          </a:p>
        </p:txBody>
      </p:sp>
      <p:pic>
        <p:nvPicPr>
          <p:cNvPr id="5" name="Місце для вмісту 4" descr="portret____marchu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857364"/>
            <a:ext cx="3578212" cy="4839532"/>
          </a:xfrm>
        </p:spPr>
      </p:pic>
      <p:pic>
        <p:nvPicPr>
          <p:cNvPr id="6" name="Місце для вмісту 5" descr="arheolog_____ere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991497"/>
            <a:ext cx="4297133" cy="4866503"/>
          </a:xfrm>
        </p:spPr>
      </p:pic>
      <p:sp>
        <p:nvSpPr>
          <p:cNvPr id="7" name="TextBox 6"/>
          <p:cNvSpPr txBox="1"/>
          <p:nvPr/>
        </p:nvSpPr>
        <p:spPr>
          <a:xfrm>
            <a:off x="500034" y="1500174"/>
            <a:ext cx="33575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“Портрет</a:t>
            </a:r>
            <a:r>
              <a:rPr lang="uk-UA" dirty="0" smtClean="0">
                <a:solidFill>
                  <a:schemeClr val="tx1"/>
                </a:solidFill>
              </a:rPr>
              <a:t> Івана </a:t>
            </a:r>
            <a:r>
              <a:rPr lang="uk-UA" dirty="0" err="1" smtClean="0">
                <a:solidFill>
                  <a:schemeClr val="tx1"/>
                </a:solidFill>
              </a:rPr>
              <a:t>Марчука”</a:t>
            </a:r>
            <a:r>
              <a:rPr lang="uk-UA" dirty="0" smtClean="0">
                <a:solidFill>
                  <a:schemeClr val="tx1"/>
                </a:solidFill>
              </a:rPr>
              <a:t>, 1998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1571612"/>
            <a:ext cx="321471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“Археолог</a:t>
            </a:r>
            <a:r>
              <a:rPr lang="uk-UA" dirty="0" smtClean="0"/>
              <a:t> Ігор </a:t>
            </a:r>
            <a:r>
              <a:rPr lang="uk-UA" dirty="0" err="1" smtClean="0"/>
              <a:t>Герета”</a:t>
            </a:r>
            <a:r>
              <a:rPr lang="uk-UA" dirty="0" smtClean="0"/>
              <a:t>,1988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Натюрморти з предметів українського народного посуду</a:t>
            </a:r>
            <a:endParaRPr lang="ru-RU" b="1" dirty="0"/>
          </a:p>
        </p:txBody>
      </p:sp>
      <p:pic>
        <p:nvPicPr>
          <p:cNvPr id="4" name="Місце для вмісту 3" descr="Unatju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618113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28926" y="6072206"/>
            <a:ext cx="364333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err="1" smtClean="0"/>
              <a:t>Манойло</a:t>
            </a:r>
            <a:r>
              <a:rPr lang="uk-UA" sz="3600" dirty="0" smtClean="0"/>
              <a:t> </a:t>
            </a:r>
            <a:r>
              <a:rPr lang="uk-UA" sz="3600" dirty="0"/>
              <a:t>В</a:t>
            </a:r>
            <a:r>
              <a:rPr lang="uk-UA" sz="3600" dirty="0" smtClean="0"/>
              <a:t>італій</a:t>
            </a:r>
            <a:endParaRPr lang="ru-RU" sz="36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643578"/>
            <a:ext cx="3143272" cy="5667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>Яна Мовчан</a:t>
            </a:r>
            <a:endParaRPr lang="ru-RU" sz="3600" dirty="0"/>
          </a:p>
        </p:txBody>
      </p:sp>
      <p:pic>
        <p:nvPicPr>
          <p:cNvPr id="5" name="Місце для зображення 4" descr="4319290_333fb2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19" r="4519"/>
          <a:stretch>
            <a:fillRect/>
          </a:stretch>
        </p:blipFill>
        <p:spPr>
          <a:xfrm>
            <a:off x="1000100" y="482182"/>
            <a:ext cx="6637364" cy="497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999">
              <a:srgbClr val="FFC000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file.p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52"/>
            <a:ext cx="5931747" cy="5865838"/>
          </a:xfrm>
        </p:spPr>
      </p:pic>
      <p:sp>
        <p:nvSpPr>
          <p:cNvPr id="5" name="TextBox 4"/>
          <p:cNvSpPr txBox="1"/>
          <p:nvPr/>
        </p:nvSpPr>
        <p:spPr>
          <a:xfrm>
            <a:off x="3000364" y="6072206"/>
            <a:ext cx="378621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Сергій </a:t>
            </a:r>
            <a:r>
              <a:rPr lang="uk-UA" sz="3200" dirty="0" err="1" smtClean="0"/>
              <a:t>Студинський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C0000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natyurmortssal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85727"/>
            <a:ext cx="6300459" cy="5365891"/>
          </a:xfrm>
        </p:spPr>
      </p:pic>
      <p:sp>
        <p:nvSpPr>
          <p:cNvPr id="5" name="TextBox 4"/>
          <p:cNvSpPr txBox="1"/>
          <p:nvPr/>
        </p:nvSpPr>
        <p:spPr>
          <a:xfrm>
            <a:off x="2928926" y="5786454"/>
            <a:ext cx="321471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Сергій </a:t>
            </a:r>
            <a:r>
              <a:rPr lang="uk-UA" sz="3200" dirty="0" err="1" smtClean="0"/>
              <a:t>Півторак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57165"/>
            <a:ext cx="6072230" cy="5378565"/>
          </a:xfrm>
        </p:spPr>
      </p:pic>
      <p:sp>
        <p:nvSpPr>
          <p:cNvPr id="7" name="TextBox 6"/>
          <p:cNvSpPr txBox="1"/>
          <p:nvPr/>
        </p:nvSpPr>
        <p:spPr>
          <a:xfrm>
            <a:off x="2571736" y="5857892"/>
            <a:ext cx="3643338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Ірина </a:t>
            </a:r>
            <a:r>
              <a:rPr lang="uk-UA" sz="3200" dirty="0" err="1" smtClean="0"/>
              <a:t>Вітошинська</a:t>
            </a:r>
            <a:endParaRPr lang="ru-RU" sz="32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 smtClean="0"/>
              <a:t>“Дорога</a:t>
            </a:r>
            <a:r>
              <a:rPr lang="uk-UA" sz="3600" b="1" dirty="0" smtClean="0"/>
              <a:t> з дитинства – дорога до </a:t>
            </a:r>
            <a:r>
              <a:rPr lang="uk-UA" sz="3600" b="1" dirty="0" err="1" smtClean="0"/>
              <a:t>себе”</a:t>
            </a:r>
            <a:r>
              <a:rPr lang="uk-UA" sz="3600" b="1" dirty="0" smtClean="0"/>
              <a:t> </a:t>
            </a:r>
            <a:r>
              <a:rPr lang="uk-UA" sz="3600" dirty="0" smtClean="0"/>
              <a:t>– творче кредо художника.</a:t>
            </a:r>
            <a:endParaRPr lang="ru-RU" sz="3600" dirty="0"/>
          </a:p>
        </p:txBody>
      </p:sp>
      <p:pic>
        <p:nvPicPr>
          <p:cNvPr id="5" name="Місце для вмісту 4" descr="tri_pokol_nn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00174"/>
            <a:ext cx="5191148" cy="4451409"/>
          </a:xfrm>
        </p:spPr>
      </p:pic>
      <p:sp>
        <p:nvSpPr>
          <p:cNvPr id="6" name="TextBox 5"/>
          <p:cNvSpPr txBox="1"/>
          <p:nvPr/>
        </p:nvSpPr>
        <p:spPr>
          <a:xfrm>
            <a:off x="2786050" y="5929330"/>
            <a:ext cx="328614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Б. Ткачик </a:t>
            </a:r>
            <a:r>
              <a:rPr lang="uk-UA" dirty="0" err="1" smtClean="0"/>
              <a:t>“Три</a:t>
            </a:r>
            <a:r>
              <a:rPr lang="uk-UA" dirty="0" smtClean="0"/>
              <a:t> </a:t>
            </a:r>
            <a:r>
              <a:rPr lang="uk-UA" dirty="0" err="1" smtClean="0"/>
              <a:t>покоління”</a:t>
            </a:r>
            <a:r>
              <a:rPr lang="uk-UA" dirty="0" smtClean="0"/>
              <a:t>,1982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329114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Початок творчості</a:t>
            </a:r>
            <a:endParaRPr lang="ru-RU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sz="3200" dirty="0" smtClean="0"/>
              <a:t>	</a:t>
            </a:r>
            <a:r>
              <a:rPr lang="uk-UA" sz="3500" dirty="0" smtClean="0"/>
              <a:t>Народився Богдан Ткачик 12 серпня 1951 року в місті Самборі на Львівщині. Початкові навики художника здобув у місцевій дитячій художній студії в М. </a:t>
            </a:r>
            <a:r>
              <a:rPr lang="uk-UA" sz="3500" dirty="0" err="1" smtClean="0"/>
              <a:t>Прокопенка</a:t>
            </a:r>
            <a:r>
              <a:rPr lang="uk-UA" sz="3500" dirty="0" smtClean="0"/>
              <a:t>.</a:t>
            </a:r>
          </a:p>
          <a:p>
            <a:pPr>
              <a:buNone/>
            </a:pPr>
            <a:r>
              <a:rPr lang="uk-UA" sz="3500" dirty="0" smtClean="0"/>
              <a:t>		В 1963-1970рр. вчився в Республіканській середній школі ім. Т.Г.Шевченка(Київ) у Б. </a:t>
            </a:r>
            <a:r>
              <a:rPr lang="uk-UA" sz="3500" dirty="0" err="1" smtClean="0"/>
              <a:t>Литовченка</a:t>
            </a:r>
            <a:r>
              <a:rPr lang="uk-UA" sz="3500" dirty="0" smtClean="0"/>
              <a:t>, в 1970-1971рр. – у Львівському училищі прикладного мистецтва ім. І.</a:t>
            </a:r>
            <a:r>
              <a:rPr lang="uk-UA" sz="3500" dirty="0" err="1" smtClean="0"/>
              <a:t>Труша</a:t>
            </a:r>
            <a:r>
              <a:rPr lang="uk-UA" sz="3500" dirty="0" smtClean="0"/>
              <a:t>, з 1973 року – в Тернополі.</a:t>
            </a:r>
            <a:endParaRPr lang="ru-RU" sz="3500" dirty="0"/>
          </a:p>
        </p:txBody>
      </p:sp>
      <p:pic>
        <p:nvPicPr>
          <p:cNvPr id="12" name="Місце для вмісту 11" descr="kolis_v_ditinstv__z_derevcya_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357430"/>
            <a:ext cx="4128437" cy="3571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4643438" y="1500174"/>
            <a:ext cx="42148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“Колись</a:t>
            </a:r>
            <a:r>
              <a:rPr lang="uk-UA" dirty="0" smtClean="0"/>
              <a:t> в дитинстві з деревця крутого нетлінний тато вистругав дорогу…”, 1984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999">
              <a:srgbClr val="BA0066"/>
            </a:gs>
            <a:gs pos="64999">
              <a:srgbClr val="FF0000"/>
            </a:gs>
            <a:gs pos="64999">
              <a:srgbClr val="FF0000"/>
            </a:gs>
            <a:gs pos="89999">
              <a:srgbClr val="FF0000"/>
            </a:gs>
            <a:gs pos="100000">
              <a:srgbClr val="FF82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Душевні переживання художника за долю Україну</a:t>
            </a:r>
            <a:endParaRPr lang="ru-RU" dirty="0"/>
          </a:p>
        </p:txBody>
      </p:sp>
      <p:sp>
        <p:nvSpPr>
          <p:cNvPr id="11" name="Місце для тексту 10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/>
              <a:t>Богдан Ткачик “З домовини встане </a:t>
            </a:r>
            <a:r>
              <a:rPr lang="uk-UA" dirty="0" err="1" smtClean="0"/>
              <a:t>Україна”</a:t>
            </a:r>
            <a:r>
              <a:rPr lang="uk-UA" dirty="0" smtClean="0"/>
              <a:t>, 1993</a:t>
            </a:r>
            <a:endParaRPr lang="ru-RU" dirty="0"/>
          </a:p>
        </p:txBody>
      </p:sp>
      <p:pic>
        <p:nvPicPr>
          <p:cNvPr id="15" name="Місце для вмісту 14" descr="z_domovini_vstane_ukra_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214554"/>
            <a:ext cx="3929090" cy="4371112"/>
          </a:xfrm>
        </p:spPr>
      </p:pic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	Активна особиста участь митця в політичній боротьбі за незалежність України відбивається на його творчості. У кінці 80-х – на початку 90-х років з'являється чимало жанрових робіт, але відчувається, як важко художнику реалізовувати на полотні біль за Україну.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“Дзвони</a:t>
            </a:r>
            <a:r>
              <a:rPr lang="uk-UA" dirty="0" smtClean="0"/>
              <a:t> </a:t>
            </a:r>
            <a:r>
              <a:rPr lang="uk-UA" dirty="0" err="1" smtClean="0"/>
              <a:t>Чорнобиля”</a:t>
            </a:r>
            <a:r>
              <a:rPr lang="uk-UA" dirty="0" smtClean="0"/>
              <a:t>, 1996</a:t>
            </a:r>
            <a:endParaRPr lang="ru-RU" dirty="0"/>
          </a:p>
        </p:txBody>
      </p:sp>
      <p:pic>
        <p:nvPicPr>
          <p:cNvPr id="7" name="Місце для вмісту 6" descr="dzvoni_chornobil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644280" cy="4837782"/>
          </a:xfrm>
        </p:spPr>
      </p:pic>
      <p:sp>
        <p:nvSpPr>
          <p:cNvPr id="9" name="Місце для вмісту 8"/>
          <p:cNvSpPr>
            <a:spLocks noGrp="1"/>
          </p:cNvSpPr>
          <p:nvPr>
            <p:ph sz="quarter" idx="4"/>
          </p:nvPr>
        </p:nvSpPr>
        <p:spPr>
          <a:xfrm>
            <a:off x="4214811" y="1714488"/>
            <a:ext cx="4429156" cy="4572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2800" dirty="0" smtClean="0"/>
              <a:t>На дзвіниці Мати Божа з Покровом, а за дзвіницею – стіл із неймовірно великими червоними яблуками. Ці яблука також в дитячій колисці та в повітрі, а посередині – самотній дерев'яний дитячий коник. Яблука, за якими смерть. Але Покрова – то надія!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829312" cy="10826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err="1" smtClean="0"/>
              <a:t>“Карпати</a:t>
            </a:r>
            <a:r>
              <a:rPr lang="uk-UA" dirty="0" smtClean="0"/>
              <a:t> </a:t>
            </a:r>
            <a:r>
              <a:rPr lang="uk-UA" dirty="0" err="1" smtClean="0"/>
              <a:t>гинуть”</a:t>
            </a:r>
            <a:r>
              <a:rPr lang="uk-UA" dirty="0" smtClean="0"/>
              <a:t>, 1995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Багато мук пережив Богдан Ткачик, стикаючись із злочинним ставленням до перлин України – Карпат. Так виникла серія </a:t>
            </a:r>
            <a:r>
              <a:rPr lang="uk-UA" dirty="0" err="1" smtClean="0"/>
              <a:t>“Карпати</a:t>
            </a:r>
            <a:r>
              <a:rPr lang="uk-UA" dirty="0" smtClean="0"/>
              <a:t> </a:t>
            </a:r>
            <a:r>
              <a:rPr lang="uk-UA" dirty="0" err="1" smtClean="0"/>
              <a:t>гинуть”</a:t>
            </a:r>
            <a:r>
              <a:rPr lang="uk-UA" dirty="0" smtClean="0"/>
              <a:t>. Ось один із краєвидів тієї сумної серії: гора з велетенськими пеньками, а на вершечку – суха біла смерека, яка смерть…</a:t>
            </a:r>
            <a:endParaRPr lang="ru-RU" dirty="0"/>
          </a:p>
        </p:txBody>
      </p:sp>
      <p:pic>
        <p:nvPicPr>
          <p:cNvPr id="5" name="Місце для вмісту 4" descr="_z_ser____karpati_ginut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93218" y="2214554"/>
            <a:ext cx="4257894" cy="321471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“Корифеї</a:t>
            </a:r>
            <a:r>
              <a:rPr lang="uk-UA" dirty="0" smtClean="0"/>
              <a:t> землі </a:t>
            </a:r>
            <a:r>
              <a:rPr lang="uk-UA" dirty="0" err="1" smtClean="0"/>
              <a:t>Тернопільської”</a:t>
            </a:r>
            <a:r>
              <a:rPr lang="uk-UA" dirty="0" smtClean="0"/>
              <a:t>, 1992</a:t>
            </a:r>
            <a:endParaRPr lang="ru-RU" dirty="0"/>
          </a:p>
        </p:txBody>
      </p:sp>
      <p:pic>
        <p:nvPicPr>
          <p:cNvPr id="5" name="Місце для вмісту 4" descr="korife__zeml__ternop_lsko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081" y="1714488"/>
            <a:ext cx="4243841" cy="428627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Особливо багато почуттів вклав художник у картину </a:t>
            </a:r>
            <a:r>
              <a:rPr lang="uk-UA" dirty="0" err="1" smtClean="0"/>
              <a:t>“Корифеї</a:t>
            </a:r>
            <a:r>
              <a:rPr lang="uk-UA" dirty="0" smtClean="0"/>
              <a:t> землі </a:t>
            </a:r>
            <a:r>
              <a:rPr lang="uk-UA" dirty="0" err="1" smtClean="0"/>
              <a:t>Тернопільської”</a:t>
            </a:r>
            <a:r>
              <a:rPr lang="uk-UA" dirty="0" smtClean="0"/>
              <a:t>. Вибрав найвидатніших і сміливо поставив їх поруч, хоч ніколи вони разом не зустрічались: </a:t>
            </a:r>
          </a:p>
          <a:p>
            <a:pPr>
              <a:buNone/>
            </a:pPr>
            <a:r>
              <a:rPr lang="uk-UA" b="1" dirty="0"/>
              <a:t>	</a:t>
            </a:r>
            <a:r>
              <a:rPr lang="uk-UA" b="1" dirty="0" smtClean="0"/>
              <a:t>Соломія Крушельницька, Богдан Лепкий, Михайло Бойчук, Лесь Курбас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Натюрморти в творчості Б.Ткачика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		Посуд і фрукти займають особливе місце в натюрмортах художника. Посуд, особливо старовинний є для нього вираженням епохи. Натюрморти митця сповнені світла і спогадів.</a:t>
            </a:r>
            <a:endParaRPr lang="ru-RU" dirty="0"/>
          </a:p>
        </p:txBody>
      </p:sp>
      <p:pic>
        <p:nvPicPr>
          <p:cNvPr id="5" name="Місце для вмісту 4" descr="t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4038600" cy="399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Митець особисто приймав участь у археологічних розкопках. Посуд в його роботах має містичне і сакральне значення</a:t>
            </a:r>
            <a:endParaRPr lang="ru-RU" sz="2800" b="1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40188" cy="639762"/>
          </a:xfrm>
        </p:spPr>
        <p:txBody>
          <a:bodyPr/>
          <a:lstStyle/>
          <a:p>
            <a:r>
              <a:rPr lang="uk-UA" dirty="0" err="1" smtClean="0"/>
              <a:t>“Херсонес”</a:t>
            </a:r>
            <a:r>
              <a:rPr lang="uk-UA" dirty="0" smtClean="0"/>
              <a:t>, 1996</a:t>
            </a:r>
            <a:endParaRPr lang="ru-RU" dirty="0"/>
          </a:p>
        </p:txBody>
      </p:sp>
      <p:pic>
        <p:nvPicPr>
          <p:cNvPr id="7" name="Місце для вмісту 6" descr="herso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294" y="2674144"/>
            <a:ext cx="3810000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786314" y="192880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 smtClean="0"/>
              <a:t>“Натюрморт</a:t>
            </a:r>
            <a:r>
              <a:rPr lang="uk-UA" dirty="0" smtClean="0"/>
              <a:t> Черняхівської </a:t>
            </a:r>
            <a:r>
              <a:rPr lang="uk-UA" dirty="0" err="1" smtClean="0"/>
              <a:t>культури”</a:t>
            </a:r>
            <a:r>
              <a:rPr lang="uk-UA" dirty="0" smtClean="0"/>
              <a:t>, 1986</a:t>
            </a:r>
            <a:endParaRPr lang="ru-RU" dirty="0"/>
          </a:p>
        </p:txBody>
      </p:sp>
      <p:pic>
        <p:nvPicPr>
          <p:cNvPr id="8" name="Місце для вмісту 7" descr="natyurmort_chernyah_vsko__kult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07493"/>
            <a:ext cx="3998912" cy="2819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150</Words>
  <Application>Microsoft Office PowerPoint</Application>
  <PresentationFormat>Екран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БОГДАН ТКАЧИК</vt:lpstr>
      <vt:lpstr>“Дорога з дитинства – дорога до себе” – творче кредо художника.</vt:lpstr>
      <vt:lpstr>Початок творчості</vt:lpstr>
      <vt:lpstr>Душевні переживання художника за долю Україну</vt:lpstr>
      <vt:lpstr>“Дзвони Чорнобиля”, 1996</vt:lpstr>
      <vt:lpstr>“Карпати гинуть”, 1995</vt:lpstr>
      <vt:lpstr>“Корифеї землі Тернопільської”, 1992</vt:lpstr>
      <vt:lpstr>Натюрморти в творчості Б.Ткачика</vt:lpstr>
      <vt:lpstr>Митець особисто приймав участь у археологічних розкопках. Посуд в його роботах має містичне і сакральне значення</vt:lpstr>
      <vt:lpstr>Неодмінними учасниками полотен Богдана Ткачика стають відомі особистості нашого краю</vt:lpstr>
      <vt:lpstr>Натюрморти з предметів українського народного посуду</vt:lpstr>
      <vt:lpstr>Яна Мовчан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 ТКАЧИК</dc:title>
  <dc:creator>Admin</dc:creator>
  <cp:lastModifiedBy>Admin</cp:lastModifiedBy>
  <cp:revision>12</cp:revision>
  <dcterms:created xsi:type="dcterms:W3CDTF">2006-01-01T02:30:18Z</dcterms:created>
  <dcterms:modified xsi:type="dcterms:W3CDTF">2006-01-01T04:25:29Z</dcterms:modified>
</cp:coreProperties>
</file>