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5" r:id="rId2"/>
  </p:sldMasterIdLst>
  <p:notesMasterIdLst>
    <p:notesMasterId r:id="rId23"/>
  </p:notesMasterIdLst>
  <p:sldIdLst>
    <p:sldId id="256" r:id="rId3"/>
    <p:sldId id="267" r:id="rId4"/>
    <p:sldId id="270" r:id="rId5"/>
    <p:sldId id="258" r:id="rId6"/>
    <p:sldId id="312" r:id="rId7"/>
    <p:sldId id="313" r:id="rId8"/>
    <p:sldId id="314" r:id="rId9"/>
    <p:sldId id="324" r:id="rId10"/>
    <p:sldId id="315" r:id="rId11"/>
    <p:sldId id="317" r:id="rId12"/>
    <p:sldId id="318" r:id="rId13"/>
    <p:sldId id="259" r:id="rId14"/>
    <p:sldId id="316" r:id="rId15"/>
    <p:sldId id="326" r:id="rId16"/>
    <p:sldId id="319" r:id="rId17"/>
    <p:sldId id="320" r:id="rId18"/>
    <p:sldId id="322" r:id="rId19"/>
    <p:sldId id="321" r:id="rId20"/>
    <p:sldId id="325" r:id="rId21"/>
    <p:sldId id="308" r:id="rId22"/>
  </p:sldIdLst>
  <p:sldSz cx="9144000" cy="6858000" type="screen4x3"/>
  <p:notesSz cx="6858000" cy="9144000"/>
  <p:defaultTextStyle>
    <a:defPPr>
      <a:defRPr lang="ru-RU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00FF"/>
    <a:srgbClr val="FF9933"/>
    <a:srgbClr val="FFFFCC"/>
    <a:srgbClr val="FF9966"/>
    <a:srgbClr val="000066"/>
    <a:srgbClr val="FFFF99"/>
    <a:srgbClr val="990000"/>
    <a:srgbClr val="660066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4" autoAdjust="0"/>
    <p:restoredTop sz="94660"/>
  </p:normalViewPr>
  <p:slideViewPr>
    <p:cSldViewPr>
      <p:cViewPr>
        <p:scale>
          <a:sx n="70" d="100"/>
          <a:sy n="70" d="100"/>
        </p:scale>
        <p:origin x="-1140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І місце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2010-2011н.р.</c:v>
                </c:pt>
                <c:pt idx="1">
                  <c:v>2011-2012н.р.</c:v>
                </c:pt>
                <c:pt idx="2">
                  <c:v>2012-2013н.р</c:v>
                </c:pt>
                <c:pt idx="3">
                  <c:v>2013-2014н.р.</c:v>
                </c:pt>
                <c:pt idx="4">
                  <c:v>2013-2014н.р.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2місце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2010-2011н.р.</c:v>
                </c:pt>
                <c:pt idx="1">
                  <c:v>2011-2012н.р.</c:v>
                </c:pt>
                <c:pt idx="2">
                  <c:v>2012-2013н.р</c:v>
                </c:pt>
                <c:pt idx="3">
                  <c:v>2013-2014н.р.</c:v>
                </c:pt>
                <c:pt idx="4">
                  <c:v>2013-2014н.р.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3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3місце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2010-2011н.р.</c:v>
                </c:pt>
                <c:pt idx="1">
                  <c:v>2011-2012н.р.</c:v>
                </c:pt>
                <c:pt idx="2">
                  <c:v>2012-2013н.р</c:v>
                </c:pt>
                <c:pt idx="3">
                  <c:v>2013-2014н.р.</c:v>
                </c:pt>
                <c:pt idx="4">
                  <c:v>2013-2014н.р.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dLbls>
          <c:showVal val="1"/>
        </c:dLbls>
        <c:shape val="cylinder"/>
        <c:axId val="73290112"/>
        <c:axId val="73292032"/>
        <c:axId val="0"/>
      </c:bar3DChart>
      <c:catAx>
        <c:axId val="73290112"/>
        <c:scaling>
          <c:orientation val="minMax"/>
        </c:scaling>
        <c:axPos val="b"/>
        <c:majorTickMark val="none"/>
        <c:tickLblPos val="nextTo"/>
        <c:crossAx val="73292032"/>
        <c:crosses val="autoZero"/>
        <c:auto val="1"/>
        <c:lblAlgn val="ctr"/>
        <c:lblOffset val="100"/>
      </c:catAx>
      <c:valAx>
        <c:axId val="7329203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73290112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6BA6D4-4350-4713-98F1-645D50A17E73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4D7873-01B2-4E21-907A-EA194AEE51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131D3-D7E6-4312-98E4-010A2BB2B077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FC9EE-99D3-49DF-BA38-745CE986C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044AF-3CF7-4292-8F26-15523F94FA15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FB2F3-3D01-4E5E-9352-D7F66D852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3D386-7094-40EA-8D7E-4EE6EA1D58E8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E5E1B-D351-44E7-ADC6-42CAC756C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3131D3-D7E6-4312-98E4-010A2BB2B077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C9EE-99D3-49DF-BA38-745CE986C6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89F5F1-158C-42AE-AE89-2D8CA6E04C26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A8FDE-ED40-4EE2-A8D7-3EB0BBA637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38864-C0BE-4040-B29D-7F461F0882C0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24815-2DE5-41F2-B218-832B8735DC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F79CF3-91DF-4D4C-B605-DA17D0E29F25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277F4-503E-470E-8FE1-4C70D9CF0E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3862BB-4AE8-43C1-B45D-F378F3F0A45B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280CD-0C9E-4A67-A6B5-9EA815FB8A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1839D3-17CA-418F-94BC-E37B255C3E14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43D25-6BC7-4C0F-B188-B3234CE6EF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50E927-9481-48EE-9CD7-2376042ADF83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10C97-5419-4F16-8EF8-9F5338C03E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025C0-1AA5-4706-A042-E96575AC09A2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C9CDB-EA80-4B96-945F-FB7591A85E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9F5F1-158C-42AE-AE89-2D8CA6E04C26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A8FDE-ED40-4EE2-A8D7-3EB0BBA63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B375B5-7A35-4DD2-8140-78AC2E28F5CD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55FC4-6E6B-454A-9062-62C3195ED9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D044AF-3CF7-4292-8F26-15523F94FA15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FB2F3-3D01-4E5E-9352-D7F66D852F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3D386-7094-40EA-8D7E-4EE6EA1D58E8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FE5E1B-D351-44E7-ADC6-42CAC756C1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38864-C0BE-4040-B29D-7F461F0882C0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24815-2DE5-41F2-B218-832B8735DC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79CF3-91DF-4D4C-B605-DA17D0E29F25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277F4-503E-470E-8FE1-4C70D9CF0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862BB-4AE8-43C1-B45D-F378F3F0A45B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280CD-0C9E-4A67-A6B5-9EA815FB8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839D3-17CA-418F-94BC-E37B255C3E14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43D25-6BC7-4C0F-B188-B3234CE6E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0E927-9481-48EE-9CD7-2376042ADF83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10C97-5419-4F16-8EF8-9F5338C03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025C0-1AA5-4706-A042-E96575AC09A2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C9CDB-EA80-4B96-945F-FB7591A85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375B5-7A35-4DD2-8140-78AC2E28F5CD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55FC4-6E6B-454A-9062-62C3195ED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6CB0D3FC-8BBF-4016-850A-5A89ADB1AC69}" type="datetimeFigureOut">
              <a:rPr lang="ru-RU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944C3B3-B435-4497-AA7D-3888E6CC5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6964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4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4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4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4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4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4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5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5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6965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5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5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69657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658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659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69661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2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3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4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5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6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7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8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6967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67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69674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69676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77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0" y="330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78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0" y="180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79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80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9" y="895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81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4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82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83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0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6968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B0D3FC-8BBF-4016-850A-5A89ADB1AC69}" type="datetimeFigureOut">
              <a:rPr lang="ru-RU" smtClean="0"/>
              <a:pPr>
                <a:defRPr/>
              </a:pPr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44C3B3-B435-4497-AA7D-3888E6CC53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2" cstate="print"/>
          <a:srcRect t="48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9"/>
          <p:cNvSpPr>
            <a:spLocks noChangeArrowheads="1" noChangeShapeType="1" noTextEdit="1"/>
          </p:cNvSpPr>
          <p:nvPr/>
        </p:nvSpPr>
        <p:spPr bwMode="auto">
          <a:xfrm>
            <a:off x="468313" y="0"/>
            <a:ext cx="6896100" cy="25717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6628" name="WordArt 10" descr="Белый мрамор"/>
          <p:cNvSpPr>
            <a:spLocks noChangeArrowheads="1" noChangeShapeType="1" noTextEdit="1"/>
          </p:cNvSpPr>
          <p:nvPr/>
        </p:nvSpPr>
        <p:spPr bwMode="auto">
          <a:xfrm>
            <a:off x="4572000" y="928670"/>
            <a:ext cx="3643338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вчителя</a:t>
            </a:r>
            <a:r>
              <a:rPr lang="ru-RU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500438"/>
            <a:ext cx="79296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Корнатої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Марії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Дмитрівни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6181" y="5929330"/>
            <a:ext cx="16177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2015 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р.</a:t>
            </a:r>
            <a:endParaRPr lang="ru-RU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0100" y="2000240"/>
            <a:ext cx="74844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Образотворчого мистецтва та керівника гуртків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2" y="357166"/>
            <a:ext cx="5643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660066"/>
                </a:solidFill>
                <a:latin typeface="Arial Black" pitchFamily="34" charset="0"/>
              </a:rPr>
              <a:t>Портфоліо</a:t>
            </a:r>
            <a:endParaRPr lang="ru-RU" sz="4400" b="1" dirty="0">
              <a:solidFill>
                <a:srgbClr val="66006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www.volynpost.com/img/modules/news/e/96/2a8b21308f0a23f93e44b9279ac3196e/original-383842967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91815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750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Бути творчою людиною – це більше, ніж відрізнятися від інших. Будь-хто може бути дивним. Це легко. Складно бути таким же простим і великим одночасно…                               Робити речі просто, неймовірно просто – ось це творчість.</a:t>
            </a:r>
            <a:endParaRPr lang="ru-RU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857364"/>
            <a:ext cx="75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- Звітна виставка у палаці </a:t>
            </a:r>
            <a:r>
              <a:rPr lang="uk-UA" sz="2400" b="1" dirty="0" err="1" smtClean="0"/>
              <a:t>“Березіль”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500306"/>
            <a:ext cx="8429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uk-UA" sz="2400" b="1" dirty="0" smtClean="0"/>
              <a:t>Фестиваль народних умільців у </a:t>
            </a:r>
          </a:p>
          <a:p>
            <a:r>
              <a:rPr lang="uk-UA" sz="2400" b="1" dirty="0" smtClean="0"/>
              <a:t>м. Чорткові  </a:t>
            </a:r>
            <a:r>
              <a:rPr lang="uk-UA" sz="2400" b="1" dirty="0" err="1" smtClean="0"/>
              <a:t>“Прощання</a:t>
            </a:r>
            <a:r>
              <a:rPr lang="uk-UA" sz="2400" b="1" dirty="0" smtClean="0"/>
              <a:t> з </a:t>
            </a:r>
            <a:r>
              <a:rPr lang="uk-UA" sz="2400" b="1" dirty="0" err="1" smtClean="0"/>
              <a:t>колядою”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000504"/>
            <a:ext cx="443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- Фестиваль у м. Тернопіль 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286520"/>
            <a:ext cx="8723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- Фестиваль у м. </a:t>
            </a:r>
            <a:r>
              <a:rPr lang="uk-UA" sz="2400" b="1" dirty="0" err="1" smtClean="0"/>
              <a:t>Монастириську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“Дзвони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Лемківщини”</a:t>
            </a:r>
            <a:r>
              <a:rPr lang="uk-UA" sz="2400" b="1" dirty="0" smtClean="0"/>
              <a:t> </a:t>
            </a:r>
            <a:endParaRPr lang="ru-RU" sz="2400" b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857364"/>
            <a:ext cx="2337928" cy="175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214686"/>
            <a:ext cx="1920060" cy="141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500570"/>
            <a:ext cx="2010961" cy="150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857760"/>
            <a:ext cx="2010293" cy="150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22336" y="1285860"/>
            <a:ext cx="92483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Беру активну участь у виставках та фестивалях: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3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3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3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www.volynpost.com/img/modules/news/e/96/2a8b21308f0a23f93e44b9279ac3196e/original-383842967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91815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750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Бути творчою людиною – це більше, ніж відрізнятися від інших. Будь-хто може бути дивним. Це легко. Складно бути таким же простим і великим одночасно…                               Робити речі просто, неймовірно просто – ось це творчість.</a:t>
            </a:r>
            <a:endParaRPr lang="ru-RU" b="1" i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072066" y="1214422"/>
            <a:ext cx="43577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Розвиваю вміння передавати </a:t>
            </a:r>
            <a:r>
              <a:rPr lang="uk-UA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природню</a:t>
            </a:r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красу технологіями живопису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074846"/>
            <a:ext cx="3714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Використовую різноманітні </a:t>
            </a:r>
          </a:p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техніки живопису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43240" y="4429132"/>
            <a:ext cx="57864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Формую інтерес до творчості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1966">
            <a:off x="3747623" y="4954726"/>
            <a:ext cx="2344698" cy="175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9021">
            <a:off x="6581038" y="4980140"/>
            <a:ext cx="2214546" cy="166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50366">
            <a:off x="3659415" y="1378927"/>
            <a:ext cx="1774549" cy="133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1813" y="2857496"/>
            <a:ext cx="200043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1685895"/>
            <a:ext cx="1857388" cy="1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/>
          <a:srcRect b="8000"/>
          <a:stretch>
            <a:fillRect/>
          </a:stretch>
        </p:blipFill>
        <p:spPr bwMode="auto">
          <a:xfrm>
            <a:off x="186889" y="4572008"/>
            <a:ext cx="283645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1428736"/>
            <a:ext cx="12323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74374">
            <a:off x="5214940" y="2493222"/>
            <a:ext cx="1360723" cy="18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3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2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3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3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xn--b1alejlbl.su/uploads/posts/2010-08/1281846314_galaktiheskii_xudognik150810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357222" y="0"/>
            <a:ext cx="9286908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Фрагменти уроків</a:t>
            </a:r>
            <a:endParaRPr lang="uk-UA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15807">
            <a:off x="6524221" y="2440511"/>
            <a:ext cx="2222695" cy="166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48353">
            <a:off x="6389710" y="4581500"/>
            <a:ext cx="2465899" cy="193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97817">
            <a:off x="3243513" y="2747712"/>
            <a:ext cx="2357454" cy="176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17736">
            <a:off x="1795578" y="1338152"/>
            <a:ext cx="2305456" cy="172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786322"/>
            <a:ext cx="238146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43999">
            <a:off x="709465" y="4049044"/>
            <a:ext cx="1714512" cy="228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928670"/>
            <a:ext cx="209569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foto-ramki.com/fon/goluboy/fony_12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8596" y="0"/>
            <a:ext cx="8715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0066"/>
                </a:solidFill>
                <a:latin typeface="Arial Black" pitchFamily="34" charset="0"/>
              </a:rPr>
              <a:t>Участь учнів у виставках і конкурсах: </a:t>
            </a:r>
            <a:endParaRPr lang="ru-RU" sz="24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42873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00FF"/>
                </a:solidFill>
              </a:rPr>
              <a:t>- до УПА; 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35743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00FF"/>
                </a:solidFill>
              </a:rPr>
              <a:t>- </a:t>
            </a:r>
            <a:r>
              <a:rPr lang="uk-UA" b="1" dirty="0" err="1" smtClean="0">
                <a:solidFill>
                  <a:srgbClr val="0000FF"/>
                </a:solidFill>
              </a:rPr>
              <a:t>Збаражчина</a:t>
            </a:r>
            <a:r>
              <a:rPr lang="uk-UA" b="1" dirty="0" smtClean="0">
                <a:solidFill>
                  <a:srgbClr val="0000FF"/>
                </a:solidFill>
              </a:rPr>
              <a:t> має талант; 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3500438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00FF"/>
                </a:solidFill>
              </a:rPr>
              <a:t>- конкурс малюнків до Великодня  у Вишневецькому палаці; 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4357694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00FF"/>
                </a:solidFill>
              </a:rPr>
              <a:t>- народна лялька – </a:t>
            </a:r>
            <a:r>
              <a:rPr lang="uk-UA" b="1" dirty="0" err="1" smtClean="0">
                <a:solidFill>
                  <a:srgbClr val="0000FF"/>
                </a:solidFill>
              </a:rPr>
              <a:t>мотанка</a:t>
            </a:r>
            <a:r>
              <a:rPr lang="uk-UA" b="1" dirty="0" smtClean="0">
                <a:solidFill>
                  <a:srgbClr val="0000FF"/>
                </a:solidFill>
              </a:rPr>
              <a:t>;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5357826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00FF"/>
                </a:solidFill>
              </a:rPr>
              <a:t>- виставка робіт гуртківців у майстерні митця; 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6143644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00FF"/>
                </a:solidFill>
              </a:rPr>
              <a:t>- участь у районних і обласних олімпіадах.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4085" flipH="1">
            <a:off x="1816662" y="496478"/>
            <a:ext cx="1146082" cy="152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500042"/>
            <a:ext cx="1500199" cy="112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16884">
            <a:off x="6267120" y="474047"/>
            <a:ext cx="1000721" cy="133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2143116"/>
            <a:ext cx="133362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22212"/>
          <a:stretch>
            <a:fillRect/>
          </a:stretch>
        </p:blipFill>
        <p:spPr bwMode="auto">
          <a:xfrm>
            <a:off x="4643437" y="1857364"/>
            <a:ext cx="1892425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29868">
            <a:off x="7490525" y="5006610"/>
            <a:ext cx="1363485" cy="102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99493">
            <a:off x="6858016" y="3857628"/>
            <a:ext cx="857256" cy="114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007196">
            <a:off x="6199536" y="5077645"/>
            <a:ext cx="1004505" cy="75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578182">
            <a:off x="3838943" y="3881932"/>
            <a:ext cx="1096060" cy="146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14942" y="4000504"/>
            <a:ext cx="1428760" cy="10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86380" y="6054322"/>
            <a:ext cx="1071570" cy="80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935420">
            <a:off x="7425460" y="2080677"/>
            <a:ext cx="1296334" cy="15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 rot="21193908">
            <a:off x="7447871" y="3158817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b="1" dirty="0" smtClean="0">
                <a:solidFill>
                  <a:schemeClr val="bg1"/>
                </a:solidFill>
                <a:latin typeface="Arial Black" pitchFamily="34" charset="0"/>
              </a:rPr>
              <a:t>Перше місце – </a:t>
            </a:r>
          </a:p>
          <a:p>
            <a:pPr algn="ctr"/>
            <a:r>
              <a:rPr lang="uk-UA" sz="1000" b="1" dirty="0" err="1" smtClean="0">
                <a:solidFill>
                  <a:schemeClr val="bg1"/>
                </a:solidFill>
                <a:latin typeface="Arial Black" pitchFamily="34" charset="0"/>
              </a:rPr>
              <a:t>Бодасюк</a:t>
            </a:r>
            <a:r>
              <a:rPr lang="uk-UA" sz="1000" b="1" dirty="0" smtClean="0">
                <a:solidFill>
                  <a:schemeClr val="bg1"/>
                </a:solidFill>
                <a:latin typeface="Arial Black" pitchFamily="34" charset="0"/>
              </a:rPr>
              <a:t> Назарій</a:t>
            </a:r>
            <a:endParaRPr lang="ru-RU" sz="1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0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3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4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 smtClean="0"/>
              <a:t>Моніторинг </a:t>
            </a:r>
            <a:r>
              <a:rPr lang="uk-UA" sz="2800" b="1" i="1" dirty="0" smtClean="0"/>
              <a:t>участі </a:t>
            </a:r>
            <a:r>
              <a:rPr lang="uk-UA" sz="2800" b="1" i="1" dirty="0" smtClean="0"/>
              <a:t>учнів у районному етапі олімпіади з образотворчого мистецтва</a:t>
            </a:r>
            <a:endParaRPr lang="uk-UA" sz="2800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654369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humbs.dreamstime.com/thumb_504/127393577996xw3Z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20936"/>
            <a:ext cx="9144000" cy="683706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2844" y="7143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 Black" pitchFamily="34" charset="0"/>
              </a:rPr>
              <a:t>- Участь у районних конференціях, шкільних виставках, фестивалях – виставках.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071678"/>
            <a:ext cx="8429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Газета  </a:t>
            </a:r>
            <a:r>
              <a:rPr lang="uk-UA" b="1" i="1" dirty="0" err="1" smtClean="0"/>
              <a:t>“Народне</a:t>
            </a:r>
            <a:r>
              <a:rPr lang="uk-UA" b="1" i="1" dirty="0" smtClean="0"/>
              <a:t> </a:t>
            </a:r>
            <a:r>
              <a:rPr lang="uk-UA" b="1" i="1" dirty="0" err="1" smtClean="0"/>
              <a:t>слово”</a:t>
            </a:r>
            <a:r>
              <a:rPr lang="uk-UA" b="1" i="1" dirty="0" smtClean="0"/>
              <a:t>, 30.08.2010 р., стаття </a:t>
            </a:r>
            <a:r>
              <a:rPr lang="uk-UA" b="1" i="1" dirty="0" err="1" smtClean="0"/>
              <a:t>“Історична</a:t>
            </a:r>
            <a:r>
              <a:rPr lang="uk-UA" b="1" i="1" dirty="0" smtClean="0"/>
              <a:t> подія для </a:t>
            </a:r>
            <a:r>
              <a:rPr lang="uk-UA" b="1" i="1" dirty="0" err="1" smtClean="0"/>
              <a:t>району”</a:t>
            </a:r>
            <a:r>
              <a:rPr lang="uk-UA" b="1" i="1" dirty="0" smtClean="0"/>
              <a:t>.</a:t>
            </a:r>
          </a:p>
          <a:p>
            <a:r>
              <a:rPr lang="uk-UA" b="1" i="1" dirty="0" smtClean="0"/>
              <a:t>Газета </a:t>
            </a:r>
            <a:r>
              <a:rPr lang="uk-UA" b="1" i="1" dirty="0" err="1" smtClean="0"/>
              <a:t>“Народне</a:t>
            </a:r>
            <a:r>
              <a:rPr lang="uk-UA" b="1" i="1" dirty="0" smtClean="0"/>
              <a:t> </a:t>
            </a:r>
            <a:r>
              <a:rPr lang="uk-UA" b="1" i="1" dirty="0" err="1" smtClean="0"/>
              <a:t>слово”</a:t>
            </a:r>
            <a:r>
              <a:rPr lang="uk-UA" b="1" i="1" dirty="0" smtClean="0"/>
              <a:t>, стаття </a:t>
            </a:r>
            <a:r>
              <a:rPr lang="uk-UA" b="1" i="1" dirty="0" err="1" smtClean="0"/>
              <a:t>“Народне</a:t>
            </a:r>
            <a:r>
              <a:rPr lang="uk-UA" b="1" i="1" dirty="0" smtClean="0"/>
              <a:t> мистецтво </a:t>
            </a:r>
            <a:r>
              <a:rPr lang="uk-UA" b="1" i="1" dirty="0" err="1" smtClean="0"/>
              <a:t>Збаражчини”</a:t>
            </a:r>
            <a:endParaRPr lang="uk-UA" b="1" i="1" dirty="0" smtClean="0"/>
          </a:p>
          <a:p>
            <a:r>
              <a:rPr lang="uk-UA" b="1" i="1" dirty="0" smtClean="0"/>
              <a:t>Газета </a:t>
            </a:r>
            <a:r>
              <a:rPr lang="uk-UA" b="1" i="1" dirty="0" err="1" smtClean="0"/>
              <a:t>“Новини</a:t>
            </a:r>
            <a:r>
              <a:rPr lang="uk-UA" b="1" i="1" dirty="0" smtClean="0"/>
              <a:t> </a:t>
            </a:r>
            <a:r>
              <a:rPr lang="uk-UA" b="1" i="1" dirty="0" err="1" smtClean="0"/>
              <a:t>Тернополя”</a:t>
            </a:r>
            <a:r>
              <a:rPr lang="uk-UA" b="1" i="1" dirty="0" smtClean="0"/>
              <a:t>, 04.04.2012 р., виставка майстрів Тернопільський краєзнавчий музей. </a:t>
            </a:r>
          </a:p>
          <a:p>
            <a:r>
              <a:rPr lang="uk-UA" b="1" i="1" dirty="0" smtClean="0"/>
              <a:t>Газета “ Свобода ”, 11.04.2012 р., стаття </a:t>
            </a:r>
            <a:r>
              <a:rPr lang="uk-UA" b="1" i="1" dirty="0" err="1" smtClean="0"/>
              <a:t>“Сюрреалістичні</a:t>
            </a:r>
            <a:r>
              <a:rPr lang="uk-UA" b="1" i="1" dirty="0" smtClean="0"/>
              <a:t> картини, шедеври з дерева, унікальні </a:t>
            </a:r>
            <a:r>
              <a:rPr lang="uk-UA" b="1" i="1" dirty="0" err="1" smtClean="0"/>
              <a:t>вишиванки”</a:t>
            </a:r>
            <a:r>
              <a:rPr lang="uk-UA" b="1" i="1" dirty="0" smtClean="0"/>
              <a:t>.</a:t>
            </a:r>
          </a:p>
          <a:p>
            <a:r>
              <a:rPr lang="uk-UA" b="1" i="1" dirty="0" smtClean="0"/>
              <a:t>Газета “ 20 </a:t>
            </a:r>
            <a:r>
              <a:rPr lang="uk-UA" b="1" i="1" dirty="0" err="1" smtClean="0"/>
              <a:t>хвилин”</a:t>
            </a:r>
            <a:r>
              <a:rPr lang="uk-UA" b="1" i="1" dirty="0" smtClean="0"/>
              <a:t>, 05.04.2012 р., стаття </a:t>
            </a:r>
            <a:r>
              <a:rPr lang="uk-UA" b="1" i="1" dirty="0" err="1" smtClean="0"/>
              <a:t>“Умільці</a:t>
            </a:r>
            <a:r>
              <a:rPr lang="uk-UA" b="1" i="1" dirty="0" smtClean="0"/>
              <a:t> </a:t>
            </a:r>
            <a:r>
              <a:rPr lang="uk-UA" b="1" i="1" dirty="0" err="1" smtClean="0"/>
              <a:t>Збаражчини</a:t>
            </a:r>
            <a:r>
              <a:rPr lang="uk-UA" b="1" i="1" dirty="0" smtClean="0"/>
              <a:t> завойовують </a:t>
            </a:r>
            <a:r>
              <a:rPr lang="uk-UA" b="1" i="1" dirty="0" err="1" smtClean="0"/>
              <a:t>Тернопіль”</a:t>
            </a:r>
            <a:endParaRPr lang="uk-UA" b="1" i="1" dirty="0" smtClean="0"/>
          </a:p>
          <a:p>
            <a:r>
              <a:rPr lang="uk-UA" b="1" i="1" dirty="0" smtClean="0"/>
              <a:t>Газета </a:t>
            </a:r>
            <a:r>
              <a:rPr lang="uk-UA" b="1" i="1" dirty="0" err="1" smtClean="0"/>
              <a:t>“Народне</a:t>
            </a:r>
            <a:r>
              <a:rPr lang="uk-UA" b="1" i="1" dirty="0" smtClean="0"/>
              <a:t> </a:t>
            </a:r>
            <a:r>
              <a:rPr lang="uk-UA" b="1" i="1" dirty="0" err="1" smtClean="0"/>
              <a:t>слово”</a:t>
            </a:r>
            <a:r>
              <a:rPr lang="uk-UA" b="1" i="1" dirty="0" smtClean="0"/>
              <a:t>, 30.08.2011 р., стаття </a:t>
            </a:r>
            <a:r>
              <a:rPr lang="uk-UA" b="1" i="1" dirty="0" err="1" smtClean="0"/>
              <a:t>“Художники</a:t>
            </a:r>
            <a:r>
              <a:rPr lang="uk-UA" b="1" i="1" dirty="0" smtClean="0"/>
              <a:t> </a:t>
            </a:r>
            <a:r>
              <a:rPr lang="uk-UA" b="1" i="1" dirty="0" err="1" smtClean="0"/>
              <a:t>Вишнівця</a:t>
            </a:r>
            <a:r>
              <a:rPr lang="uk-UA" b="1" i="1" dirty="0" smtClean="0"/>
              <a:t> зробили для земляків щирий подарунок  до 20- літнього ювілею Незалежності </a:t>
            </a:r>
            <a:r>
              <a:rPr lang="uk-UA" b="1" i="1" dirty="0" err="1" smtClean="0"/>
              <a:t>України”</a:t>
            </a:r>
            <a:endParaRPr lang="uk-UA" b="1" i="1" dirty="0" smtClean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1571612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 Black" pitchFamily="34" charset="0"/>
              </a:rPr>
              <a:t>- Друк у пресі:</a:t>
            </a:r>
            <a:endParaRPr lang="ru-RU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http://www.bankoboev.ru/fons/MTE5NzE=/Bankoboev.Ru_macki_kraski_neumelogo_hudozhnika.jpg"/>
          <p:cNvPicPr>
            <a:picLocks noChangeAspect="1" noChangeArrowheads="1"/>
          </p:cNvPicPr>
          <p:nvPr/>
        </p:nvPicPr>
        <p:blipFill>
          <a:blip r:embed="rId2" cstate="print">
            <a:lum bright="1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71736" y="-214338"/>
            <a:ext cx="4523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Досягнення: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714356"/>
            <a:ext cx="1714480" cy="150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785794"/>
            <a:ext cx="7715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latin typeface="Microsoft Sans Serif" pitchFamily="34" charset="0"/>
                <a:cs typeface="Microsoft Sans Serif" pitchFamily="34" charset="0"/>
              </a:rPr>
              <a:t>За активну участь у відродженні народних ремесел та мистецтва присвоєно звання </a:t>
            </a:r>
            <a:r>
              <a:rPr lang="uk-UA" sz="2200" b="1" dirty="0" err="1" smtClean="0">
                <a:latin typeface="Microsoft Sans Serif" pitchFamily="34" charset="0"/>
                <a:cs typeface="Microsoft Sans Serif" pitchFamily="34" charset="0"/>
              </a:rPr>
              <a:t>“Умілець</a:t>
            </a:r>
            <a:r>
              <a:rPr lang="uk-UA" sz="2200" b="1" dirty="0" smtClean="0">
                <a:latin typeface="Microsoft Sans Serif" pitchFamily="34" charset="0"/>
                <a:cs typeface="Microsoft Sans Serif" pitchFamily="34" charset="0"/>
              </a:rPr>
              <a:t> народних промислів декоративного мистецтва  та  </a:t>
            </a:r>
            <a:r>
              <a:rPr lang="uk-UA" sz="2200" b="1" dirty="0" err="1" smtClean="0">
                <a:latin typeface="Microsoft Sans Serif" pitchFamily="34" charset="0"/>
                <a:cs typeface="Microsoft Sans Serif" pitchFamily="34" charset="0"/>
              </a:rPr>
              <a:t>живопису”</a:t>
            </a:r>
            <a:endParaRPr lang="ru-RU" sz="2200" b="1" dirty="0"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21725">
            <a:off x="388517" y="2098701"/>
            <a:ext cx="1712015" cy="233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03479">
            <a:off x="2118386" y="3128589"/>
            <a:ext cx="1561777" cy="222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50449">
            <a:off x="3328320" y="2020980"/>
            <a:ext cx="1636366" cy="230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1563">
            <a:off x="6219553" y="4285917"/>
            <a:ext cx="1571636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4286256"/>
            <a:ext cx="185738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29392">
            <a:off x="584810" y="4189963"/>
            <a:ext cx="1761367" cy="231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82" y="2357430"/>
            <a:ext cx="15716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3504" y="2071678"/>
            <a:ext cx="1594153" cy="204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bankoboev.ru/fons/NjQ3Mg==/Bankoboev.Ru_kabinet_hudozhnika.jpg"/>
          <p:cNvPicPr>
            <a:picLocks noChangeAspect="1" noChangeArrowheads="1"/>
          </p:cNvPicPr>
          <p:nvPr/>
        </p:nvPicPr>
        <p:blipFill>
          <a:blip r:embed="rId2" cstate="print">
            <a:lum bright="4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0"/>
            <a:ext cx="6071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Гурткова робота:</a:t>
            </a:r>
            <a:endParaRPr lang="ru-RU" sz="5400" b="1" cap="none" spc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928670"/>
            <a:ext cx="2190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714620"/>
            <a:ext cx="219095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714884"/>
            <a:ext cx="238146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4714884"/>
            <a:ext cx="2344698" cy="175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2714620"/>
            <a:ext cx="228620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786322"/>
            <a:ext cx="2405265" cy="180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2786058"/>
            <a:ext cx="200043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1000108"/>
            <a:ext cx="209551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0430" y="928670"/>
            <a:ext cx="21907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pedsovet.su/_ld/355/69779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0"/>
            <a:ext cx="70373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Мої</a:t>
            </a:r>
            <a:r>
              <a:rPr lang="ru-RU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66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захоплення</a:t>
            </a:r>
            <a:r>
              <a:rPr lang="ru-RU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6600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:</a:t>
            </a:r>
            <a:endParaRPr lang="ru-RU" sz="6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6600CC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928802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2800" b="1" dirty="0" smtClean="0"/>
              <a:t>- Створення картин</a:t>
            </a:r>
            <a:endParaRPr lang="uk-UA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3000372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- Виготовлення ляльок - сувенірів</a:t>
            </a:r>
            <a:endParaRPr lang="uk-UA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3000372"/>
            <a:ext cx="147295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85720" y="4286256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- </a:t>
            </a:r>
            <a:r>
              <a:rPr lang="uk-UA" sz="2800" b="1" dirty="0" err="1" smtClean="0"/>
              <a:t>Мотанки</a:t>
            </a:r>
            <a:r>
              <a:rPr lang="uk-UA" sz="2800" b="1" dirty="0" smtClean="0"/>
              <a:t>: </a:t>
            </a:r>
            <a:endParaRPr lang="uk-UA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7158" y="5715016"/>
            <a:ext cx="678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uk-UA" sz="2800" b="1" dirty="0" smtClean="0"/>
              <a:t>Новорічні вінки –</a:t>
            </a:r>
          </a:p>
          <a:p>
            <a:r>
              <a:rPr lang="uk-UA" sz="2800" b="1" dirty="0" smtClean="0"/>
              <a:t> обереги</a:t>
            </a:r>
            <a:endParaRPr lang="uk-UA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071546"/>
            <a:ext cx="1446186" cy="192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8539">
            <a:off x="7134215" y="1290060"/>
            <a:ext cx="190517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61160">
            <a:off x="3929058" y="1500174"/>
            <a:ext cx="190517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3476618"/>
            <a:ext cx="1214446" cy="16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26" y="4143380"/>
            <a:ext cx="1643074" cy="12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3571876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5214950"/>
            <a:ext cx="1910442" cy="143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3504" y="5286388"/>
            <a:ext cx="1773243" cy="132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6578" y="5214950"/>
            <a:ext cx="1691031" cy="126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600" decel="100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00" decel="100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600" decel="100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600" decel="100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00" decel="100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00" decel="100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600" decel="100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600" decel="100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00" decel="100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00" decel="100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etodisty.ru/modules/boonex/photos/data/files/44046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32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0418746">
            <a:off x="3804680" y="4328752"/>
            <a:ext cx="5969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6600CC"/>
                </a:solidFill>
                <a:latin typeface="+mn-lt"/>
              </a:rPr>
              <a:t>Спробуйте і ви сьогодні </a:t>
            </a:r>
          </a:p>
          <a:p>
            <a:r>
              <a:rPr lang="uk-UA" sz="2400" b="1" dirty="0" smtClean="0">
                <a:solidFill>
                  <a:srgbClr val="6600CC"/>
                </a:solidFill>
                <a:latin typeface="+mn-lt"/>
              </a:rPr>
              <a:t>Подумати про свої таланти …</a:t>
            </a:r>
          </a:p>
          <a:p>
            <a:r>
              <a:rPr lang="uk-UA" sz="2400" b="1" dirty="0" smtClean="0">
                <a:solidFill>
                  <a:srgbClr val="6600CC"/>
                </a:solidFill>
                <a:latin typeface="+mn-lt"/>
              </a:rPr>
              <a:t>Вони можуть бути прекрасною </a:t>
            </a:r>
          </a:p>
          <a:p>
            <a:r>
              <a:rPr lang="uk-UA" sz="2400" b="1" dirty="0" smtClean="0">
                <a:solidFill>
                  <a:srgbClr val="6600CC"/>
                </a:solidFill>
                <a:latin typeface="+mn-lt"/>
              </a:rPr>
              <a:t>інвестицією для Божого Царства!</a:t>
            </a:r>
            <a:endParaRPr lang="uk-UA" sz="2400" b="1" dirty="0">
              <a:solidFill>
                <a:srgbClr val="6600CC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0"/>
            <a:ext cx="364333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Служіть один одному  тим даром, 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                                   який вам </a:t>
            </a:r>
            <a:r>
              <a:rPr lang="uk-UA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дан</a:t>
            </a:r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.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Святий Апостол Павло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Обдарованість – це іспит: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Де подінеш? Як послужиш?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І чи є на неї </a:t>
            </a:r>
            <a:r>
              <a:rPr lang="uk-UA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“попит”</a:t>
            </a:r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? 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Чи понести надолужиш?</a:t>
            </a:r>
          </a:p>
          <a:p>
            <a:endParaRPr lang="uk-UA" sz="20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Хтось плете чи вишиває,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Пише вірш або малює…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То Творець все посилає – 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Обдарованість дарує!</a:t>
            </a:r>
          </a:p>
          <a:p>
            <a:endParaRPr lang="uk-UA" sz="20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Обдарованість – робота: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Людям й Богові служити!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Це дарована Свобода </a:t>
            </a:r>
          </a:p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Жити чесно і творити!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6000"/>
                            </p:stCondLst>
                            <p:childTnLst>
                              <p:par>
                                <p:cTn id="2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2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2000"/>
                            </p:stCondLst>
                            <p:childTnLst>
                              <p:par>
                                <p:cTn id="2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 cstate="print"/>
          <a:srcRect t="48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472" y="285728"/>
            <a:ext cx="738264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uk-UA" sz="2800" b="1" i="1" dirty="0">
                <a:latin typeface="Calibri" pitchFamily="34" charset="0"/>
              </a:rPr>
              <a:t>Вчитель </a:t>
            </a:r>
            <a:r>
              <a:rPr lang="uk-UA" sz="2800" b="1" i="1" dirty="0" smtClean="0">
                <a:latin typeface="Calibri" pitchFamily="34" charset="0"/>
              </a:rPr>
              <a:t>образотворчого мистецтва </a:t>
            </a:r>
            <a:endParaRPr lang="uk-UA" sz="2800" b="1" i="1" dirty="0">
              <a:latin typeface="Calibri" pitchFamily="34" charset="0"/>
            </a:endParaRPr>
          </a:p>
          <a:p>
            <a:pPr algn="ctr" defTabSz="914400"/>
            <a:r>
              <a:rPr lang="uk-UA" sz="2800" b="1" i="1" dirty="0">
                <a:latin typeface="Calibri" pitchFamily="34" charset="0"/>
              </a:rPr>
              <a:t>Вишнівецької загальноосвітньої </a:t>
            </a:r>
            <a:r>
              <a:rPr lang="uk-UA" sz="2800" b="1" i="1" dirty="0" smtClean="0">
                <a:latin typeface="Calibri" pitchFamily="34" charset="0"/>
              </a:rPr>
              <a:t>школи </a:t>
            </a:r>
            <a:endParaRPr lang="uk-UA" sz="2800" b="1" i="1" dirty="0">
              <a:latin typeface="Calibri" pitchFamily="34" charset="0"/>
            </a:endParaRPr>
          </a:p>
          <a:p>
            <a:pPr algn="ctr" defTabSz="914400"/>
            <a:r>
              <a:rPr lang="uk-UA" sz="2800" b="1" i="1" dirty="0">
                <a:latin typeface="Calibri" pitchFamily="34" charset="0"/>
              </a:rPr>
              <a:t>І-ІІІ ступенів</a:t>
            </a:r>
            <a:endParaRPr lang="ru-RU" sz="2800" b="1" i="1" dirty="0">
              <a:latin typeface="Calibri" pitchFamily="34" charset="0"/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5857875" y="3000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endParaRPr lang="en-US">
              <a:latin typeface="Calibri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000496" y="2857496"/>
            <a:ext cx="33291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 sz="3200" b="1" dirty="0">
                <a:solidFill>
                  <a:srgbClr val="008000"/>
                </a:solidFill>
                <a:latin typeface="Calibri" pitchFamily="34" charset="0"/>
              </a:rPr>
              <a:t>Категорія:</a:t>
            </a:r>
            <a:r>
              <a:rPr lang="uk-UA" sz="3200" b="1" dirty="0">
                <a:latin typeface="Calibri" pitchFamily="34" charset="0"/>
              </a:rPr>
              <a:t> </a:t>
            </a:r>
            <a:r>
              <a:rPr lang="uk-UA" sz="3200" b="1" dirty="0" smtClean="0">
                <a:solidFill>
                  <a:srgbClr val="0000FF"/>
                </a:solidFill>
                <a:latin typeface="Calibri" pitchFamily="34" charset="0"/>
              </a:rPr>
              <a:t>перша </a:t>
            </a:r>
            <a:endParaRPr lang="ru-RU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8679" name="WordArt 12"/>
          <p:cNvSpPr>
            <a:spLocks noChangeArrowheads="1" noChangeShapeType="1" noTextEdit="1"/>
          </p:cNvSpPr>
          <p:nvPr/>
        </p:nvSpPr>
        <p:spPr bwMode="auto">
          <a:xfrm>
            <a:off x="571472" y="1857364"/>
            <a:ext cx="756126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Корната Марія Дмитрівна</a:t>
            </a:r>
            <a:endParaRPr lang="uk-UA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1028" name="Picture 4" descr="http://images.vector-images.com/clp/183756/clp143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9421">
            <a:off x="4177232" y="4026299"/>
            <a:ext cx="2356460" cy="235646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8546"/>
          <a:stretch>
            <a:fillRect/>
          </a:stretch>
        </p:blipFill>
        <p:spPr bwMode="auto">
          <a:xfrm>
            <a:off x="642910" y="2643181"/>
            <a:ext cx="2928958" cy="401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143636" y="4786322"/>
            <a:ext cx="25587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 sz="3200" b="1" dirty="0" smtClean="0">
                <a:solidFill>
                  <a:srgbClr val="008000"/>
                </a:solidFill>
                <a:latin typeface="Calibri" pitchFamily="34" charset="0"/>
              </a:rPr>
              <a:t>Освіта: </a:t>
            </a:r>
            <a:r>
              <a:rPr lang="uk-UA" sz="3200" b="1" dirty="0" smtClean="0">
                <a:solidFill>
                  <a:srgbClr val="0000FF"/>
                </a:solidFill>
                <a:latin typeface="Calibri" pitchFamily="34" charset="0"/>
              </a:rPr>
              <a:t>вища </a:t>
            </a:r>
            <a:endParaRPr lang="ru-RU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72000" y="3786190"/>
            <a:ext cx="41857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 sz="3200" b="1" dirty="0">
                <a:solidFill>
                  <a:srgbClr val="008000"/>
                </a:solidFill>
                <a:latin typeface="Calibri" pitchFamily="34" charset="0"/>
              </a:rPr>
              <a:t>Стаж роботи: </a:t>
            </a:r>
            <a:r>
              <a:rPr lang="uk-UA" sz="3200" b="1" dirty="0" smtClean="0">
                <a:solidFill>
                  <a:srgbClr val="0000FF"/>
                </a:solidFill>
                <a:latin typeface="Calibri" pitchFamily="34" charset="0"/>
              </a:rPr>
              <a:t>1</a:t>
            </a:r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</a:rPr>
              <a:t>3</a:t>
            </a:r>
            <a:r>
              <a:rPr lang="uk-UA" sz="3200" b="1" dirty="0" smtClean="0">
                <a:solidFill>
                  <a:srgbClr val="0000FF"/>
                </a:solidFill>
                <a:latin typeface="Calibri" pitchFamily="34" charset="0"/>
              </a:rPr>
              <a:t> років </a:t>
            </a:r>
            <a:endParaRPr lang="ru-RU" sz="32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9388" y="0"/>
            <a:ext cx="89646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uk-UA" sz="2800" b="1" dirty="0">
                <a:latin typeface="Times New Roman" pitchFamily="18" charset="0"/>
              </a:rPr>
              <a:t>	</a:t>
            </a:r>
            <a:endParaRPr lang="ru-RU" sz="2800" b="1" dirty="0">
              <a:latin typeface="Times New Roman" pitchFamily="18" charset="0"/>
            </a:endParaRPr>
          </a:p>
        </p:txBody>
      </p:sp>
      <p:pic>
        <p:nvPicPr>
          <p:cNvPr id="49158" name="Picture 6" descr="ш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1908175" y="1844675"/>
            <a:ext cx="532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49161" name="WordArt 9"/>
          <p:cNvSpPr>
            <a:spLocks noChangeArrowheads="1" noChangeShapeType="1" noTextEdit="1"/>
          </p:cNvSpPr>
          <p:nvPr/>
        </p:nvSpPr>
        <p:spPr bwMode="auto">
          <a:xfrm>
            <a:off x="1908175" y="2205038"/>
            <a:ext cx="4956175" cy="2166937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Дякую</a:t>
            </a:r>
            <a:r>
              <a:rPr lang="ru-RU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за </a:t>
            </a:r>
            <a:r>
              <a:rPr lang="ru-RU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увагу</a:t>
            </a:r>
            <a:r>
              <a:rPr lang="ru-RU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!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FF99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6000"/>
          </a:blip>
          <a:srcRect/>
          <a:stretch>
            <a:fillRect/>
          </a:stretch>
        </p:blipFill>
        <p:spPr bwMode="auto">
          <a:xfrm>
            <a:off x="-775" y="0"/>
            <a:ext cx="9144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Rectangle 7"/>
          <p:cNvSpPr>
            <a:spLocks noChangeArrowheads="1"/>
          </p:cNvSpPr>
          <p:nvPr/>
        </p:nvSpPr>
        <p:spPr bwMode="auto">
          <a:xfrm>
            <a:off x="0" y="736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/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44732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Педагогічне </a:t>
            </a:r>
          </a:p>
          <a:p>
            <a:pPr algn="ctr"/>
            <a:r>
              <a:rPr lang="uk-UA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кредо: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785926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5"/>
                </a:solidFill>
                <a:latin typeface="Arial Black" pitchFamily="34" charset="0"/>
              </a:rPr>
              <a:t>“В середині кожної дитини, криються потаємні творчі можливості, тому ми повинні працювати щосили, щоб розкрити цей потенціал .”</a:t>
            </a:r>
            <a:endParaRPr lang="ru-RU" sz="2800" b="1" dirty="0">
              <a:solidFill>
                <a:schemeClr val="accent5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500438"/>
            <a:ext cx="878687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Життєве</a:t>
            </a:r>
            <a:r>
              <a:rPr lang="uk-UA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кредо: </a:t>
            </a:r>
            <a:r>
              <a:rPr lang="uk-UA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 Моя сила – віра в Бога і в себе, моя свобода – відповідальність за власний розвиток, мої здібності – культура самовдосконалення .” 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Фоны для презентаций - космос и абстракция 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937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0"/>
            <a:ext cx="8572496" cy="21852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Проблема над якою працюю: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spc="50" dirty="0" smtClean="0">
                <a:ln w="11430">
                  <a:noFill/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“ </a:t>
            </a:r>
            <a:r>
              <a:rPr lang="uk-UA" sz="3200" b="1" spc="50" dirty="0" smtClean="0">
                <a:ln w="11430">
                  <a:noFill/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Розвиток творчості учнів на уроках образотворчого мистецтва шляхом використання технологій живопису ”</a:t>
            </a:r>
            <a:endParaRPr lang="ru-RU" sz="3200" b="1" spc="50" dirty="0">
              <a:ln w="11430">
                <a:noFill/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2586" t="15257" r="11899"/>
          <a:stretch>
            <a:fillRect/>
          </a:stretch>
        </p:blipFill>
        <p:spPr bwMode="auto">
          <a:xfrm>
            <a:off x="5748589" y="4000505"/>
            <a:ext cx="3395411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29206"/>
            <a:ext cx="2489241" cy="312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2214554"/>
            <a:ext cx="4429156" cy="327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2" cstate="print"/>
          <a:srcRect t="48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99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Актуальність проблеми:</a:t>
            </a:r>
          </a:p>
          <a:p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71546"/>
            <a:ext cx="4929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uk-UA" sz="2400" b="1" dirty="0" smtClean="0">
                <a:solidFill>
                  <a:srgbClr val="008000"/>
                </a:solidFill>
                <a:latin typeface="Arial Black" pitchFamily="34" charset="0"/>
              </a:rPr>
              <a:t> Створення оптимальних умов для навчання учнів</a:t>
            </a:r>
            <a:r>
              <a:rPr lang="uk-UA" sz="2400" b="1" dirty="0" smtClean="0"/>
              <a:t>.</a:t>
            </a: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596" y="2786058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6600"/>
                </a:solidFill>
                <a:latin typeface="Arial Black" pitchFamily="34" charset="0"/>
              </a:rPr>
              <a:t>- Визначення рівня творчості  в учнів. </a:t>
            </a:r>
            <a:endParaRPr lang="ru-RU" sz="2400" b="1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643446"/>
            <a:ext cx="4429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3300"/>
                </a:solidFill>
                <a:latin typeface="Arial Black" pitchFamily="34" charset="0"/>
              </a:rPr>
              <a:t>- Збагачення емоційно – чуттєвої сфери. </a:t>
            </a:r>
            <a:endParaRPr lang="ru-RU" sz="2400" b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050" y="857232"/>
            <a:ext cx="2190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000240"/>
            <a:ext cx="2196194" cy="164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928669"/>
            <a:ext cx="2286016" cy="171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643182"/>
            <a:ext cx="2571736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5357826"/>
            <a:ext cx="1857388" cy="139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4643446"/>
            <a:ext cx="276250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3786190"/>
            <a:ext cx="21907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5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5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825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71472" y="0"/>
            <a:ext cx="3429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600" b="1" dirty="0" smtClean="0">
                <a:solidFill>
                  <a:srgbClr val="0000FF"/>
                </a:solidFill>
                <a:latin typeface="Arial Black" pitchFamily="34" charset="0"/>
              </a:rPr>
              <a:t>Мета:</a:t>
            </a:r>
            <a:endParaRPr lang="ru-RU" sz="4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928670"/>
            <a:ext cx="8929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6666FF"/>
                </a:solidFill>
                <a:latin typeface="Arial Black" pitchFamily="34" charset="0"/>
              </a:rPr>
              <a:t>1. Розкривати природні задатки дитини, загальні та спеціальні здібності.</a:t>
            </a:r>
            <a:endParaRPr lang="ru-RU" sz="3200" dirty="0">
              <a:solidFill>
                <a:srgbClr val="6666FF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2643182"/>
            <a:ext cx="771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9966FF"/>
                </a:solidFill>
                <a:latin typeface="Arial Black" pitchFamily="34" charset="0"/>
              </a:rPr>
              <a:t>2. Задовольняти потребу й цікавість дитини до образотворчого мистецтва. </a:t>
            </a:r>
            <a:endParaRPr lang="ru-RU" sz="3200" dirty="0">
              <a:solidFill>
                <a:srgbClr val="9966FF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357694"/>
            <a:ext cx="885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9933FF"/>
                </a:solidFill>
                <a:latin typeface="Arial Black" pitchFamily="34" charset="0"/>
              </a:rPr>
              <a:t>3. Розвивати вміння відтворювати свої фантазії на аркуші паперу.</a:t>
            </a:r>
            <a:endParaRPr lang="ru-RU" sz="3200" dirty="0">
              <a:solidFill>
                <a:srgbClr val="9933FF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3042" y="5929330"/>
            <a:ext cx="807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6600CC"/>
                </a:solidFill>
                <a:latin typeface="Arial Black" pitchFamily="34" charset="0"/>
              </a:rPr>
              <a:t>4. Розвивати творчу активність.</a:t>
            </a:r>
            <a:endParaRPr lang="ru-RU" sz="3200" dirty="0">
              <a:solidFill>
                <a:srgbClr val="66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7" name="Picture 11" descr="http://edelvaice.com/myimages/papka/kraski-kisti-cveta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86050" y="0"/>
            <a:ext cx="3725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Завдання:</a:t>
            </a:r>
            <a:endParaRPr lang="ru-RU" sz="5400" b="1" cap="none" spc="0" dirty="0">
              <a:ln w="11430"/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142984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990000"/>
                </a:solidFill>
                <a:latin typeface="Arial Black" pitchFamily="34" charset="0"/>
              </a:rPr>
              <a:t>1. Діагностувати творчі здібності дітей.</a:t>
            </a:r>
            <a:endParaRPr lang="ru-RU" sz="2400" dirty="0">
              <a:solidFill>
                <a:srgbClr val="99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1928802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990000"/>
                </a:solidFill>
                <a:latin typeface="Arial Black" pitchFamily="34" charset="0"/>
              </a:rPr>
              <a:t>2. Активізувати пізнавальну діяльність.</a:t>
            </a:r>
            <a:endParaRPr lang="ru-RU" sz="2400" dirty="0">
              <a:solidFill>
                <a:srgbClr val="99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643182"/>
            <a:ext cx="7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990000"/>
                </a:solidFill>
                <a:latin typeface="Arial Black" pitchFamily="34" charset="0"/>
              </a:rPr>
              <a:t>3. Збагачувати емоційно - чуттєву сферу.</a:t>
            </a:r>
            <a:endParaRPr lang="ru-RU" sz="2400" dirty="0">
              <a:solidFill>
                <a:srgbClr val="99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3643314"/>
            <a:ext cx="785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990000"/>
                </a:solidFill>
                <a:latin typeface="Arial Black" pitchFamily="34" charset="0"/>
              </a:rPr>
              <a:t>4. Підтримувати творчий розвиток   обдарованих дітей.</a:t>
            </a:r>
            <a:endParaRPr lang="ru-RU" sz="2400" dirty="0">
              <a:solidFill>
                <a:srgbClr val="99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4643446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990000"/>
                </a:solidFill>
                <a:latin typeface="Arial Black" pitchFamily="34" charset="0"/>
              </a:rPr>
              <a:t>5. Забезпечувати сприятливий морально – психологічний клімат в гуртку і на уроках.</a:t>
            </a:r>
            <a:endParaRPr lang="ru-RU" sz="2400" dirty="0">
              <a:solidFill>
                <a:srgbClr val="99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5786454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990000"/>
                </a:solidFill>
                <a:latin typeface="Arial Black" pitchFamily="34" charset="0"/>
              </a:rPr>
              <a:t>6. Створювати умови для успішного самоствердження кожного учня.</a:t>
            </a:r>
            <a:endParaRPr lang="ru-RU" sz="2400" dirty="0">
              <a:solidFill>
                <a:srgbClr val="990000"/>
              </a:solidFill>
              <a:latin typeface="Arial Black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786190"/>
            <a:ext cx="1357322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5732947"/>
            <a:ext cx="1500198" cy="112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6710" y="4929198"/>
            <a:ext cx="1357290" cy="101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7" y="500042"/>
            <a:ext cx="1643043" cy="123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1857364"/>
            <a:ext cx="1486414" cy="111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834" y="2786058"/>
            <a:ext cx="1500166" cy="112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Фони для презентаці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45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0"/>
            <a:ext cx="8130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latin typeface="Arial Black" pitchFamily="34" charset="0"/>
              </a:rPr>
              <a:t>Над даною темою працювали: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5000636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642918"/>
            <a:ext cx="19545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5143512"/>
            <a:ext cx="171451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71924">
            <a:off x="6853653" y="2039726"/>
            <a:ext cx="1294581" cy="155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30395">
            <a:off x="328509" y="1295281"/>
            <a:ext cx="1308430" cy="176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85852" y="785794"/>
            <a:ext cx="678661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		Художники:</a:t>
            </a:r>
          </a:p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Зіліневич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І.А., </a:t>
            </a: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Господарисько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С.Ф., </a:t>
            </a:r>
          </a:p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Дроботюк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Б.І</a:t>
            </a:r>
            <a:r>
              <a:rPr lang="uk-UA" sz="3600" dirty="0" smtClean="0">
                <a:latin typeface="Arial Black" pitchFamily="34" charset="0"/>
              </a:rPr>
              <a:t>.</a:t>
            </a:r>
          </a:p>
          <a:p>
            <a:r>
              <a:rPr lang="uk-UA" sz="3600" dirty="0" smtClean="0">
                <a:latin typeface="Arial Black" pitchFamily="34" charset="0"/>
              </a:rPr>
              <a:t>	</a:t>
            </a:r>
            <a:r>
              <a:rPr lang="uk-UA" b="1" i="1" dirty="0" smtClean="0">
                <a:latin typeface="Arial Black" pitchFamily="34" charset="0"/>
              </a:rPr>
              <a:t>Праці:</a:t>
            </a:r>
          </a:p>
          <a:p>
            <a:r>
              <a:rPr lang="ru-RU" sz="2000" i="1" dirty="0" smtClean="0"/>
              <a:t>       </a:t>
            </a:r>
            <a:r>
              <a:rPr lang="ru-RU" sz="2000" i="1" dirty="0" err="1" smtClean="0"/>
              <a:t>Роменець</a:t>
            </a:r>
            <a:r>
              <a:rPr lang="ru-RU" sz="2000" i="1" dirty="0" smtClean="0"/>
              <a:t> В.А. </a:t>
            </a:r>
            <a:r>
              <a:rPr lang="ru-RU" sz="2000" i="1" dirty="0" err="1" smtClean="0"/>
              <a:t>Психологія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творчості</a:t>
            </a:r>
            <a:r>
              <a:rPr lang="ru-RU" sz="2000" i="1" dirty="0" smtClean="0"/>
              <a:t>. </a:t>
            </a:r>
            <a:r>
              <a:rPr lang="uk-UA" sz="2000" dirty="0" smtClean="0">
                <a:latin typeface="Arial Black" pitchFamily="34" charset="0"/>
              </a:rPr>
              <a:t> </a:t>
            </a:r>
          </a:p>
          <a:p>
            <a:r>
              <a:rPr lang="ru-RU" sz="2000" i="1" dirty="0" smtClean="0"/>
              <a:t> Кириченко М. А., Кириченко І.М. </a:t>
            </a:r>
            <a:r>
              <a:rPr lang="ru-RU" sz="2000" i="1" dirty="0" err="1" smtClean="0"/>
              <a:t>Основи</a:t>
            </a:r>
            <a:r>
              <a:rPr lang="ru-RU" sz="2000" i="1" dirty="0" smtClean="0"/>
              <a:t>  </a:t>
            </a:r>
          </a:p>
          <a:p>
            <a:r>
              <a:rPr lang="ru-RU" sz="2000" i="1" dirty="0" smtClean="0"/>
              <a:t>            </a:t>
            </a:r>
            <a:r>
              <a:rPr lang="ru-RU" sz="2000" i="1" dirty="0" err="1" smtClean="0"/>
              <a:t>образотворчої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грамоти</a:t>
            </a:r>
            <a:r>
              <a:rPr lang="ru-RU" sz="2000" i="1" dirty="0" smtClean="0"/>
              <a:t>. </a:t>
            </a:r>
          </a:p>
          <a:p>
            <a:r>
              <a:rPr lang="ru-RU" sz="2000" i="1" dirty="0" smtClean="0"/>
              <a:t>    </a:t>
            </a:r>
            <a:r>
              <a:rPr lang="ru-RU" sz="2000" i="1" dirty="0" err="1" smtClean="0"/>
              <a:t>Барко</a:t>
            </a:r>
            <a:r>
              <a:rPr lang="ru-RU" sz="2000" i="1" dirty="0" smtClean="0"/>
              <a:t> В.І., </a:t>
            </a:r>
            <a:r>
              <a:rPr lang="ru-RU" sz="2000" i="1" dirty="0" err="1" smtClean="0"/>
              <a:t>Тютюнников</a:t>
            </a:r>
            <a:r>
              <a:rPr lang="ru-RU" sz="2000" i="1" dirty="0" smtClean="0"/>
              <a:t> А.М. Як </a:t>
            </a:r>
            <a:r>
              <a:rPr lang="ru-RU" sz="2000" i="1" dirty="0" err="1" smtClean="0"/>
              <a:t>визначити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творчі</a:t>
            </a:r>
            <a:r>
              <a:rPr lang="ru-RU" sz="2000" i="1" dirty="0" smtClean="0"/>
              <a:t>   </a:t>
            </a:r>
          </a:p>
          <a:p>
            <a:r>
              <a:rPr lang="ru-RU" sz="2000" i="1" dirty="0" smtClean="0"/>
              <a:t>                 </a:t>
            </a:r>
            <a:r>
              <a:rPr lang="ru-RU" sz="2000" i="1" dirty="0" err="1" smtClean="0"/>
              <a:t>здібності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дитини</a:t>
            </a:r>
            <a:r>
              <a:rPr lang="ru-RU" sz="2000" i="1" dirty="0" smtClean="0"/>
              <a:t>?</a:t>
            </a:r>
          </a:p>
          <a:p>
            <a:r>
              <a:rPr lang="ru-RU" sz="2000" i="1" dirty="0" smtClean="0"/>
              <a:t>   </a:t>
            </a:r>
            <a:r>
              <a:rPr lang="ru-RU" sz="2000" i="1" dirty="0" err="1" smtClean="0"/>
              <a:t>Кульчицька</a:t>
            </a:r>
            <a:r>
              <a:rPr lang="ru-RU" sz="2000" i="1" dirty="0" smtClean="0"/>
              <a:t> О. І. Методика </a:t>
            </a:r>
            <a:r>
              <a:rPr lang="ru-RU" sz="2000" i="1" dirty="0" err="1" smtClean="0"/>
              <a:t>діагностики</a:t>
            </a:r>
            <a:r>
              <a:rPr lang="ru-RU" sz="2000" i="1" dirty="0" smtClean="0"/>
              <a:t> та                        </a:t>
            </a:r>
          </a:p>
          <a:p>
            <a:r>
              <a:rPr lang="ru-RU" sz="2000" i="1" dirty="0" smtClean="0"/>
              <a:t>                            </a:t>
            </a:r>
            <a:r>
              <a:rPr lang="ru-RU" sz="2000" i="1" dirty="0" err="1" smtClean="0"/>
              <a:t>інтелектуальної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обдарованості</a:t>
            </a:r>
            <a:r>
              <a:rPr lang="ru-RU" sz="2000" i="1" dirty="0" smtClean="0"/>
              <a:t> </a:t>
            </a:r>
            <a:endParaRPr lang="uk-UA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000"/>
                            </p:stCondLst>
                            <p:childTnLst>
                              <p:par>
                                <p:cTn id="18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9000"/>
                            </p:stCondLst>
                            <p:childTnLst>
                              <p:par>
                                <p:cTn id="19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oolwebmasters.com/uploads/posts/2013-09/1378894300_background-09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537615">
            <a:off x="834510" y="791001"/>
            <a:ext cx="1402781" cy="273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750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Бути творчою людиною – це більше, ніж відрізнятися від інших. Будь-хто може бути дивним. Це легко. Складно бути таким же простим і великим одночасно…                               Робити речі просто, неймовірно просто – ось це творчість.</a:t>
            </a:r>
            <a:endParaRPr lang="ru-RU" b="1" i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3784" y="3429000"/>
            <a:ext cx="201021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429000"/>
            <a:ext cx="1500198" cy="174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5193905"/>
            <a:ext cx="2249316" cy="16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2587" y="3500438"/>
            <a:ext cx="1888163" cy="142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45864">
            <a:off x="6117949" y="4562024"/>
            <a:ext cx="1536728" cy="212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214414" y="1285860"/>
            <a:ext cx="8127351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cap="all" dirty="0" smtClean="0">
                <a:ln w="0">
                  <a:solidFill>
                    <a:schemeClr val="accent2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Марія Дмитрівна – народний умілець художніх промислів. Працюю над вдосконаленням своєї творчості власним прикладом показую всі барви та розмаїття мистецтва.</a:t>
            </a:r>
            <a:endParaRPr lang="ru-RU" sz="2800" b="1" cap="all" dirty="0" smtClean="0">
              <a:ln w="0">
                <a:solidFill>
                  <a:schemeClr val="accent2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16598">
            <a:off x="1478735" y="4604057"/>
            <a:ext cx="1483275" cy="208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3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3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2629</TotalTime>
  <Words>755</Words>
  <Application>Microsoft Office PowerPoint</Application>
  <PresentationFormat>Экран (4:3)</PresentationFormat>
  <Paragraphs>113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Пастель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Моніторинг участі учнів у районному етапі олімпіади з образотворчого мистецтва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Nadia</cp:lastModifiedBy>
  <cp:revision>209</cp:revision>
  <dcterms:created xsi:type="dcterms:W3CDTF">2010-12-18T17:06:01Z</dcterms:created>
  <dcterms:modified xsi:type="dcterms:W3CDTF">2014-12-21T15:29:39Z</dcterms:modified>
</cp:coreProperties>
</file>