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</p:sldMasterIdLst>
  <p:notesMasterIdLst>
    <p:notesMasterId r:id="rId82"/>
  </p:notesMasterIdLst>
  <p:sldIdLst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4" r:id="rId28"/>
    <p:sldId id="282" r:id="rId29"/>
    <p:sldId id="283" r:id="rId30"/>
    <p:sldId id="285" r:id="rId31"/>
    <p:sldId id="286" r:id="rId32"/>
    <p:sldId id="287" r:id="rId33"/>
    <p:sldId id="289" r:id="rId34"/>
    <p:sldId id="290" r:id="rId35"/>
    <p:sldId id="288" r:id="rId36"/>
    <p:sldId id="291" r:id="rId37"/>
    <p:sldId id="292" r:id="rId38"/>
    <p:sldId id="293" r:id="rId39"/>
    <p:sldId id="295" r:id="rId40"/>
    <p:sldId id="301" r:id="rId41"/>
    <p:sldId id="296" r:id="rId42"/>
    <p:sldId id="297" r:id="rId43"/>
    <p:sldId id="299" r:id="rId44"/>
    <p:sldId id="300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3" r:id="rId54"/>
    <p:sldId id="312" r:id="rId55"/>
    <p:sldId id="310" r:id="rId56"/>
    <p:sldId id="311" r:id="rId57"/>
    <p:sldId id="314" r:id="rId58"/>
    <p:sldId id="315" r:id="rId59"/>
    <p:sldId id="316" r:id="rId60"/>
    <p:sldId id="317" r:id="rId61"/>
    <p:sldId id="318" r:id="rId62"/>
    <p:sldId id="319" r:id="rId63"/>
    <p:sldId id="324" r:id="rId64"/>
    <p:sldId id="320" r:id="rId65"/>
    <p:sldId id="323" r:id="rId66"/>
    <p:sldId id="321" r:id="rId67"/>
    <p:sldId id="322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75" autoAdjust="0"/>
    <p:restoredTop sz="94411" autoAdjust="0"/>
  </p:normalViewPr>
  <p:slideViewPr>
    <p:cSldViewPr>
      <p:cViewPr varScale="1">
        <p:scale>
          <a:sx n="70" d="100"/>
          <a:sy n="70" d="100"/>
        </p:scale>
        <p:origin x="-5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76D05-FA65-4E51-82E5-487EE5E56DD7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B3322-E41D-49A8-88C6-B71928640DF1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B3322-E41D-49A8-88C6-B71928640DF1}" type="slidenum">
              <a:rPr lang="uk-UA" smtClean="0"/>
              <a:pPr/>
              <a:t>1</a:t>
            </a:fld>
            <a:endParaRPr lang="uk-U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B3322-E41D-49A8-88C6-B71928640DF1}" type="slidenum">
              <a:rPr lang="uk-UA" smtClean="0"/>
              <a:pPr/>
              <a:t>50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B3322-E41D-49A8-88C6-B71928640DF1}" type="slidenum">
              <a:rPr lang="uk-UA" smtClean="0"/>
              <a:pPr/>
              <a:t>52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4709160"/>
          </a:xfrm>
        </p:spPr>
        <p:txBody>
          <a:bodyPr/>
          <a:lstStyle/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00108"/>
            <a:ext cx="8429684" cy="5143536"/>
          </a:xfrm>
        </p:spPr>
        <p:txBody>
          <a:bodyPr/>
          <a:lstStyle/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4" name="Подзаголовок 8"/>
          <p:cNvSpPr>
            <a:spLocks noGrp="1"/>
          </p:cNvSpPr>
          <p:nvPr>
            <p:ph type="subTitle" idx="10"/>
          </p:nvPr>
        </p:nvSpPr>
        <p:spPr>
          <a:xfrm>
            <a:off x="357158" y="6215082"/>
            <a:ext cx="8429684" cy="64291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92867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3/16/2010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01281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28596" y="1357299"/>
            <a:ext cx="4040188" cy="44291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3438" y="1357298"/>
            <a:ext cx="4041775" cy="44291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92867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57158" y="1000108"/>
            <a:ext cx="4111626" cy="50006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3438" y="1000108"/>
            <a:ext cx="4143404" cy="50006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7" name="Подзаголовок 8"/>
          <p:cNvSpPr>
            <a:spLocks noGrp="1"/>
          </p:cNvSpPr>
          <p:nvPr>
            <p:ph type="subTitle" idx="10"/>
          </p:nvPr>
        </p:nvSpPr>
        <p:spPr>
          <a:xfrm>
            <a:off x="357158" y="6072206"/>
            <a:ext cx="8429684" cy="78579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dirty="0" smtClean="0"/>
              <a:t>Образец подзаголовка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5259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89" r:id="rId2"/>
    <p:sldLayoutId id="2147483688" r:id="rId3"/>
    <p:sldLayoutId id="2147483690" r:id="rId4"/>
    <p:sldLayoutId id="2147483661" r:id="rId5"/>
    <p:sldLayoutId id="2147483685" r:id="rId6"/>
    <p:sldLayoutId id="2147483684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1ACF3-213F-4841-A53A-AEB0A528443A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895CA-6523-4BE0-B1DE-E7BCBC70E12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72EC5ED-0F7D-4925-9979-2377A7EFB490}" type="datetimeFigureOut">
              <a:rPr lang="uk-UA" smtClean="0"/>
              <a:pPr/>
              <a:t>16.03.2010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400A081-7438-487D-80F1-5BFABE7578F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5;&#1088;&#1077;&#1079;&#1077;&#1085;&#1090;&#1072;&#1094;&#1110;&#1103;%20&#1053;&#1110;&#1084;&#1077;&#1095;&#1095;&#1080;&#1085;&#1080;\Hallo,%20guten%20Morgen%20Deutschland.mp3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ohann_Wolfgang_von_Goeth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file:///D:\&#1055;&#1088;&#1077;&#1079;&#1077;&#1085;&#1090;&#1072;&#1094;&#1110;&#1103;%20&#1053;&#1110;&#1084;&#1077;&#1095;&#1095;&#1080;&#1085;&#1080;\loreley.mpg" TargetMode="External"/><Relationship Id="rId1" Type="http://schemas.openxmlformats.org/officeDocument/2006/relationships/audio" Target="file:///D:\&#1055;&#1088;&#1077;&#1079;&#1077;&#1085;&#1090;&#1072;&#1094;&#1110;&#1103;%20&#1053;&#1110;&#1084;&#1077;&#1095;&#1095;&#1080;&#1085;&#1080;\13%20-%20Epilogue%20(Relief).mp3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D:\&#1055;&#1088;&#1077;&#1079;&#1077;&#1085;&#1090;&#1072;&#1094;&#1110;&#1103;%20&#1053;&#1110;&#1084;&#1077;&#1095;&#1095;&#1080;&#1085;&#1080;\sauerland.mp3" TargetMode="Externa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allo, guten Morgen Deutschla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92869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Hallo guten Morgen Deutschland , ich wünsch dir einen guten Tag.</a:t>
            </a:r>
            <a:endParaRPr lang="uk-UA" dirty="0"/>
          </a:p>
        </p:txBody>
      </p:sp>
      <p:pic>
        <p:nvPicPr>
          <p:cNvPr id="8" name="Содержимое 7" descr="germany_fans_1_1024x768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4348" y="1214422"/>
            <a:ext cx="7739084" cy="5643578"/>
          </a:xfrm>
        </p:spPr>
      </p:pic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96908"/>
          </a:xfrm>
        </p:spPr>
        <p:txBody>
          <a:bodyPr/>
          <a:lstStyle/>
          <a:p>
            <a:r>
              <a:rPr lang="de-DE" dirty="0" smtClean="0"/>
              <a:t>Deutsche Bank</a:t>
            </a:r>
            <a:endParaRPr lang="uk-UA" dirty="0"/>
          </a:p>
        </p:txBody>
      </p:sp>
      <p:pic>
        <p:nvPicPr>
          <p:cNvPr id="5" name="Содержимое 4" descr="Deutsche Ban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946230"/>
            <a:ext cx="7358114" cy="5705624"/>
          </a:xfrm>
        </p:spPr>
      </p:pic>
    </p:spTree>
  </p:cSld>
  <p:clrMapOvr>
    <a:masterClrMapping/>
  </p:clrMapOvr>
  <p:transition spd="med" advClick="0" advTm="3000"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96908"/>
          </a:xfrm>
        </p:spPr>
        <p:txBody>
          <a:bodyPr/>
          <a:lstStyle/>
          <a:p>
            <a:r>
              <a:rPr lang="de-DE" dirty="0" smtClean="0"/>
              <a:t>Freiburg</a:t>
            </a:r>
            <a:endParaRPr lang="uk-UA" dirty="0"/>
          </a:p>
        </p:txBody>
      </p:sp>
      <p:pic>
        <p:nvPicPr>
          <p:cNvPr id="14" name="Содержимое 13" descr="Freiburg-Germany-1207-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000108"/>
            <a:ext cx="7944896" cy="5506674"/>
          </a:xfrm>
        </p:spPr>
      </p:pic>
    </p:spTree>
  </p:cSld>
  <p:clrMapOvr>
    <a:masterClrMapping/>
  </p:clrMapOvr>
  <p:transition spd="med" advClick="0" advTm="3000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Berlin</a:t>
            </a:r>
            <a:endParaRPr lang="uk-UA" dirty="0"/>
          </a:p>
        </p:txBody>
      </p:sp>
      <p:pic>
        <p:nvPicPr>
          <p:cNvPr id="7" name="Содержимое 6" descr="germ_berl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357298"/>
            <a:ext cx="7358113" cy="4951427"/>
          </a:xfrm>
        </p:spPr>
      </p:pic>
    </p:spTree>
  </p:cSld>
  <p:clrMapOvr>
    <a:masterClrMapping/>
  </p:clrMapOvr>
  <p:transition spd="med" advClick="0" advTm="3000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Berlin</a:t>
            </a:r>
            <a:endParaRPr lang="uk-UA" dirty="0"/>
          </a:p>
        </p:txBody>
      </p:sp>
      <p:pic>
        <p:nvPicPr>
          <p:cNvPr id="5" name="Содержимое 4" descr="germ_berlin_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428736"/>
            <a:ext cx="7500989" cy="5143536"/>
          </a:xfrm>
        </p:spPr>
      </p:pic>
    </p:spTree>
  </p:cSld>
  <p:clrMapOvr>
    <a:masterClrMapping/>
  </p:clrMapOvr>
  <p:transition spd="med" advClick="0" advTm="3000"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Lindenhof</a:t>
            </a:r>
            <a:endParaRPr lang="uk-UA" dirty="0"/>
          </a:p>
        </p:txBody>
      </p:sp>
      <p:pic>
        <p:nvPicPr>
          <p:cNvPr id="5" name="Содержимое 4" descr="germ_linderhof_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285860"/>
            <a:ext cx="8143931" cy="5143536"/>
          </a:xfrm>
        </p:spPr>
      </p:pic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Dresden</a:t>
            </a:r>
            <a:endParaRPr lang="uk-UA" dirty="0"/>
          </a:p>
        </p:txBody>
      </p:sp>
      <p:pic>
        <p:nvPicPr>
          <p:cNvPr id="5" name="Содержимое 4" descr="germ_dresden_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357298"/>
            <a:ext cx="7858179" cy="5143536"/>
          </a:xfrm>
        </p:spPr>
      </p:pic>
    </p:spTree>
  </p:cSld>
  <p:clrMapOvr>
    <a:masterClrMapping/>
  </p:clrMapOvr>
  <p:transition spd="med" advClick="0" advTm="3000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Frauenkirche, München</a:t>
            </a:r>
            <a:endParaRPr lang="uk-UA" dirty="0"/>
          </a:p>
        </p:txBody>
      </p:sp>
      <p:pic>
        <p:nvPicPr>
          <p:cNvPr id="5" name="Содержимое 4" descr="germ_munich_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285860"/>
            <a:ext cx="7929617" cy="5143536"/>
          </a:xfrm>
        </p:spPr>
      </p:pic>
    </p:spTree>
  </p:cSld>
  <p:clrMapOvr>
    <a:masterClrMapping/>
  </p:clrMapOvr>
  <p:transition spd="med" advClick="0" advTm="3000"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München</a:t>
            </a:r>
            <a:endParaRPr lang="uk-UA" dirty="0"/>
          </a:p>
        </p:txBody>
      </p:sp>
      <p:pic>
        <p:nvPicPr>
          <p:cNvPr id="5" name="Содержимое 4" descr="germ_munich_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285860"/>
            <a:ext cx="8143931" cy="5143536"/>
          </a:xfr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de-DE" dirty="0" smtClean="0"/>
              <a:t>München</a:t>
            </a:r>
            <a:endParaRPr lang="uk-UA" dirty="0"/>
          </a:p>
        </p:txBody>
      </p:sp>
      <p:pic>
        <p:nvPicPr>
          <p:cNvPr id="10" name="Содержимое 9" descr="fountain in Marienplatz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472" y="1357298"/>
            <a:ext cx="3536005" cy="4768865"/>
          </a:xfrm>
        </p:spPr>
      </p:pic>
      <p:pic>
        <p:nvPicPr>
          <p:cNvPr id="11" name="Содержимое 10" descr="munich07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6" y="1357298"/>
            <a:ext cx="3649860" cy="4768865"/>
          </a:xfrm>
        </p:spPr>
      </p:pic>
    </p:spTree>
  </p:cSld>
  <p:clrMapOvr>
    <a:masterClrMapping/>
  </p:clrMapOvr>
  <p:transition spd="med" advClick="0" advTm="3000"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de-DE" dirty="0" smtClean="0"/>
              <a:t>Dresden</a:t>
            </a:r>
            <a:endParaRPr lang="uk-UA" dirty="0"/>
          </a:p>
        </p:txBody>
      </p:sp>
      <p:pic>
        <p:nvPicPr>
          <p:cNvPr id="9" name="Содержимое 8" descr="germ_dresden_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357298"/>
            <a:ext cx="7643865" cy="4951427"/>
          </a:xfrm>
        </p:spPr>
      </p:pic>
    </p:spTree>
  </p:cSld>
  <p:clrMapOvr>
    <a:masterClrMapping/>
  </p:clrMapOvr>
  <p:transition spd="med" advClick="0" advTm="300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de-DE" dirty="0" smtClean="0"/>
              <a:t>Berlin</a:t>
            </a:r>
            <a:endParaRPr lang="uk-UA" dirty="0"/>
          </a:p>
        </p:txBody>
      </p:sp>
      <p:pic>
        <p:nvPicPr>
          <p:cNvPr id="4" name="Содержимое 3" descr="061126_brandenburgskie_vorota_germa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214422"/>
            <a:ext cx="7572428" cy="5285704"/>
          </a:xfr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Dresden</a:t>
            </a:r>
            <a:endParaRPr lang="uk-UA" dirty="0"/>
          </a:p>
        </p:txBody>
      </p:sp>
      <p:pic>
        <p:nvPicPr>
          <p:cNvPr id="9" name="Содержимое 8" descr="germ_dresden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071546"/>
            <a:ext cx="8170332" cy="5609499"/>
          </a:xfrm>
        </p:spPr>
      </p:pic>
    </p:spTree>
  </p:cSld>
  <p:clrMapOvr>
    <a:masterClrMapping/>
  </p:clrMapOvr>
  <p:transition spd="med" advClick="0" advTm="3000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68346"/>
          </a:xfrm>
        </p:spPr>
        <p:txBody>
          <a:bodyPr>
            <a:normAutofit/>
          </a:bodyPr>
          <a:lstStyle/>
          <a:p>
            <a:r>
              <a:rPr lang="de-DE" dirty="0" smtClean="0"/>
              <a:t>Nürnberg</a:t>
            </a:r>
            <a:endParaRPr lang="uk-UA" dirty="0"/>
          </a:p>
        </p:txBody>
      </p:sp>
      <p:pic>
        <p:nvPicPr>
          <p:cNvPr id="5" name="Содержимое 4" descr="germ_nuremberg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785793"/>
            <a:ext cx="8429684" cy="5965259"/>
          </a:xfrm>
        </p:spPr>
      </p:pic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/>
          <a:lstStyle/>
          <a:p>
            <a:r>
              <a:rPr lang="de-DE" dirty="0" smtClean="0"/>
              <a:t>Dresden</a:t>
            </a:r>
            <a:endParaRPr lang="uk-UA" dirty="0"/>
          </a:p>
        </p:txBody>
      </p:sp>
      <p:pic>
        <p:nvPicPr>
          <p:cNvPr id="5" name="Содержимое 4" descr="germ_dresden_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424" y="839373"/>
            <a:ext cx="7868228" cy="5901172"/>
          </a:xfrm>
        </p:spPr>
      </p:pic>
    </p:spTree>
  </p:cSld>
  <p:clrMapOvr>
    <a:masterClrMapping/>
  </p:clrMapOvr>
  <p:transition spd="med" advClick="0" advTm="3000">
    <p:split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Gelsenkirchen, </a:t>
            </a:r>
            <a:r>
              <a:rPr lang="en-US" dirty="0" err="1" smtClean="0"/>
              <a:t>Veltins</a:t>
            </a:r>
            <a:r>
              <a:rPr lang="en-US" dirty="0" smtClean="0"/>
              <a:t> Arena</a:t>
            </a:r>
            <a:endParaRPr lang="uk-UA" dirty="0"/>
          </a:p>
        </p:txBody>
      </p:sp>
      <p:pic>
        <p:nvPicPr>
          <p:cNvPr id="5" name="Содержимое 4" descr="225203231_9e68d8d955_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900488"/>
            <a:ext cx="7572428" cy="5679321"/>
          </a:xfrm>
        </p:spPr>
      </p:pic>
    </p:spTree>
  </p:cSld>
  <p:clrMapOvr>
    <a:masterClrMapping/>
  </p:clrMapOvr>
  <p:transition spd="med" advClick="0" advTm="3000"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Fußball ist sehr beliebt</a:t>
            </a:r>
            <a:endParaRPr lang="uk-UA" dirty="0"/>
          </a:p>
        </p:txBody>
      </p:sp>
      <p:pic>
        <p:nvPicPr>
          <p:cNvPr id="5" name="Содержимое 4" descr="germany_2_1024x7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1" y="1221958"/>
            <a:ext cx="7215238" cy="5411429"/>
          </a:xfrm>
        </p:spPr>
      </p:pic>
    </p:spTree>
  </p:cSld>
  <p:clrMapOvr>
    <a:masterClrMapping/>
  </p:clrMapOvr>
  <p:transition spd="med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Europameisterschaft in Fußball</a:t>
            </a:r>
            <a:endParaRPr lang="uk-UA" dirty="0"/>
          </a:p>
        </p:txBody>
      </p:sp>
      <p:pic>
        <p:nvPicPr>
          <p:cNvPr id="5" name="Содержимое 4" descr="germany_6_1024x7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7" y="1214422"/>
            <a:ext cx="7286676" cy="5311808"/>
          </a:xfrm>
        </p:spPr>
      </p:pic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Heidelberg</a:t>
            </a:r>
            <a:endParaRPr lang="uk-UA" dirty="0"/>
          </a:p>
        </p:txBody>
      </p:sp>
      <p:pic>
        <p:nvPicPr>
          <p:cNvPr id="10" name="Содержимое 9" descr="germany-heidelberg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349" y="2285992"/>
            <a:ext cx="4387451" cy="2922043"/>
          </a:xfrm>
        </p:spPr>
      </p:pic>
      <p:pic>
        <p:nvPicPr>
          <p:cNvPr id="11" name="Содержимое 10" descr="Heidelberg_germany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43116"/>
            <a:ext cx="4312720" cy="3234540"/>
          </a:xfrm>
        </p:spPr>
      </p:pic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de-DE" dirty="0" smtClean="0"/>
              <a:t>München</a:t>
            </a:r>
            <a:endParaRPr lang="uk-UA" dirty="0"/>
          </a:p>
        </p:txBody>
      </p:sp>
      <p:pic>
        <p:nvPicPr>
          <p:cNvPr id="7" name="Содержимое 6" descr="germany-muni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285859"/>
            <a:ext cx="7435936" cy="4952333"/>
          </a:xfr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de-DE" dirty="0" smtClean="0"/>
              <a:t>Potsdam</a:t>
            </a:r>
            <a:endParaRPr lang="uk-UA" dirty="0"/>
          </a:p>
        </p:txBody>
      </p:sp>
      <p:pic>
        <p:nvPicPr>
          <p:cNvPr id="5" name="Содержимое 4" descr="germ_potsdam_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9" y="1061224"/>
            <a:ext cx="7358114" cy="5518586"/>
          </a:xfrm>
        </p:spPr>
      </p:pic>
    </p:spTree>
  </p:cSld>
  <p:clrMapOvr>
    <a:masterClrMapping/>
  </p:clrMapOvr>
  <p:transition spd="med" advClick="0" advTm="3000"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de-DE" dirty="0" smtClean="0"/>
              <a:t>Heidelberg</a:t>
            </a:r>
            <a:endParaRPr lang="uk-UA" dirty="0"/>
          </a:p>
        </p:txBody>
      </p:sp>
      <p:pic>
        <p:nvPicPr>
          <p:cNvPr id="5" name="Содержимое 4" descr="Heidelberg_germany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7" y="1114801"/>
            <a:ext cx="7215238" cy="5411429"/>
          </a:xfrm>
        </p:spPr>
      </p:pic>
    </p:spTree>
  </p:cSld>
  <p:clrMapOvr>
    <a:masterClrMapping/>
  </p:clrMapOvr>
  <p:transition spd="med" advClick="0" advTm="3000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de-DE" dirty="0" smtClean="0"/>
              <a:t>München</a:t>
            </a:r>
            <a:endParaRPr lang="uk-UA" dirty="0"/>
          </a:p>
        </p:txBody>
      </p:sp>
      <p:pic>
        <p:nvPicPr>
          <p:cNvPr id="4" name="Содержимое 3" descr="0207_Munich_germa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931" y="1000108"/>
            <a:ext cx="7598891" cy="5643602"/>
          </a:xfrm>
        </p:spPr>
      </p:pic>
    </p:spTree>
  </p:cSld>
  <p:clrMapOvr>
    <a:masterClrMapping/>
  </p:clrMapOvr>
  <p:transition spd="med" advClick="0" advTm="3000"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Gendarmenmarkt, Alexanderplatz, </a:t>
            </a:r>
            <a:br>
              <a:rPr lang="de-DE" dirty="0" smtClean="0"/>
            </a:br>
            <a:r>
              <a:rPr lang="de-DE" dirty="0" smtClean="0"/>
              <a:t>Berlin</a:t>
            </a:r>
            <a:endParaRPr lang="uk-UA" dirty="0"/>
          </a:p>
        </p:txBody>
      </p:sp>
      <p:pic>
        <p:nvPicPr>
          <p:cNvPr id="10" name="Содержимое 9" descr="berlin-gendarmarkt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5613" y="2357430"/>
            <a:ext cx="4280187" cy="2850605"/>
          </a:xfrm>
        </p:spPr>
      </p:pic>
      <p:pic>
        <p:nvPicPr>
          <p:cNvPr id="13" name="Содержимое 12" descr="alexanderplatz_1_gros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7190"/>
            <a:ext cx="4038600" cy="3031982"/>
          </a:xfrm>
        </p:spPr>
      </p:pic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de-DE" dirty="0" smtClean="0"/>
              <a:t>Rüdesheim</a:t>
            </a:r>
            <a:endParaRPr lang="uk-UA" dirty="0"/>
          </a:p>
        </p:txBody>
      </p:sp>
      <p:pic>
        <p:nvPicPr>
          <p:cNvPr id="7" name="Содержимое 6" descr="Ruedesheim_germany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142984"/>
            <a:ext cx="7177661" cy="5383246"/>
          </a:xfrm>
        </p:spPr>
      </p:pic>
    </p:spTree>
  </p:cSld>
  <p:clrMapOvr>
    <a:masterClrMapping/>
  </p:clrMapOvr>
  <p:transition spd="med" advClick="0" advTm="3000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de-DE" dirty="0" smtClean="0"/>
              <a:t>Elbe, Dresden</a:t>
            </a:r>
            <a:endParaRPr lang="uk-UA" dirty="0"/>
          </a:p>
        </p:txBody>
      </p:sp>
      <p:pic>
        <p:nvPicPr>
          <p:cNvPr id="5" name="Содержимое 4" descr="River_Elbe,_Dresden,_Saxony,_Germa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9" y="1142984"/>
            <a:ext cx="7249100" cy="5436826"/>
          </a:xfrm>
        </p:spPr>
      </p:pic>
    </p:spTree>
  </p:cSld>
  <p:clrMapOvr>
    <a:masterClrMapping/>
  </p:clrMapOvr>
  <p:transition spd="med" advClick="0" advTm="3000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de-DE" dirty="0" smtClean="0"/>
              <a:t>Reichstag, Berlin</a:t>
            </a:r>
            <a:endParaRPr lang="uk-UA" dirty="0"/>
          </a:p>
        </p:txBody>
      </p:sp>
      <p:pic>
        <p:nvPicPr>
          <p:cNvPr id="7" name="Содержимое 6" descr="Рейхстаг germ_berlin_Parlame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7" y="1285860"/>
            <a:ext cx="6987160" cy="5240370"/>
          </a:xfrm>
        </p:spPr>
      </p:pic>
    </p:spTree>
  </p:cSld>
  <p:clrMapOvr>
    <a:masterClrMapping/>
  </p:clrMapOvr>
  <p:transition spd="med" advClick="0" advTm="3000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München</a:t>
            </a:r>
            <a:endParaRPr lang="uk-UA" dirty="0"/>
          </a:p>
        </p:txBody>
      </p:sp>
      <p:pic>
        <p:nvPicPr>
          <p:cNvPr id="10" name="Содержимое 9" descr="munichtour1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7363" y="1600200"/>
            <a:ext cx="3838273" cy="4525963"/>
          </a:xfrm>
        </p:spPr>
      </p:pic>
      <p:pic>
        <p:nvPicPr>
          <p:cNvPr id="11" name="Содержимое 10" descr="munichtour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0292"/>
            <a:ext cx="4038600" cy="3045778"/>
          </a:xfrm>
        </p:spPr>
      </p:pic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Odeonplatz</a:t>
            </a:r>
            <a:r>
              <a:rPr lang="de-DE" dirty="0" smtClean="0"/>
              <a:t>, München</a:t>
            </a:r>
            <a:endParaRPr lang="uk-UA" dirty="0"/>
          </a:p>
        </p:txBody>
      </p:sp>
      <p:pic>
        <p:nvPicPr>
          <p:cNvPr id="7" name="Содержимое 6" descr="Odeonsplatz, statue of Ludwig 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983" y="1329116"/>
            <a:ext cx="6639479" cy="4979610"/>
          </a:xfr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Kaninchen-Riese</a:t>
            </a:r>
            <a:endParaRPr lang="uk-UA" dirty="0"/>
          </a:p>
        </p:txBody>
      </p:sp>
      <p:pic>
        <p:nvPicPr>
          <p:cNvPr id="5" name="Содержимое 4" descr="rabbitgiantgerman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770" y="1552106"/>
            <a:ext cx="6381502" cy="4877290"/>
          </a:xfrm>
        </p:spPr>
      </p:pic>
    </p:spTree>
  </p:cSld>
  <p:clrMapOvr>
    <a:masterClrMapping/>
  </p:clrMapOvr>
  <p:transition spd="med" advClick="0" advTm="3000">
    <p:pull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germany_fans_2_1024x7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000125"/>
            <a:ext cx="6858000" cy="51435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uk-UA" dirty="0" smtClean="0"/>
              <a:t>Цією піснею зустрічаємо ми вас у Німеччині!</a:t>
            </a:r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Mit diesem Lied begrüßen wir euch in Deutschland!</a:t>
            </a:r>
            <a:endParaRPr lang="uk-UA" dirty="0"/>
          </a:p>
        </p:txBody>
      </p:sp>
    </p:spTree>
  </p:cSld>
  <p:clrMapOvr>
    <a:masterClrMapping/>
  </p:clrMapOvr>
  <p:transition advClick="0" advTm="8000">
    <p:pull dir="l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429124" y="357166"/>
            <a:ext cx="4429156" cy="1643050"/>
          </a:xfrm>
        </p:spPr>
        <p:txBody>
          <a:bodyPr anchor="t" anchorCtr="0">
            <a:normAutofit fontScale="90000"/>
          </a:bodyPr>
          <a:lstStyle/>
          <a:p>
            <a:r>
              <a:rPr lang="de-DE" dirty="0" smtClean="0"/>
              <a:t>Herzlich Willkommen in Deutschland, unserem schönen und gastfreundlichen Land!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17" name="Содержимое 16" descr="germany-map.gif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85720" y="428604"/>
            <a:ext cx="4111625" cy="5105495"/>
          </a:xfrm>
        </p:spPr>
      </p:pic>
      <p:pic>
        <p:nvPicPr>
          <p:cNvPr id="20" name="Содержимое 19" descr="Flag_of_Germany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3438" y="3000372"/>
            <a:ext cx="4143375" cy="2486025"/>
          </a:xfrm>
        </p:spPr>
      </p:pic>
      <p:sp>
        <p:nvSpPr>
          <p:cNvPr id="18" name="Текст 17"/>
          <p:cNvSpPr>
            <a:spLocks noGrp="1"/>
          </p:cNvSpPr>
          <p:nvPr>
            <p:ph type="subTitle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Ласкаво просимо до Німеччини, гарної і гостинної країни!</a:t>
            </a:r>
            <a:endParaRPr lang="uk-UA" dirty="0"/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chwarzwal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071546"/>
            <a:ext cx="6904138" cy="5180389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У нас гостей вітають тортом</a:t>
            </a:r>
            <a:endParaRPr lang="uk-UA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e-DE" dirty="0" smtClean="0">
                <a:solidFill>
                  <a:schemeClr val="accent1"/>
                </a:solidFill>
              </a:rPr>
              <a:t>Bei uns begrüßt man die Gäste </a:t>
            </a:r>
            <a:br>
              <a:rPr lang="de-DE" dirty="0" smtClean="0">
                <a:solidFill>
                  <a:schemeClr val="accent1"/>
                </a:solidFill>
              </a:rPr>
            </a:br>
            <a:r>
              <a:rPr lang="de-DE" dirty="0" smtClean="0">
                <a:solidFill>
                  <a:schemeClr val="accent1"/>
                </a:solidFill>
              </a:rPr>
              <a:t>mit einer Torte</a:t>
            </a:r>
            <a:endParaRPr lang="uk-UA" b="0" dirty="0"/>
          </a:p>
        </p:txBody>
      </p:sp>
    </p:spTree>
  </p:cSld>
  <p:clrMapOvr>
    <a:masterClrMapping/>
  </p:clrMapOvr>
  <p:transition advClick="0" advTm="4000"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de-DE" dirty="0" smtClean="0"/>
              <a:t>Berlin</a:t>
            </a:r>
            <a:endParaRPr lang="uk-UA" dirty="0"/>
          </a:p>
        </p:txBody>
      </p:sp>
      <p:pic>
        <p:nvPicPr>
          <p:cNvPr id="5" name="Содержимое 4" descr="0807_germany_berl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918653"/>
            <a:ext cx="6929486" cy="5653619"/>
          </a:xfrm>
        </p:spPr>
      </p:pic>
    </p:spTree>
  </p:cSld>
  <p:clrMapOvr>
    <a:masterClrMapping/>
  </p:clrMapOvr>
  <p:transition spd="med" advClick="0" advTm="3000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89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000108"/>
            <a:ext cx="6350000" cy="4749800"/>
          </a:xfrm>
        </p:spPr>
      </p:pic>
      <p:sp>
        <p:nvSpPr>
          <p:cNvPr id="7" name="Подзаголовок 6"/>
          <p:cNvSpPr>
            <a:spLocks noGrp="1"/>
          </p:cNvSpPr>
          <p:nvPr>
            <p:ph type="subTitle" idx="10"/>
          </p:nvPr>
        </p:nvSpPr>
        <p:spPr>
          <a:xfrm>
            <a:off x="214282" y="6000768"/>
            <a:ext cx="8429684" cy="642918"/>
          </a:xfrm>
        </p:spPr>
        <p:txBody>
          <a:bodyPr/>
          <a:lstStyle/>
          <a:p>
            <a:r>
              <a:rPr lang="uk-UA" dirty="0" smtClean="0"/>
              <a:t>Німеччина – мальовнича країна.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29684" cy="928670"/>
          </a:xfrm>
        </p:spPr>
        <p:txBody>
          <a:bodyPr>
            <a:normAutofit/>
          </a:bodyPr>
          <a:lstStyle/>
          <a:p>
            <a:r>
              <a:rPr lang="de-DE" dirty="0" smtClean="0"/>
              <a:t>Deutschland ist ein malerisches Land.</a:t>
            </a:r>
            <a:endParaRPr lang="uk-UA" dirty="0"/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5720" y="214290"/>
            <a:ext cx="8429684" cy="92867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Hier gibt es uralte Wälder, hohe Berge, tiefe Seen. Einer der größten Wälder ist der Schwarzwald.</a:t>
            </a:r>
            <a:endParaRPr lang="uk-UA" dirty="0"/>
          </a:p>
        </p:txBody>
      </p:sp>
      <p:pic>
        <p:nvPicPr>
          <p:cNvPr id="10" name="Содержимое 9" descr="Schwarzwald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81000" y="1976437"/>
            <a:ext cx="4064000" cy="3048000"/>
          </a:xfrm>
        </p:spPr>
      </p:pic>
      <p:pic>
        <p:nvPicPr>
          <p:cNvPr id="11" name="Содержимое 10" descr="Schwarzwald_See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3438" y="2192685"/>
            <a:ext cx="4143375" cy="2615505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285720" y="5643578"/>
            <a:ext cx="8429684" cy="78579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Тут є прадавні ліси, височенні гори, мальовничі озера. Один з найбільших лісів – </a:t>
            </a:r>
            <a:r>
              <a:rPr lang="uk-UA" dirty="0" err="1" smtClean="0"/>
              <a:t>Шварцвальд</a:t>
            </a:r>
            <a:r>
              <a:rPr lang="uk-UA" dirty="0" smtClean="0"/>
              <a:t>.</a:t>
            </a:r>
            <a:endParaRPr lang="uk-UA" dirty="0"/>
          </a:p>
        </p:txBody>
      </p:sp>
    </p:spTree>
  </p:cSld>
  <p:clrMapOvr>
    <a:masterClrMapping/>
  </p:clrMapOvr>
  <p:transition advClick="0" advTm="6000"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429684" cy="92867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Zu seinem Ehren wurde eine leckere Torte genannt.</a:t>
            </a:r>
            <a:endParaRPr lang="uk-UA" dirty="0"/>
          </a:p>
        </p:txBody>
      </p:sp>
      <p:pic>
        <p:nvPicPr>
          <p:cNvPr id="5" name="Содержимое 4" descr="1167729617_d83c97851c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57188" y="1919810"/>
            <a:ext cx="4429126" cy="2949798"/>
          </a:xfrm>
        </p:spPr>
      </p:pic>
      <p:pic>
        <p:nvPicPr>
          <p:cNvPr id="6" name="Содержимое 5" descr="recepti-deserti-Schwarzwald_torta_757464875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00649" y="1928802"/>
            <a:ext cx="3351901" cy="2867035"/>
          </a:xfrm>
        </p:spPr>
      </p:pic>
      <p:sp>
        <p:nvSpPr>
          <p:cNvPr id="7" name="Подзаголовок 6"/>
          <p:cNvSpPr>
            <a:spLocks noGrp="1"/>
          </p:cNvSpPr>
          <p:nvPr>
            <p:ph type="subTitle" idx="10"/>
          </p:nvPr>
        </p:nvSpPr>
        <p:spPr>
          <a:xfrm>
            <a:off x="285720" y="5500702"/>
            <a:ext cx="8429684" cy="785794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На його честь названо один з найсмачніших тортів.  </a:t>
            </a:r>
            <a:endParaRPr lang="uk-UA" dirty="0"/>
          </a:p>
        </p:txBody>
      </p:sp>
    </p:spTree>
  </p:cSld>
  <p:clrMapOvr>
    <a:masterClrMapping/>
  </p:clrMapOvr>
  <p:transition advClick="0" advTm="5000">
    <p:comb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29684" cy="92867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Und wir bewirten euch alle herzlich mit </a:t>
            </a:r>
            <a:br>
              <a:rPr lang="de-DE" dirty="0" smtClean="0"/>
            </a:br>
            <a:r>
              <a:rPr lang="de-DE" dirty="0" smtClean="0"/>
              <a:t>der Torte „Schwarzwald“!</a:t>
            </a:r>
            <a:r>
              <a:rPr lang="uk-UA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Hoffentlich schmeckt euch unsere Torte.</a:t>
            </a:r>
            <a:endParaRPr lang="uk-UA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929330"/>
            <a:ext cx="8429684" cy="78579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І ми вас усіх щиро пригощаємо тортом </a:t>
            </a:r>
            <a:r>
              <a:rPr lang="uk-UA" dirty="0" err="1" smtClean="0"/>
              <a:t>“Шварцвальд”</a:t>
            </a:r>
            <a:r>
              <a:rPr lang="uk-UA" dirty="0" smtClean="0"/>
              <a:t>. Сподіваємось, торт вам посмакує.</a:t>
            </a:r>
            <a:endParaRPr lang="uk-UA" dirty="0"/>
          </a:p>
        </p:txBody>
      </p:sp>
      <p:pic>
        <p:nvPicPr>
          <p:cNvPr id="6" name="Содержимое 9" descr="die_groesste_torte_steht1_large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65384" y="2143116"/>
            <a:ext cx="3992302" cy="2646412"/>
          </a:xfrm>
        </p:spPr>
      </p:pic>
      <p:pic>
        <p:nvPicPr>
          <p:cNvPr id="7" name="Содержимое 10" descr="09schwarzwaelder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3438" y="1785926"/>
            <a:ext cx="4143375" cy="3952780"/>
          </a:xfrm>
        </p:spPr>
      </p:pic>
    </p:spTree>
  </p:cSld>
  <p:clrMapOvr>
    <a:masterClrMapping/>
  </p:clrMapOvr>
  <p:transition advClick="0" advTm="8000"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29684" cy="92867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Deutschland ist ein Land mit hohem Lebensniveau und Kultur.</a:t>
            </a:r>
            <a:endParaRPr lang="uk-UA" dirty="0"/>
          </a:p>
        </p:txBody>
      </p:sp>
      <p:pic>
        <p:nvPicPr>
          <p:cNvPr id="6" name="Содержимое 5" descr="Cologne_Cathedral_And_Hohenzollern_Bridge,_Cologne,_Germany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57188" y="1958578"/>
            <a:ext cx="4111625" cy="3083719"/>
          </a:xfrm>
        </p:spPr>
      </p:pic>
      <p:pic>
        <p:nvPicPr>
          <p:cNvPr id="7" name="Содержимое 6" descr="0807_germany_dusseldorf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946672"/>
            <a:ext cx="4143375" cy="3107531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643578"/>
            <a:ext cx="8429684" cy="78579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Німеччина – країна з високим рівнем життя та культурою.</a:t>
            </a:r>
            <a:endParaRPr lang="uk-UA" dirty="0"/>
          </a:p>
        </p:txBody>
      </p:sp>
    </p:spTree>
  </p:cSld>
  <p:clrMapOvr>
    <a:masterClrMapping/>
  </p:clrMapOvr>
  <p:transition advClick="0" advTm="4000">
    <p:blind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Münchener Rückversicherung, Hauptgebäude</a:t>
            </a:r>
            <a:br>
              <a:rPr lang="de-DE" dirty="0" smtClean="0"/>
            </a:br>
            <a:r>
              <a:rPr lang="de-DE" dirty="0" smtClean="0"/>
              <a:t>Frankfurt am Main</a:t>
            </a:r>
            <a:endParaRPr lang="uk-UA" dirty="0"/>
          </a:p>
        </p:txBody>
      </p:sp>
      <p:pic>
        <p:nvPicPr>
          <p:cNvPr id="6" name="Содержимое 5" descr="Münchener Rückversicherung, office building on Leopoldstrasse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57158" y="1785926"/>
            <a:ext cx="4111625" cy="4802606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4714876" y="5643578"/>
            <a:ext cx="4071966" cy="1214422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Мюнхенська страхова агенція, головна будівля</a:t>
            </a:r>
          </a:p>
          <a:p>
            <a:r>
              <a:rPr lang="uk-UA" dirty="0" smtClean="0"/>
              <a:t>Франкфурт на Майні</a:t>
            </a:r>
            <a:endParaRPr lang="uk-UA" dirty="0"/>
          </a:p>
        </p:txBody>
      </p:sp>
      <p:pic>
        <p:nvPicPr>
          <p:cNvPr id="11" name="Содержимое 10" descr="Frankfurt_Germany_0407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4876" y="2143116"/>
            <a:ext cx="4286294" cy="3214720"/>
          </a:xfrm>
        </p:spPr>
      </p:pic>
    </p:spTree>
  </p:cSld>
  <p:clrMapOvr>
    <a:masterClrMapping/>
  </p:clrMapOvr>
  <p:transition advClick="0" advTm="2000"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Die BRD ist an seine berühmten Leute bekannt. Das sind Philosoph Immanuel Kant,  Märchendichter Brüder Grimm,</a:t>
            </a:r>
            <a:endParaRPr lang="uk-UA" dirty="0"/>
          </a:p>
        </p:txBody>
      </p:sp>
      <p:pic>
        <p:nvPicPr>
          <p:cNvPr id="6" name="Содержимое 5" descr="436px-Immanuel_Kant_3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96106" y="1428736"/>
            <a:ext cx="3322331" cy="4572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535px-Grimm-Hanau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3438" y="1571612"/>
            <a:ext cx="3791556" cy="425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ФРН славиться своїми видатними людьми, такими як філософ І. Кант, казкарі брати Грім,</a:t>
            </a:r>
            <a:endParaRPr lang="uk-UA" dirty="0"/>
          </a:p>
        </p:txBody>
      </p:sp>
    </p:spTree>
  </p:cSld>
  <p:clrMapOvr>
    <a:masterClrMapping/>
  </p:clrMapOvr>
  <p:transition advClick="0" advTm="8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Mathematiker Gottfried Wilhelm Leibniz und Physiker Albert Einstein,</a:t>
            </a:r>
            <a:endParaRPr lang="uk-UA" dirty="0"/>
          </a:p>
        </p:txBody>
      </p:sp>
      <p:pic>
        <p:nvPicPr>
          <p:cNvPr id="6" name="Содержимое 5" descr="00001258_Gottfried Wilhelm Leibniz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00034" y="1285860"/>
            <a:ext cx="3467924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6" descr="Albert_Einstein_Head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214422"/>
            <a:ext cx="3511672" cy="4572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uk-UA" dirty="0" smtClean="0"/>
              <a:t>математик Г.В.</a:t>
            </a:r>
            <a:r>
              <a:rPr lang="uk-UA" dirty="0" err="1" smtClean="0"/>
              <a:t>Лейбніц</a:t>
            </a:r>
            <a:r>
              <a:rPr lang="uk-UA" dirty="0" smtClean="0"/>
              <a:t> та фізик А.Ейнштейн,</a:t>
            </a:r>
            <a:endParaRPr lang="uk-UA" dirty="0"/>
          </a:p>
        </p:txBody>
      </p:sp>
    </p:spTree>
  </p:cSld>
  <p:clrMapOvr>
    <a:masterClrMapping/>
  </p:clrMapOvr>
  <p:transition advClick="0" advTm="6000">
    <p:cover dir="l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Komponisten Johann Sebastian Bach und Ludwig van</a:t>
            </a:r>
            <a:r>
              <a:rPr lang="en-US" dirty="0" smtClean="0"/>
              <a:t> </a:t>
            </a:r>
            <a:r>
              <a:rPr lang="de-DE" dirty="0" smtClean="0"/>
              <a:t>Beethoven,</a:t>
            </a:r>
            <a:endParaRPr lang="uk-UA" dirty="0"/>
          </a:p>
        </p:txBody>
      </p:sp>
      <p:pic>
        <p:nvPicPr>
          <p:cNvPr id="6" name="Содержимое 5" descr="bach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55230" y="1071546"/>
            <a:ext cx="3268186" cy="4929204"/>
          </a:xfrm>
        </p:spPr>
      </p:pic>
      <p:pic>
        <p:nvPicPr>
          <p:cNvPr id="7" name="Содержимое 6" descr="Beethoven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57686" y="1142984"/>
            <a:ext cx="4040793" cy="4857784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uk-UA" dirty="0" smtClean="0"/>
              <a:t>композитори Й.С.Бах і Л.Бетховен,</a:t>
            </a:r>
            <a:endParaRPr lang="uk-UA" dirty="0"/>
          </a:p>
        </p:txBody>
      </p:sp>
    </p:spTree>
  </p:cSld>
  <p:clrMapOvr>
    <a:masterClrMapping/>
  </p:clrMapOvr>
  <p:transition advClick="0" advTm="4000">
    <p:cover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29684" cy="92867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Maler Albrecht Dürer und </a:t>
            </a:r>
            <a:br>
              <a:rPr lang="de-DE" dirty="0" smtClean="0"/>
            </a:br>
            <a:r>
              <a:rPr lang="de-DE" dirty="0" smtClean="0"/>
              <a:t>Rennfahrer Michael Schumacher</a:t>
            </a:r>
            <a:endParaRPr lang="uk-UA" dirty="0"/>
          </a:p>
        </p:txBody>
      </p:sp>
      <p:pic>
        <p:nvPicPr>
          <p:cNvPr id="6" name="Содержимое 5" descr="Duerer01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71472" y="1357298"/>
            <a:ext cx="3143272" cy="4416776"/>
          </a:xfrm>
        </p:spPr>
      </p:pic>
      <p:pic>
        <p:nvPicPr>
          <p:cNvPr id="7" name="Содержимое 6" descr="Michael_Schumacher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214810" y="1785926"/>
            <a:ext cx="4333876" cy="3250407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857892"/>
            <a:ext cx="8429684" cy="785794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Художник </a:t>
            </a:r>
            <a:r>
              <a:rPr lang="uk-UA" dirty="0" err="1" smtClean="0"/>
              <a:t>Альбрехт</a:t>
            </a:r>
            <a:r>
              <a:rPr lang="uk-UA" dirty="0" smtClean="0"/>
              <a:t> </a:t>
            </a:r>
            <a:r>
              <a:rPr lang="uk-UA" dirty="0" err="1" smtClean="0"/>
              <a:t>Дюрер</a:t>
            </a:r>
            <a:r>
              <a:rPr lang="uk-UA" dirty="0" smtClean="0"/>
              <a:t> та </a:t>
            </a:r>
          </a:p>
          <a:p>
            <a:r>
              <a:rPr lang="uk-UA" dirty="0" smtClean="0"/>
              <a:t>гонщик </a:t>
            </a:r>
            <a:r>
              <a:rPr lang="uk-UA" dirty="0" err="1" smtClean="0"/>
              <a:t>Міхаель</a:t>
            </a:r>
            <a:r>
              <a:rPr lang="uk-UA" dirty="0" smtClean="0"/>
              <a:t> </a:t>
            </a:r>
            <a:r>
              <a:rPr lang="uk-UA" dirty="0" err="1" smtClean="0"/>
              <a:t>Шумахер</a:t>
            </a:r>
            <a:endParaRPr lang="uk-UA" dirty="0"/>
          </a:p>
        </p:txBody>
      </p:sp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96908"/>
          </a:xfrm>
        </p:spPr>
        <p:txBody>
          <a:bodyPr/>
          <a:lstStyle/>
          <a:p>
            <a:r>
              <a:rPr lang="de-DE" dirty="0" smtClean="0"/>
              <a:t>Dresden</a:t>
            </a:r>
            <a:endParaRPr lang="uk-UA" dirty="0"/>
          </a:p>
        </p:txBody>
      </p:sp>
      <p:pic>
        <p:nvPicPr>
          <p:cNvPr id="5" name="Содержимое 4" descr="0807_germany_drezd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928670"/>
            <a:ext cx="8151285" cy="5572164"/>
          </a:xfrm>
        </p:spPr>
      </p:pic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Und natürlich Schriftsteller Johann Wolfgang von Goethe und Heinrich Heine.</a:t>
            </a:r>
            <a:r>
              <a:rPr lang="en-US" dirty="0" smtClean="0">
                <a:hlinkClick r:id="rId3"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pic>
        <p:nvPicPr>
          <p:cNvPr id="6" name="Содержимое 5" descr="4757- Goethe @ 530.jp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714348" y="1368490"/>
            <a:ext cx="3429024" cy="4224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6" descr="30976-Heinrich Heine @ 530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072066" y="1428736"/>
            <a:ext cx="3214710" cy="4130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857892"/>
            <a:ext cx="8429684" cy="785794"/>
          </a:xfrm>
        </p:spPr>
        <p:txBody>
          <a:bodyPr/>
          <a:lstStyle/>
          <a:p>
            <a:r>
              <a:rPr lang="uk-UA" dirty="0" smtClean="0"/>
              <a:t>і, звичайно, Й.В.Гете та Г.Гайне.</a:t>
            </a:r>
            <a:endParaRPr lang="uk-UA" dirty="0"/>
          </a:p>
        </p:txBody>
      </p:sp>
    </p:spTree>
  </p:cSld>
  <p:clrMapOvr>
    <a:masterClrMapping/>
  </p:clrMapOvr>
  <p:transition advClick="0" advTm="6000">
    <p:cover dir="l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5720" y="5500702"/>
            <a:ext cx="8286808" cy="1214446"/>
          </a:xfrm>
        </p:spPr>
        <p:txBody>
          <a:bodyPr/>
          <a:lstStyle/>
          <a:p>
            <a:pPr algn="ctr"/>
            <a:r>
              <a:rPr lang="uk-UA" b="0" dirty="0" smtClean="0">
                <a:latin typeface="+mj-lt"/>
              </a:rPr>
              <a:t>Хто не чув всесвітньовідомої легенди про чарівну дівчину-русалку </a:t>
            </a:r>
            <a:r>
              <a:rPr lang="uk-UA" b="0" dirty="0" err="1" smtClean="0">
                <a:latin typeface="+mj-lt"/>
              </a:rPr>
              <a:t>Лореляй</a:t>
            </a:r>
            <a:r>
              <a:rPr lang="uk-UA" b="0" dirty="0" smtClean="0">
                <a:latin typeface="+mj-lt"/>
              </a:rPr>
              <a:t>, яку опоетизував у своєму вірші Г. Гайне</a:t>
            </a:r>
            <a:endParaRPr lang="uk-UA" b="0" dirty="0">
              <a:latin typeface="+mj-lt"/>
            </a:endParaRPr>
          </a:p>
        </p:txBody>
      </p:sp>
      <p:pic>
        <p:nvPicPr>
          <p:cNvPr id="11" name="Содержимое 10" descr="Loreley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14480" y="1285860"/>
            <a:ext cx="5715040" cy="4000529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058974"/>
          </a:xfrm>
        </p:spPr>
        <p:txBody>
          <a:bodyPr>
            <a:normAutofit/>
          </a:bodyPr>
          <a:lstStyle/>
          <a:p>
            <a:pPr algn="ctr"/>
            <a:r>
              <a:rPr lang="de-DE" sz="2800" dirty="0" smtClean="0"/>
              <a:t>Wer hat eine  weltbekannte Legende  von einer hübschen Nixe nicht gehört,  die von </a:t>
            </a:r>
            <a:r>
              <a:rPr lang="de-DE" sz="2800" dirty="0" err="1" smtClean="0"/>
              <a:t>H.Heine</a:t>
            </a:r>
            <a:r>
              <a:rPr lang="de-DE" sz="2800" dirty="0" smtClean="0"/>
              <a:t>  verdichtet  wurde?</a:t>
            </a:r>
            <a:endParaRPr lang="uk-UA" sz="2800" dirty="0"/>
          </a:p>
        </p:txBody>
      </p:sp>
    </p:spTree>
  </p:cSld>
  <p:clrMapOvr>
    <a:masterClrMapping/>
  </p:clrMapOvr>
  <p:transition advClick="0" advTm="6000">
    <p:cover dir="l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3 - Epilogue (Relief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2910" y="6000768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Не знаю, </a:t>
            </a:r>
            <a:r>
              <a:rPr lang="ru-RU" sz="3200" dirty="0" err="1" smtClean="0"/>
              <a:t>що</a:t>
            </a:r>
            <a:r>
              <a:rPr lang="ru-RU" sz="3200" dirty="0" smtClean="0"/>
              <a:t> б </a:t>
            </a:r>
            <a:r>
              <a:rPr lang="ru-RU" sz="3200" dirty="0" err="1" smtClean="0"/>
              <a:t>це</a:t>
            </a:r>
            <a:r>
              <a:rPr lang="ru-RU" sz="3200" dirty="0" smtClean="0"/>
              <a:t> означало</a:t>
            </a:r>
            <a:endParaRPr lang="uk-UA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42910" y="6000768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Чому я сумую отак.</a:t>
            </a:r>
            <a:endParaRPr lang="uk-UA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42910" y="6000768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Та </a:t>
            </a:r>
            <a:r>
              <a:rPr lang="ru-RU" sz="3200" dirty="0" err="1" smtClean="0"/>
              <a:t>казка</a:t>
            </a:r>
            <a:r>
              <a:rPr lang="ru-RU" sz="3200" dirty="0" smtClean="0"/>
              <a:t> стара в </a:t>
            </a:r>
            <a:r>
              <a:rPr lang="ru-RU" sz="3200" dirty="0" err="1" smtClean="0"/>
              <a:t>моїх</a:t>
            </a:r>
            <a:r>
              <a:rPr lang="ru-RU" sz="3200" dirty="0" smtClean="0"/>
              <a:t> думах</a:t>
            </a:r>
            <a:endParaRPr lang="uk-UA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642910" y="6000768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Навіки залишила знак…</a:t>
            </a:r>
            <a:endParaRPr lang="uk-UA" sz="3200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Повітря промерзле</a:t>
            </a:r>
            <a:r>
              <a:rPr lang="uk-UA" sz="3200" smtClean="0">
                <a:latin typeface="Constantia" pitchFamily="18" charset="0"/>
              </a:rPr>
              <a:t>, темніє,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І Рейн тихомирно біжить,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Вершечок гори видніє,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Де сонце вечірнє горить.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910" y="6000768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Красуня</a:t>
            </a:r>
            <a:r>
              <a:rPr lang="ru-RU" sz="3200" dirty="0" smtClean="0"/>
              <a:t> </a:t>
            </a:r>
            <a:r>
              <a:rPr lang="ru-RU" sz="3200" dirty="0" err="1" smtClean="0"/>
              <a:t>лелійна</a:t>
            </a:r>
            <a:r>
              <a:rPr lang="ru-RU" sz="3200" dirty="0" smtClean="0"/>
              <a:t> </a:t>
            </a:r>
            <a:r>
              <a:rPr lang="ru-RU" sz="3200" dirty="0" err="1" smtClean="0"/>
              <a:t>й</a:t>
            </a:r>
            <a:r>
              <a:rPr lang="ru-RU" sz="3200" dirty="0" smtClean="0"/>
              <a:t> чиста,</a:t>
            </a:r>
            <a:endParaRPr lang="uk-UA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642910" y="6000768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Високо там вона є,</a:t>
            </a:r>
            <a:endParaRPr lang="uk-UA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642910" y="6000768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Зі</a:t>
            </a:r>
            <a:r>
              <a:rPr lang="ru-RU" sz="3200" dirty="0" smtClean="0"/>
              <a:t> </a:t>
            </a:r>
            <a:r>
              <a:rPr lang="ru-RU" sz="3200" dirty="0" err="1" smtClean="0"/>
              <a:t>злота</a:t>
            </a:r>
            <a:r>
              <a:rPr lang="ru-RU" sz="3200" dirty="0" smtClean="0"/>
              <a:t> на </a:t>
            </a:r>
            <a:r>
              <a:rPr lang="ru-RU" sz="3200" dirty="0" err="1" smtClean="0"/>
              <a:t>ній</a:t>
            </a:r>
            <a:r>
              <a:rPr lang="ru-RU" sz="3200" dirty="0" smtClean="0"/>
              <a:t> </a:t>
            </a:r>
            <a:r>
              <a:rPr lang="ru-RU" sz="3200" dirty="0" err="1" smtClean="0"/>
              <a:t>намисто</a:t>
            </a:r>
            <a:r>
              <a:rPr lang="ru-RU" sz="3200" dirty="0" smtClean="0"/>
              <a:t>,</a:t>
            </a:r>
            <a:endParaRPr lang="uk-UA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642910" y="6000768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Чеше волосся своє.</a:t>
            </a:r>
            <a:endParaRPr lang="uk-UA" sz="3200" dirty="0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Злотаве волосся гладить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Гребенем золотим,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І піснею тихою надить,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І голосом неземним.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 err="1" smtClean="0">
                <a:latin typeface="Constantia" pitchFamily="18" charset="0"/>
              </a:rPr>
              <a:t>Весляр</a:t>
            </a:r>
            <a:r>
              <a:rPr lang="ru-RU" sz="3200" dirty="0" smtClean="0">
                <a:latin typeface="Constantia" pitchFamily="18" charset="0"/>
              </a:rPr>
              <a:t> </a:t>
            </a:r>
            <a:r>
              <a:rPr lang="ru-RU" sz="3200" dirty="0" err="1" smtClean="0">
                <a:latin typeface="Constantia" pitchFamily="18" charset="0"/>
              </a:rPr>
              <a:t>під</a:t>
            </a:r>
            <a:r>
              <a:rPr lang="ru-RU" sz="3200" dirty="0" smtClean="0">
                <a:latin typeface="Constantia" pitchFamily="18" charset="0"/>
              </a:rPr>
              <a:t> ту </a:t>
            </a:r>
            <a:r>
              <a:rPr lang="ru-RU" sz="3200" dirty="0" err="1" smtClean="0">
                <a:latin typeface="Constantia" pitchFamily="18" charset="0"/>
              </a:rPr>
              <a:t>пісню</a:t>
            </a:r>
            <a:r>
              <a:rPr lang="ru-RU" sz="3200" dirty="0" smtClean="0">
                <a:latin typeface="Constantia" pitchFamily="18" charset="0"/>
              </a:rPr>
              <a:t> </a:t>
            </a:r>
            <a:r>
              <a:rPr lang="ru-RU" sz="3200" dirty="0" err="1" smtClean="0">
                <a:latin typeface="Constantia" pitchFamily="18" charset="0"/>
              </a:rPr>
              <a:t>ридає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У крихітному човні,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atin typeface="Constantia" pitchFamily="18" charset="0"/>
              </a:rPr>
              <a:t>І </a:t>
            </a:r>
            <a:r>
              <a:rPr lang="ru-RU" sz="3200" dirty="0" err="1" smtClean="0">
                <a:latin typeface="Constantia" pitchFamily="18" charset="0"/>
              </a:rPr>
              <a:t>скель</a:t>
            </a:r>
            <a:r>
              <a:rPr lang="ru-RU" sz="3200" dirty="0" smtClean="0">
                <a:latin typeface="Constantia" pitchFamily="18" charset="0"/>
              </a:rPr>
              <a:t> </a:t>
            </a:r>
            <a:r>
              <a:rPr lang="ru-RU" sz="3200" dirty="0" err="1" smtClean="0">
                <a:latin typeface="Constantia" pitchFamily="18" charset="0"/>
              </a:rPr>
              <a:t>він</a:t>
            </a:r>
            <a:r>
              <a:rPr lang="ru-RU" sz="3200" dirty="0" smtClean="0">
                <a:latin typeface="Constantia" pitchFamily="18" charset="0"/>
              </a:rPr>
              <a:t> не </a:t>
            </a:r>
            <a:r>
              <a:rPr lang="ru-RU" sz="3200" dirty="0" err="1" smtClean="0">
                <a:latin typeface="Constantia" pitchFamily="18" charset="0"/>
              </a:rPr>
              <a:t>помічає</a:t>
            </a:r>
            <a:r>
              <a:rPr lang="ru-RU" sz="3200" dirty="0" smtClean="0">
                <a:latin typeface="Constantia" pitchFamily="18" charset="0"/>
              </a:rPr>
              <a:t>,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Зводить вгору очі сумні.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Здається, весляр і човенце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Спочинуть у хвилях, - нехай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 err="1" smtClean="0">
                <a:latin typeface="Constantia" pitchFamily="18" charset="0"/>
              </a:rPr>
              <a:t>Всі</a:t>
            </a:r>
            <a:r>
              <a:rPr lang="ru-RU" sz="3200" dirty="0" smtClean="0">
                <a:latin typeface="Constantia" pitchFamily="18" charset="0"/>
              </a:rPr>
              <a:t> </a:t>
            </a:r>
            <a:r>
              <a:rPr lang="ru-RU" sz="3200" dirty="0" err="1" smtClean="0">
                <a:latin typeface="Constantia" pitchFamily="18" charset="0"/>
              </a:rPr>
              <a:t>знають</a:t>
            </a:r>
            <a:r>
              <a:rPr lang="ru-RU" sz="3200" dirty="0" smtClean="0">
                <a:latin typeface="Constantia" pitchFamily="18" charset="0"/>
              </a:rPr>
              <a:t>, </a:t>
            </a:r>
            <a:r>
              <a:rPr lang="ru-RU" sz="3200" dirty="0" err="1" smtClean="0">
                <a:latin typeface="Constantia" pitchFamily="18" charset="0"/>
              </a:rPr>
              <a:t>що</a:t>
            </a:r>
            <a:r>
              <a:rPr lang="ru-RU" sz="3200" dirty="0" smtClean="0">
                <a:latin typeface="Constantia" pitchFamily="18" charset="0"/>
              </a:rPr>
              <a:t> </a:t>
            </a:r>
            <a:r>
              <a:rPr lang="ru-RU" sz="3200" dirty="0" err="1" smtClean="0">
                <a:latin typeface="Constantia" pitchFamily="18" charset="0"/>
              </a:rPr>
              <a:t>співом</a:t>
            </a:r>
            <a:r>
              <a:rPr lang="ru-RU" sz="3200" dirty="0" smtClean="0">
                <a:latin typeface="Constantia" pitchFamily="18" charset="0"/>
              </a:rPr>
              <a:t> усе </a:t>
            </a:r>
            <a:r>
              <a:rPr lang="ru-RU" sz="3200" dirty="0" err="1" smtClean="0">
                <a:latin typeface="Constantia" pitchFamily="18" charset="0"/>
              </a:rPr>
              <a:t>це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Зробила сама </a:t>
            </a:r>
            <a:r>
              <a:rPr lang="uk-UA" sz="3200" dirty="0" err="1" smtClean="0">
                <a:latin typeface="Constantia" pitchFamily="18" charset="0"/>
              </a:rPr>
              <a:t>Лореляй</a:t>
            </a:r>
            <a:r>
              <a:rPr lang="uk-UA" sz="3200" dirty="0" smtClean="0">
                <a:latin typeface="Constantia" pitchFamily="18" charset="0"/>
              </a:rPr>
              <a:t>.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atin typeface="Constantia" pitchFamily="18" charset="0"/>
              </a:rPr>
              <a:t>Не знаю, </a:t>
            </a:r>
            <a:r>
              <a:rPr lang="ru-RU" sz="3200" dirty="0" err="1" smtClean="0">
                <a:latin typeface="Constantia" pitchFamily="18" charset="0"/>
              </a:rPr>
              <a:t>що</a:t>
            </a:r>
            <a:r>
              <a:rPr lang="ru-RU" sz="3200" dirty="0" smtClean="0">
                <a:latin typeface="Constantia" pitchFamily="18" charset="0"/>
              </a:rPr>
              <a:t> б </a:t>
            </a:r>
            <a:r>
              <a:rPr lang="ru-RU" sz="3200" dirty="0" err="1" smtClean="0">
                <a:latin typeface="Constantia" pitchFamily="18" charset="0"/>
              </a:rPr>
              <a:t>це</a:t>
            </a:r>
            <a:r>
              <a:rPr lang="ru-RU" sz="3200" dirty="0" smtClean="0">
                <a:latin typeface="Constantia" pitchFamily="18" charset="0"/>
              </a:rPr>
              <a:t> означало,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Чому я сумую отак.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atin typeface="Constantia" pitchFamily="18" charset="0"/>
              </a:rPr>
              <a:t>Та </a:t>
            </a:r>
            <a:r>
              <a:rPr lang="ru-RU" sz="3200" dirty="0" err="1" smtClean="0">
                <a:latin typeface="Constantia" pitchFamily="18" charset="0"/>
              </a:rPr>
              <a:t>казка</a:t>
            </a:r>
            <a:r>
              <a:rPr lang="ru-RU" sz="3200" dirty="0" smtClean="0">
                <a:latin typeface="Constantia" pitchFamily="18" charset="0"/>
              </a:rPr>
              <a:t> стара в </a:t>
            </a:r>
            <a:r>
              <a:rPr lang="ru-RU" sz="3200" dirty="0" err="1" smtClean="0">
                <a:latin typeface="Constantia" pitchFamily="18" charset="0"/>
              </a:rPr>
              <a:t>моїх</a:t>
            </a:r>
            <a:r>
              <a:rPr lang="ru-RU" sz="3200" dirty="0" smtClean="0">
                <a:latin typeface="Constantia" pitchFamily="18" charset="0"/>
              </a:rPr>
              <a:t> думах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Навіки залишила знак…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Повітря промерзле, темніє,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І Рейн тихомирно біжить,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Вершечок гори видніє,</a:t>
            </a:r>
            <a:endParaRPr lang="uk-UA" sz="3200" dirty="0">
              <a:latin typeface="Constantia" pitchFamily="18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42910" y="6000768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atin typeface="Constantia" pitchFamily="18" charset="0"/>
              </a:rPr>
              <a:t>Де сонце вечірнє горить.</a:t>
            </a:r>
            <a:endParaRPr lang="uk-UA" sz="3200" dirty="0">
              <a:latin typeface="Constantia" pitchFamily="18" charset="0"/>
            </a:endParaRPr>
          </a:p>
        </p:txBody>
      </p:sp>
      <p:pic>
        <p:nvPicPr>
          <p:cNvPr id="48" name="loreley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00034" y="428604"/>
            <a:ext cx="8143932" cy="5429288"/>
          </a:xfrm>
          <a:prstGeom prst="rect">
            <a:avLst/>
          </a:prstGeom>
        </p:spPr>
      </p:pic>
    </p:spTree>
  </p:cSld>
  <p:clrMapOvr>
    <a:masterClrMapping/>
  </p:clrMapOvr>
  <p:transition advClick="0" advTm="20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" presetID="10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0"/>
                            </p:stCondLst>
                            <p:childTnLst>
                              <p:par>
                                <p:cTn id="1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0"/>
                            </p:stCondLst>
                            <p:childTnLst>
                              <p:par>
                                <p:cTn id="2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0"/>
                            </p:stCondLst>
                            <p:childTnLst>
                              <p:par>
                                <p:cTn id="3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0"/>
                            </p:stCondLst>
                            <p:childTnLst>
                              <p:par>
                                <p:cTn id="4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1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60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8500"/>
                            </p:stCondLst>
                            <p:childTnLst>
                              <p:par>
                                <p:cTn id="6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5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0"/>
                            </p:stCondLst>
                            <p:childTnLst>
                              <p:par>
                                <p:cTn id="7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9000"/>
                            </p:stCondLst>
                            <p:childTnLst>
                              <p:par>
                                <p:cTn id="81" presetID="7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60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500"/>
                            </p:stCondLst>
                            <p:childTnLst>
                              <p:par>
                                <p:cTn id="9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3000"/>
                            </p:stCondLst>
                            <p:childTnLst>
                              <p:par>
                                <p:cTn id="9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0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7500"/>
                            </p:stCondLst>
                            <p:childTnLst>
                              <p:par>
                                <p:cTn id="10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9500"/>
                            </p:stCondLst>
                            <p:childTnLst>
                              <p:par>
                                <p:cTn id="11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2000"/>
                            </p:stCondLst>
                            <p:childTnLst>
                              <p:par>
                                <p:cTn id="1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4000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6500"/>
                            </p:stCondLst>
                            <p:childTnLst>
                              <p:par>
                                <p:cTn id="12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500"/>
                            </p:stCondLst>
                            <p:childTnLst>
                              <p:par>
                                <p:cTn id="1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3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4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14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7500"/>
                            </p:stCondLst>
                            <p:childTnLst>
                              <p:par>
                                <p:cTn id="1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153" presetID="7" presetClass="entr" presetSubtype="4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4500"/>
                            </p:stCondLst>
                            <p:childTnLst>
                              <p:par>
                                <p:cTn id="15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6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1500"/>
                            </p:stCondLst>
                            <p:childTnLst>
                              <p:par>
                                <p:cTn id="17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3500"/>
                            </p:stCondLst>
                            <p:childTnLst>
                              <p:par>
                                <p:cTn id="17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8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18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2500"/>
                            </p:stCondLst>
                            <p:childTnLst>
                              <p:par>
                                <p:cTn id="19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9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20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20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21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21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6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225" presetID="7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23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23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24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5000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77500"/>
                            </p:stCondLst>
                            <p:childTnLst>
                              <p:par>
                                <p:cTn id="25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25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6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86500"/>
                            </p:stCondLst>
                            <p:childTnLst>
                              <p:par>
                                <p:cTn id="27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88500"/>
                            </p:stCondLst>
                            <p:childTnLst>
                              <p:par>
                                <p:cTn id="27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91000"/>
                            </p:stCondLst>
                            <p:childTnLst>
                              <p:par>
                                <p:cTn id="27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93000"/>
                            </p:stCondLst>
                            <p:childTnLst>
                              <p:par>
                                <p:cTn id="28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95500"/>
                            </p:stCondLst>
                            <p:childTnLst>
                              <p:par>
                                <p:cTn id="28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97500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>
                <p:cTn id="29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2" grpId="1"/>
      <p:bldP spid="12" grpId="2"/>
      <p:bldP spid="14" grpId="0"/>
      <p:bldP spid="14" grpId="1"/>
      <p:bldP spid="16" grpId="0"/>
      <p:bldP spid="16" grpId="1"/>
      <p:bldP spid="17" grpId="0"/>
      <p:bldP spid="17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Die deutsche Volkswirtschaft ist eine der mächtigsten in der Welt. </a:t>
            </a:r>
            <a:endParaRPr lang="uk-UA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Німецька промисловість є однією з найпотужніших у світі.</a:t>
            </a:r>
            <a:endParaRPr lang="uk-UA" dirty="0"/>
          </a:p>
        </p:txBody>
      </p:sp>
      <p:pic>
        <p:nvPicPr>
          <p:cNvPr id="10" name="Содержимое 9" descr="BMW-S-1000-RR-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42844" y="1928802"/>
            <a:ext cx="4643440" cy="3044226"/>
          </a:xfrm>
        </p:spPr>
      </p:pic>
      <p:pic>
        <p:nvPicPr>
          <p:cNvPr id="13" name="Содержимое 12" descr="BMW-tower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57752" y="928670"/>
            <a:ext cx="3900517" cy="5200689"/>
          </a:xfr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Solche deutschen Automarken wie BMW, Audi, Volkswagen, Mercedes</a:t>
            </a:r>
            <a:r>
              <a:rPr lang="ru-RU" dirty="0" smtClean="0"/>
              <a:t>-</a:t>
            </a:r>
            <a:r>
              <a:rPr lang="de-DE" dirty="0" smtClean="0"/>
              <a:t>Benz kann man in jedem Land treffen.</a:t>
            </a:r>
            <a:endParaRPr lang="uk-UA" dirty="0"/>
          </a:p>
        </p:txBody>
      </p:sp>
      <p:pic>
        <p:nvPicPr>
          <p:cNvPr id="6" name="Содержимое 5" descr="Germany Brabus 01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42844" y="1571612"/>
            <a:ext cx="4429156" cy="2935689"/>
          </a:xfrm>
        </p:spPr>
      </p:pic>
      <p:pic>
        <p:nvPicPr>
          <p:cNvPr id="7" name="Содержимое 6" descr="MEDIA_050719_Download_ZGB_2_max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29124" y="2571744"/>
            <a:ext cx="4481111" cy="3000396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285720" y="5715016"/>
            <a:ext cx="8429684" cy="1142984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Німецькі машини таких автомобільних гігантів, як </a:t>
            </a:r>
            <a:r>
              <a:rPr lang="de-DE" dirty="0" smtClean="0"/>
              <a:t>BMW, Audi, Volkswagen, Mercedes</a:t>
            </a:r>
            <a:r>
              <a:rPr lang="uk-UA" dirty="0" smtClean="0"/>
              <a:t>-</a:t>
            </a:r>
            <a:r>
              <a:rPr lang="de-DE" dirty="0" smtClean="0"/>
              <a:t>Benz</a:t>
            </a:r>
            <a:r>
              <a:rPr lang="uk-UA" dirty="0" smtClean="0"/>
              <a:t> </a:t>
            </a:r>
          </a:p>
          <a:p>
            <a:r>
              <a:rPr lang="uk-UA" dirty="0" smtClean="0"/>
              <a:t>можна зустріти у кожній країні.</a:t>
            </a:r>
            <a:endParaRPr lang="uk-UA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Jährlich finden in Deutschland internationale Messen, Festivals statt.</a:t>
            </a:r>
            <a:endParaRPr lang="uk-UA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6000768"/>
            <a:ext cx="8429684" cy="857232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Щороку відбуваються у Німеччині ярмарки, фестивалі світового масштабу.</a:t>
            </a:r>
            <a:endParaRPr lang="uk-UA" dirty="0"/>
          </a:p>
        </p:txBody>
      </p:sp>
      <p:pic>
        <p:nvPicPr>
          <p:cNvPr id="9" name="Содержимое 8" descr="Messe_Frankfurt_Halle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85720" y="2928934"/>
            <a:ext cx="4609671" cy="3019010"/>
          </a:xfrm>
        </p:spPr>
      </p:pic>
      <p:pic>
        <p:nvPicPr>
          <p:cNvPr id="17" name="Содержимое 16" descr="berlinale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08544" y="1142984"/>
            <a:ext cx="4521146" cy="3000396"/>
          </a:xfrm>
        </p:spPr>
      </p:pic>
    </p:spTree>
  </p:cSld>
  <p:clrMapOvr>
    <a:masterClrMapping/>
  </p:clrMapOvr>
  <p:transition advClick="0" advTm="7000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Weltbekannt sind Buchhandlungsmessen in Frankfurt am Main und Internationale Filmfestspiele Berlin – Berlinale.</a:t>
            </a:r>
            <a:endParaRPr lang="uk-UA" dirty="0"/>
          </a:p>
        </p:txBody>
      </p:sp>
      <p:pic>
        <p:nvPicPr>
          <p:cNvPr id="6" name="Содержимое 5" descr="wg88882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14282" y="1500174"/>
            <a:ext cx="4111625" cy="3083719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285720" y="5643578"/>
            <a:ext cx="8429684" cy="1357322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Відомими в усьому світі є книжкові ярмарки у Франкфурті на Майні та міжнародний кінофестиваль </a:t>
            </a:r>
            <a:r>
              <a:rPr lang="uk-UA" dirty="0" err="1" smtClean="0"/>
              <a:t>“Берліналє”</a:t>
            </a:r>
            <a:r>
              <a:rPr lang="uk-UA" dirty="0" smtClean="0"/>
              <a:t> у Берліні.</a:t>
            </a:r>
            <a:endParaRPr lang="uk-UA" dirty="0"/>
          </a:p>
        </p:txBody>
      </p:sp>
      <p:pic>
        <p:nvPicPr>
          <p:cNvPr id="9" name="Содержимое 8" descr="berlinale07-pres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286248" y="2214554"/>
            <a:ext cx="4667284" cy="3500462"/>
          </a:xfrm>
        </p:spPr>
      </p:pic>
    </p:spTree>
  </p:cSld>
  <p:clrMapOvr>
    <a:masterClrMapping/>
  </p:clrMapOvr>
  <p:transition advClick="0" advTm="8000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Schauen Sie diese gemütliche Häuser, saubere Straßen an!</a:t>
            </a:r>
            <a:endParaRPr lang="uk-UA" dirty="0"/>
          </a:p>
        </p:txBody>
      </p:sp>
      <p:pic>
        <p:nvPicPr>
          <p:cNvPr id="6" name="Содержимое 5" descr="Ruedesheim_rhein_germany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42843" y="2285992"/>
            <a:ext cx="4572032" cy="3429024"/>
          </a:xfrm>
        </p:spPr>
      </p:pic>
      <p:pic>
        <p:nvPicPr>
          <p:cNvPr id="7" name="Содержимое 6" descr="germ_bamberg_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1142984"/>
            <a:ext cx="4357703" cy="3268277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857892"/>
            <a:ext cx="8429684" cy="1000108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Погляньте на ці ошатні будиночки, затишні, чисті вулиці!</a:t>
            </a:r>
            <a:endParaRPr lang="uk-UA" dirty="0"/>
          </a:p>
        </p:txBody>
      </p:sp>
    </p:spTree>
  </p:cSld>
  <p:clrMapOvr>
    <a:masterClrMapping/>
  </p:clrMapOvr>
  <p:transition advClick="0" advTm="5000">
    <p:wipe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Ordnung ist für uns sehr wichtig. </a:t>
            </a:r>
            <a:endParaRPr lang="uk-UA" dirty="0"/>
          </a:p>
        </p:txBody>
      </p:sp>
      <p:pic>
        <p:nvPicPr>
          <p:cNvPr id="6" name="Содержимое 5" descr="Cochem_germany_2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42844" y="1071546"/>
            <a:ext cx="4429156" cy="3321867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857892"/>
            <a:ext cx="8429684" cy="785794"/>
          </a:xfrm>
        </p:spPr>
        <p:txBody>
          <a:bodyPr/>
          <a:lstStyle/>
          <a:p>
            <a:r>
              <a:rPr lang="uk-UA" dirty="0" smtClean="0"/>
              <a:t>Порядок для нас є надзвичайно важливим.</a:t>
            </a:r>
            <a:endParaRPr lang="uk-UA" dirty="0"/>
          </a:p>
        </p:txBody>
      </p:sp>
      <p:pic>
        <p:nvPicPr>
          <p:cNvPr id="11" name="Содержимое 10" descr="Heiligenhafen-Germany-germany-443095_1920_14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00562" y="2214554"/>
            <a:ext cx="4500562" cy="3375421"/>
          </a:xfrm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Man sagt über uns weltweit: Deutschen sind immer pünktlich, ordentlich und gastfreundlich.</a:t>
            </a:r>
            <a:endParaRPr lang="uk-UA" dirty="0"/>
          </a:p>
        </p:txBody>
      </p:sp>
      <p:pic>
        <p:nvPicPr>
          <p:cNvPr id="7" name="Содержимое 6" descr="308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572000" y="1928802"/>
            <a:ext cx="4414152" cy="2961597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786454"/>
            <a:ext cx="8429684" cy="78579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Про нас говорять: німці – завжди пунктуальні, охайні і гостинні. </a:t>
            </a:r>
            <a:endParaRPr lang="uk-UA" dirty="0"/>
          </a:p>
        </p:txBody>
      </p:sp>
      <p:pic>
        <p:nvPicPr>
          <p:cNvPr id="11" name="Содержимое 10" descr="2768417-The_Rhine_Valley_above_the_town_of_Bacharach-Germany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142844" y="1571612"/>
            <a:ext cx="4344685" cy="4068057"/>
          </a:xfr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35732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Hallo guten Morgen Deutschland, ich lebe hier weil ich dich mag .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7" name="Содержимое 6" descr="Alpine Museum on Prater Islan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5" y="1600200"/>
            <a:ext cx="6929486" cy="4972072"/>
          </a:xfrm>
        </p:spPr>
      </p:pic>
    </p:spTree>
  </p:cSld>
  <p:clrMapOvr>
    <a:masterClrMapping/>
  </p:clrMapOvr>
  <p:transition spd="med" advClick="0" advTm="3000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Wir sind wirklich davon überzeugt, dass „Ordnung das halbe Leben ist“</a:t>
            </a:r>
            <a:r>
              <a:rPr lang="uk-UA" dirty="0" smtClean="0"/>
              <a:t>.</a:t>
            </a:r>
            <a:r>
              <a:rPr lang="de-DE" dirty="0" smtClean="0"/>
              <a:t> </a:t>
            </a:r>
            <a:endParaRPr lang="uk-UA" dirty="0"/>
          </a:p>
        </p:txBody>
      </p:sp>
      <p:pic>
        <p:nvPicPr>
          <p:cNvPr id="6" name="Содержимое 5" descr="germ_bamberg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14282" y="1071546"/>
            <a:ext cx="4310093" cy="3232570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857892"/>
            <a:ext cx="8429684" cy="785794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Ми дійсно переконані: “ Порядок – половина життя ”.</a:t>
            </a:r>
            <a:endParaRPr lang="uk-UA" dirty="0"/>
          </a:p>
        </p:txBody>
      </p:sp>
      <p:pic>
        <p:nvPicPr>
          <p:cNvPr id="13" name="Содержимое 12" descr="Germany-landscape-germany-3923254-1024-768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2357430"/>
            <a:ext cx="4452955" cy="3339716"/>
          </a:xfrm>
        </p:spPr>
      </p:pic>
    </p:spTree>
  </p:cSld>
  <p:clrMapOvr>
    <a:masterClrMapping/>
  </p:clrMapOvr>
  <p:transition advClick="0" advTm="6000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Unser magisches Schlüsselwort des Erfolges, Geheimcode zu Erlangung des inneren Friedens.</a:t>
            </a:r>
            <a:endParaRPr lang="uk-UA" dirty="0"/>
          </a:p>
        </p:txBody>
      </p:sp>
      <p:pic>
        <p:nvPicPr>
          <p:cNvPr id="9" name="Содержимое 8" descr="hotels-germany-78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9932" y="2214554"/>
            <a:ext cx="4351224" cy="3571900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857892"/>
            <a:ext cx="8429684" cy="78579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Це наша магічна формула успіху, таємничий код здобуття внутрішнього спокою.</a:t>
            </a:r>
            <a:endParaRPr lang="uk-UA" dirty="0"/>
          </a:p>
        </p:txBody>
      </p:sp>
      <p:pic>
        <p:nvPicPr>
          <p:cNvPr id="11" name="Содержимое 10" descr="0707_bavaria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736"/>
            <a:ext cx="4572032" cy="3429025"/>
          </a:xfrm>
        </p:spPr>
      </p:pic>
    </p:spTree>
  </p:cSld>
  <p:clrMapOvr>
    <a:masterClrMapping/>
  </p:clrMapOvr>
  <p:transition advClick="0" advTm="7000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In Deutschland kann man fast in jedem echten Schloss halten.</a:t>
            </a:r>
            <a:endParaRPr lang="uk-UA" dirty="0"/>
          </a:p>
        </p:txBody>
      </p:sp>
      <p:pic>
        <p:nvPicPr>
          <p:cNvPr id="6" name="Содержимое 5" descr="10_germany_neuschwanstein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14282" y="1273942"/>
            <a:ext cx="4357718" cy="3268289"/>
          </a:xfrm>
        </p:spPr>
      </p:pic>
      <p:pic>
        <p:nvPicPr>
          <p:cNvPr id="7" name="Содержимое 6" descr="0607_germany_3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2214554"/>
            <a:ext cx="4304124" cy="3443299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786454"/>
            <a:ext cx="8429684" cy="857256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У Німеччині можна зупинитись майже у кожному замку.</a:t>
            </a:r>
            <a:endParaRPr lang="uk-UA" dirty="0"/>
          </a:p>
        </p:txBody>
      </p:sp>
    </p:spTree>
  </p:cSld>
  <p:clrMapOvr>
    <a:masterClrMapping/>
  </p:clrMapOvr>
  <p:transition advClick="0" advTm="4000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Sehen Sie bitte diese märchenhaften Schlösse an!  </a:t>
            </a:r>
            <a:endParaRPr lang="uk-UA" dirty="0"/>
          </a:p>
        </p:txBody>
      </p:sp>
      <p:pic>
        <p:nvPicPr>
          <p:cNvPr id="6" name="Содержимое 5" descr="0607_palace_noyvashtayn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14282" y="1071546"/>
            <a:ext cx="4397377" cy="3298033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786454"/>
            <a:ext cx="8429684" cy="785794"/>
          </a:xfrm>
        </p:spPr>
        <p:txBody>
          <a:bodyPr/>
          <a:lstStyle/>
          <a:p>
            <a:r>
              <a:rPr lang="uk-UA" dirty="0" smtClean="0"/>
              <a:t>Подивіться лишень на ці казкові замки!</a:t>
            </a:r>
            <a:endParaRPr lang="uk-UA" dirty="0"/>
          </a:p>
        </p:txBody>
      </p:sp>
      <p:pic>
        <p:nvPicPr>
          <p:cNvPr id="9" name="Содержимое 8" descr="germany-mosel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2571744"/>
            <a:ext cx="4424408" cy="2928958"/>
          </a:xfrm>
        </p:spPr>
      </p:pic>
    </p:spTree>
  </p:cSld>
  <p:clrMapOvr>
    <a:masterClrMapping/>
  </p:clrMapOvr>
  <p:transition advClick="0" advTm="4000">
    <p:pull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29684" cy="78581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Viele Touristen bewundern ihre Schönheit.</a:t>
            </a:r>
            <a:endParaRPr lang="uk-UA" dirty="0"/>
          </a:p>
        </p:txBody>
      </p:sp>
      <p:pic>
        <p:nvPicPr>
          <p:cNvPr id="6" name="Содержимое 5" descr="germ_schwangau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42844" y="1071546"/>
            <a:ext cx="4341828" cy="3256371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285720" y="5715016"/>
            <a:ext cx="8429684" cy="785794"/>
          </a:xfrm>
        </p:spPr>
        <p:txBody>
          <a:bodyPr/>
          <a:lstStyle/>
          <a:p>
            <a:r>
              <a:rPr lang="uk-UA" dirty="0" smtClean="0"/>
              <a:t>Багато туристів захоплюються їхньою красою.</a:t>
            </a:r>
            <a:endParaRPr lang="uk-UA" dirty="0"/>
          </a:p>
        </p:txBody>
      </p:sp>
      <p:pic>
        <p:nvPicPr>
          <p:cNvPr id="9" name="Содержимое 8" descr="Burg_Eltz_castle_germany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00562" y="2214554"/>
            <a:ext cx="4357703" cy="3268277"/>
          </a:xfrm>
        </p:spPr>
      </p:pic>
    </p:spTree>
  </p:cSld>
  <p:clrMapOvr>
    <a:masterClrMapping/>
  </p:clrMapOvr>
  <p:transition advClick="0" advTm="4000">
    <p:pull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 smtClean="0"/>
              <a:t>Wer hat einmal im Leben das Königsschloss </a:t>
            </a:r>
            <a:r>
              <a:rPr lang="de-DE" sz="3600" dirty="0" err="1" smtClean="0"/>
              <a:t>Neuschwanstein</a:t>
            </a:r>
            <a:r>
              <a:rPr lang="de-DE" sz="3600" dirty="0" smtClean="0"/>
              <a:t> gesehen, der wurde von seiner Einmaligkeit für immer verzaubert!</a:t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> </a:t>
            </a:r>
            <a:endParaRPr lang="uk-UA" sz="3600" dirty="0"/>
          </a:p>
        </p:txBody>
      </p:sp>
      <p:pic>
        <p:nvPicPr>
          <p:cNvPr id="9" name="Содержимое 8" descr="Германия Бавария замок ной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18681" y="2143116"/>
            <a:ext cx="4425319" cy="3318989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643578"/>
            <a:ext cx="8429684" cy="1214422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Хто хоча б раз у житті побачив королівський замок </a:t>
            </a:r>
            <a:r>
              <a:rPr lang="uk-UA" dirty="0" err="1" smtClean="0"/>
              <a:t>Нойшванштайн</a:t>
            </a:r>
            <a:r>
              <a:rPr lang="uk-UA" dirty="0" smtClean="0"/>
              <a:t>, залишився зачарований його величністю та неповторністю.</a:t>
            </a:r>
            <a:endParaRPr lang="uk-UA" dirty="0"/>
          </a:p>
        </p:txBody>
      </p:sp>
      <p:pic>
        <p:nvPicPr>
          <p:cNvPr id="11" name="Содержимое 10" descr="Neuschwanstein_Castle_Bayer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0" y="2095503"/>
            <a:ext cx="4500562" cy="3375422"/>
          </a:xfrm>
        </p:spPr>
      </p:pic>
    </p:spTree>
  </p:cSld>
  <p:clrMapOvr>
    <a:masterClrMapping/>
  </p:clrMapOvr>
  <p:transition advClick="0" advTm="8000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150017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Wir, Deutschen, ehren unsere Kultur. Unser Volk ist reich an interessanten Sitten und Bräuchen.</a:t>
            </a:r>
            <a:endParaRPr lang="uk-UA" dirty="0"/>
          </a:p>
        </p:txBody>
      </p:sp>
      <p:pic>
        <p:nvPicPr>
          <p:cNvPr id="6" name="Содержимое 5" descr="bayerischer-trachtenhut_9815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34028" y="1142984"/>
            <a:ext cx="3183844" cy="4789490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428596" y="5929330"/>
            <a:ext cx="8429684" cy="78579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Ми, німці, шануємо свою культуру. Наш народ багатий на цікаві звичаї і традиції.</a:t>
            </a:r>
            <a:endParaRPr lang="uk-UA" dirty="0"/>
          </a:p>
        </p:txBody>
      </p:sp>
      <p:pic>
        <p:nvPicPr>
          <p:cNvPr id="11" name="Содержимое 10" descr="sjd_umzug2009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830898" y="2114996"/>
            <a:ext cx="4955915" cy="3314268"/>
          </a:xfrm>
        </p:spPr>
      </p:pic>
    </p:spTree>
  </p:cSld>
  <p:clrMapOvr>
    <a:masterClrMapping/>
  </p:clrMapOvr>
  <p:transition advClick="0" advTm="6000"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29684" cy="92867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Von touristischer Bedeutung ist </a:t>
            </a:r>
            <a:br>
              <a:rPr lang="de-DE" dirty="0" smtClean="0"/>
            </a:br>
            <a:r>
              <a:rPr lang="de-DE" dirty="0" smtClean="0"/>
              <a:t>das Oktoberfest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643578"/>
            <a:ext cx="8429684" cy="785794"/>
          </a:xfrm>
        </p:spPr>
        <p:txBody>
          <a:bodyPr/>
          <a:lstStyle/>
          <a:p>
            <a:r>
              <a:rPr lang="uk-UA" dirty="0" smtClean="0"/>
              <a:t>Велике значення для туристів має </a:t>
            </a:r>
            <a:r>
              <a:rPr lang="de-DE" dirty="0" smtClean="0"/>
              <a:t>Oktoberfest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9" name="Содержимое 8" descr="eroeffnung2009md09_650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072066" y="2000240"/>
            <a:ext cx="3929090" cy="2946818"/>
          </a:xfrm>
        </p:spPr>
      </p:pic>
      <p:pic>
        <p:nvPicPr>
          <p:cNvPr id="15" name="Содержимое 14" descr="OktoberfestMunich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142845" y="1571612"/>
            <a:ext cx="4870433" cy="3643338"/>
          </a:xfrm>
        </p:spPr>
      </p:pic>
    </p:spTree>
  </p:cSld>
  <p:clrMapOvr>
    <a:masterClrMapping/>
  </p:clrMapOvr>
  <p:transition advClick="0" advTm="5000">
    <p:pull dir="l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de-DE" dirty="0" smtClean="0"/>
              <a:t>Das ist das größte deutsche Volksfest auf der </a:t>
            </a:r>
            <a:r>
              <a:rPr lang="de-DE" dirty="0" err="1" smtClean="0"/>
              <a:t>Theresienwiese</a:t>
            </a:r>
            <a:r>
              <a:rPr lang="de-DE" dirty="0" smtClean="0"/>
              <a:t>, in München</a:t>
            </a:r>
            <a:endParaRPr lang="uk-UA" dirty="0"/>
          </a:p>
        </p:txBody>
      </p:sp>
      <p:pic>
        <p:nvPicPr>
          <p:cNvPr id="6" name="Содержимое 5" descr="20060924.1003MunOktoberfestHofbraudress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85720" y="1285860"/>
            <a:ext cx="4253534" cy="3180051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428596" y="5786454"/>
            <a:ext cx="8429684" cy="785794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Це найбільше німецьке народне свято у Баварії.</a:t>
            </a:r>
            <a:endParaRPr lang="uk-UA" dirty="0"/>
          </a:p>
        </p:txBody>
      </p:sp>
      <p:pic>
        <p:nvPicPr>
          <p:cNvPr id="9" name="Содержимое 8" descr="oktoberfest-munich-germany-7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2357430"/>
            <a:ext cx="4349873" cy="3273616"/>
          </a:xfrm>
        </p:spPr>
      </p:pic>
    </p:spTree>
  </p:cSld>
  <p:clrMapOvr>
    <a:masterClrMapping/>
  </p:clrMapOvr>
  <p:transition advClick="0" advTm="4000">
    <p:pull dir="l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Das Oktoberfest findet alljährlich Ende September statt und zieht sich in allen Teilen des Landes.</a:t>
            </a:r>
            <a:endParaRPr lang="uk-UA" dirty="0"/>
          </a:p>
        </p:txBody>
      </p:sp>
      <p:pic>
        <p:nvPicPr>
          <p:cNvPr id="6" name="Содержимое 5" descr="20060924.1066MunOktoberfestdress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14282" y="2285992"/>
            <a:ext cx="4325939" cy="3234183"/>
          </a:xfrm>
        </p:spPr>
      </p:pic>
      <p:pic>
        <p:nvPicPr>
          <p:cNvPr id="7" name="Содержимое 6" descr="oktoberfest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3438" y="1643050"/>
            <a:ext cx="4191015" cy="3143261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857892"/>
            <a:ext cx="8429684" cy="785794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Oktoberfest</a:t>
            </a:r>
            <a:r>
              <a:rPr lang="uk-UA" dirty="0" smtClean="0"/>
              <a:t> відбувається щороку наприкінці вересня. Його святкування поширюється на всю країну.</a:t>
            </a:r>
            <a:endParaRPr lang="uk-UA" dirty="0"/>
          </a:p>
        </p:txBody>
      </p:sp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Berlin</a:t>
            </a:r>
            <a:endParaRPr lang="uk-UA" dirty="0"/>
          </a:p>
        </p:txBody>
      </p:sp>
      <p:pic>
        <p:nvPicPr>
          <p:cNvPr id="12" name="Содержимое 11" descr="Berlin_-_Weltzeituh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71612"/>
            <a:ext cx="3636311" cy="4929222"/>
          </a:xfrm>
        </p:spPr>
      </p:pic>
      <p:pic>
        <p:nvPicPr>
          <p:cNvPr id="17" name="Содержимое 16" descr="Berlin_Cathedral_Germany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14810" y="1571612"/>
            <a:ext cx="4500594" cy="4935827"/>
          </a:xfr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Millionen Besucher lassen sich in die Festzelte der großen Münchner Brauereien versetzen, um Bier zu trinken,</a:t>
            </a:r>
            <a:endParaRPr lang="uk-UA" dirty="0"/>
          </a:p>
        </p:txBody>
      </p:sp>
      <p:pic>
        <p:nvPicPr>
          <p:cNvPr id="6" name="Содержимое 5" descr="Oktoberfest_bierzelt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75502" y="1714489"/>
            <a:ext cx="5357850" cy="4018388"/>
          </a:xfrm>
        </p:spPr>
      </p:pic>
      <p:pic>
        <p:nvPicPr>
          <p:cNvPr id="7" name="Содержимое 6" descr="oktoberfest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715008" y="1829470"/>
            <a:ext cx="3261228" cy="3714776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929330"/>
            <a:ext cx="8429684" cy="78579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Мільйони гостей відвідують величезні намети мюнхенських пивоварень, щоб випити пива, </a:t>
            </a:r>
            <a:endParaRPr lang="uk-UA" dirty="0"/>
          </a:p>
        </p:txBody>
      </p:sp>
    </p:spTree>
  </p:cSld>
  <p:clrMapOvr>
    <a:masterClrMapping/>
  </p:clrMapOvr>
  <p:transition advClick="0" advTm="7000">
    <p:pull dir="r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die knusprigen Brezel und leckere Weißwurst zu probieren,</a:t>
            </a:r>
            <a:endParaRPr lang="uk-UA" dirty="0"/>
          </a:p>
        </p:txBody>
      </p:sp>
      <p:pic>
        <p:nvPicPr>
          <p:cNvPr id="7" name="Содержимое 6" descr="20060924.0995MunOktoberfestHofbrauSausageKraut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428218" y="2143116"/>
            <a:ext cx="4430034" cy="3312007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643578"/>
            <a:ext cx="8429684" cy="78579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посмакувати хрусткими </a:t>
            </a:r>
            <a:r>
              <a:rPr lang="uk-UA" dirty="0" err="1" smtClean="0"/>
              <a:t>брецелями</a:t>
            </a:r>
            <a:r>
              <a:rPr lang="uk-UA" dirty="0" smtClean="0"/>
              <a:t> та смачними білими ковбасками,</a:t>
            </a:r>
            <a:endParaRPr lang="uk-UA" dirty="0"/>
          </a:p>
        </p:txBody>
      </p:sp>
      <p:pic>
        <p:nvPicPr>
          <p:cNvPr id="9" name="Содержимое 8" descr="20060924.0946Munichbahnhofpretzels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285720" y="1357298"/>
            <a:ext cx="4346589" cy="3253165"/>
          </a:xfrm>
        </p:spPr>
      </p:pic>
    </p:spTree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29684" cy="928670"/>
          </a:xfrm>
        </p:spPr>
        <p:txBody>
          <a:bodyPr/>
          <a:lstStyle/>
          <a:p>
            <a:r>
              <a:rPr lang="de-DE" dirty="0" smtClean="0"/>
              <a:t>durch Attraktionen zu bummeln.</a:t>
            </a:r>
            <a:endParaRPr lang="uk-UA" dirty="0"/>
          </a:p>
        </p:txBody>
      </p:sp>
      <p:pic>
        <p:nvPicPr>
          <p:cNvPr id="6" name="Содержимое 5" descr="800px-Muenchen-Oktoberfest-bjs2005-02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42844" y="1214422"/>
            <a:ext cx="4414739" cy="2941320"/>
          </a:xfrm>
        </p:spPr>
      </p:pic>
      <p:pic>
        <p:nvPicPr>
          <p:cNvPr id="7" name="Содержимое 6" descr="20060924.0972MunichOktoberfestride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3438" y="2285992"/>
            <a:ext cx="4334481" cy="3240569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643578"/>
            <a:ext cx="8429684" cy="785794"/>
          </a:xfrm>
        </p:spPr>
        <p:txBody>
          <a:bodyPr/>
          <a:lstStyle/>
          <a:p>
            <a:r>
              <a:rPr lang="uk-UA" dirty="0" smtClean="0"/>
              <a:t>та повеселитися на атракціонах.</a:t>
            </a:r>
            <a:endParaRPr lang="uk-UA" dirty="0"/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Das Oktoberfest – so sagen Kenner – kann man nicht beschreiben.</a:t>
            </a:r>
            <a:endParaRPr lang="uk-UA" dirty="0"/>
          </a:p>
        </p:txBody>
      </p:sp>
      <p:pic>
        <p:nvPicPr>
          <p:cNvPr id="6" name="Содержимое 5" descr="oktoberfest-munich-germany-3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34815" y="1643050"/>
            <a:ext cx="4523847" cy="3404545"/>
          </a:xfrm>
        </p:spPr>
      </p:pic>
      <p:pic>
        <p:nvPicPr>
          <p:cNvPr id="7" name="Содержимое 6" descr="20060924.1102MunOktoberfestLowenbrauhatlady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44058" y="1000125"/>
            <a:ext cx="3742134" cy="5000625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smtClean="0"/>
              <a:t>Oktoberfest</a:t>
            </a:r>
            <a:r>
              <a:rPr lang="uk-UA" dirty="0" smtClean="0"/>
              <a:t> – так кажуть знавці – не можна описати.</a:t>
            </a:r>
            <a:endParaRPr lang="uk-UA" dirty="0"/>
          </a:p>
        </p:txBody>
      </p:sp>
    </p:spTree>
  </p:cSld>
  <p:clrMapOvr>
    <a:masterClrMapping/>
  </p:clrMapOvr>
  <p:transition advClick="0" advTm="4000">
    <p:wheel spokes="3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Man muss es erleben.</a:t>
            </a:r>
            <a:endParaRPr lang="uk-UA" dirty="0"/>
          </a:p>
        </p:txBody>
      </p:sp>
      <p:pic>
        <p:nvPicPr>
          <p:cNvPr id="9" name="Содержимое 8" descr="20060924.1201MunOktoberfestcarouselbar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3438" y="1071546"/>
            <a:ext cx="4364963" cy="3263358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285720" y="5715016"/>
            <a:ext cx="8429684" cy="785794"/>
          </a:xfrm>
        </p:spPr>
        <p:txBody>
          <a:bodyPr/>
          <a:lstStyle/>
          <a:p>
            <a:r>
              <a:rPr lang="uk-UA" dirty="0" smtClean="0"/>
              <a:t>Його треба пережити.</a:t>
            </a:r>
            <a:endParaRPr lang="uk-UA" dirty="0"/>
          </a:p>
        </p:txBody>
      </p:sp>
      <p:pic>
        <p:nvPicPr>
          <p:cNvPr id="8" name="Содержимое 7" descr="20060924.1191MunOktoberfestSlide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190168" y="2143116"/>
            <a:ext cx="4444640" cy="3322927"/>
          </a:xfrm>
        </p:spPr>
      </p:pic>
    </p:spTree>
  </p:cSld>
  <p:clrMapOvr>
    <a:masterClrMapping/>
  </p:clrMapOvr>
  <p:transition advClick="0" advTm="4000">
    <p:wheel spokes="2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Überall kann man die schmissigen Klänge der Blasmusik hören,</a:t>
            </a:r>
            <a:endParaRPr lang="uk-UA" dirty="0"/>
          </a:p>
        </p:txBody>
      </p:sp>
      <p:pic>
        <p:nvPicPr>
          <p:cNvPr id="6" name="Содержимое 5" descr="oktoberfest-05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71574" y="1000125"/>
            <a:ext cx="3282853" cy="5000625"/>
          </a:xfrm>
        </p:spPr>
      </p:pic>
      <p:pic>
        <p:nvPicPr>
          <p:cNvPr id="7" name="Содержимое 6" descr="oktoberfest-munich-germany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214810" y="1618756"/>
            <a:ext cx="4572003" cy="3440786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dirty="0" smtClean="0"/>
              <a:t>Скрізь можна почути запальні звуки духової музики,</a:t>
            </a:r>
            <a:endParaRPr lang="uk-UA" dirty="0"/>
          </a:p>
        </p:txBody>
      </p:sp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die Düfte von gebrannten Mandeln zu genießen</a:t>
            </a:r>
            <a:endParaRPr lang="uk-UA" dirty="0"/>
          </a:p>
        </p:txBody>
      </p:sp>
      <p:pic>
        <p:nvPicPr>
          <p:cNvPr id="6" name="Содержимое 5" descr="20060924.1160MunOktoberfestcandy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14282" y="1125633"/>
            <a:ext cx="4325939" cy="3234183"/>
          </a:xfrm>
        </p:spPr>
      </p:pic>
      <p:pic>
        <p:nvPicPr>
          <p:cNvPr id="7" name="Содержимое 6" descr="20060924.1050MunOktoberfestGingerbreadhearts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3438" y="2304022"/>
            <a:ext cx="4371330" cy="3268118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285720" y="5786454"/>
            <a:ext cx="8429684" cy="785794"/>
          </a:xfrm>
        </p:spPr>
        <p:txBody>
          <a:bodyPr/>
          <a:lstStyle/>
          <a:p>
            <a:r>
              <a:rPr lang="uk-UA" dirty="0" smtClean="0"/>
              <a:t>насолодитися запахом смаженого мигдалю,</a:t>
            </a:r>
            <a:endParaRPr lang="uk-UA" dirty="0"/>
          </a:p>
        </p:txBody>
      </p:sp>
    </p:spTree>
  </p:cSld>
  <p:clrMapOvr>
    <a:masterClrMapping/>
  </p:clrMapOvr>
  <p:transition advClick="0" advTm="5000">
    <p:strips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und natürlich wunderschöne Tänze ansehen.</a:t>
            </a:r>
            <a:endParaRPr lang="uk-UA" dirty="0"/>
          </a:p>
        </p:txBody>
      </p:sp>
      <p:pic>
        <p:nvPicPr>
          <p:cNvPr id="6" name="Содержимое 5" descr="4654188-p-590_450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29566" y="1654810"/>
            <a:ext cx="4513872" cy="3389230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142844" y="5786454"/>
            <a:ext cx="8429684" cy="785794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та, звичайно ж, подивитись на чудові народні танці.</a:t>
            </a:r>
            <a:endParaRPr lang="uk-UA" dirty="0"/>
          </a:p>
        </p:txBody>
      </p:sp>
      <p:pic>
        <p:nvPicPr>
          <p:cNvPr id="9" name="Содержимое 8" descr="MOD_P4225646_Haende_Hoch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4876" y="1214422"/>
            <a:ext cx="4227471" cy="4482855"/>
          </a:xfrm>
        </p:spPr>
      </p:pic>
    </p:spTree>
  </p:cSld>
  <p:clrMapOvr>
    <a:masterClrMapping/>
  </p:clrMapOvr>
  <p:transition advTm="4000">
    <p:strips dir="r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uerla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3428992" y="3214686"/>
            <a:ext cx="304800" cy="304800"/>
          </a:xfrm>
          <a:prstGeom prst="rect">
            <a:avLst/>
          </a:prstGeom>
        </p:spPr>
      </p:pic>
      <p:pic>
        <p:nvPicPr>
          <p:cNvPr id="6" name="sauerla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500430" y="3286124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Hören Sie bitte mal! Lädt diese lustige Melodie uns zu einem Tanz nicht ein?</a:t>
            </a:r>
            <a:endParaRPr lang="uk-UA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0"/>
          </p:nvPr>
        </p:nvSpPr>
        <p:spPr>
          <a:xfrm>
            <a:off x="357158" y="5643578"/>
            <a:ext cx="8429684" cy="1000108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Прислухайтесь, а чи не ця весела мелодія кличе нас до танцю?</a:t>
            </a:r>
            <a:endParaRPr lang="uk-UA" dirty="0"/>
          </a:p>
        </p:txBody>
      </p:sp>
      <p:pic>
        <p:nvPicPr>
          <p:cNvPr id="11" name="Содержимое 10" descr="der-traditionelle-maibaumtanz_9838.jpg"/>
          <p:cNvPicPr>
            <a:picLocks noGrp="1" noChangeAspect="1"/>
          </p:cNvPicPr>
          <p:nvPr>
            <p:ph sz="quarter" idx="2"/>
          </p:nvPr>
        </p:nvPicPr>
        <p:blipFill>
          <a:blip r:embed="rId5"/>
          <a:stretch>
            <a:fillRect/>
          </a:stretch>
        </p:blipFill>
        <p:spPr>
          <a:xfrm>
            <a:off x="142844" y="1214422"/>
            <a:ext cx="4313344" cy="2866346"/>
          </a:xfrm>
        </p:spPr>
      </p:pic>
      <p:pic>
        <p:nvPicPr>
          <p:cNvPr id="13" name="Содержимое 12" descr="47.jpg"/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4643438" y="2071678"/>
            <a:ext cx="4357689" cy="3268266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8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Dresden</a:t>
            </a:r>
            <a:endParaRPr lang="uk-UA" dirty="0"/>
          </a:p>
        </p:txBody>
      </p:sp>
      <p:pic>
        <p:nvPicPr>
          <p:cNvPr id="13" name="Содержимое 12" descr="dresden17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57818" y="1500174"/>
            <a:ext cx="3571900" cy="5035387"/>
          </a:xfrm>
        </p:spPr>
      </p:pic>
      <p:pic>
        <p:nvPicPr>
          <p:cNvPr id="12" name="Содержимое 11" descr="dresden03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4282" y="2285992"/>
            <a:ext cx="4929222" cy="3143272"/>
          </a:xfrm>
        </p:spPr>
      </p:pic>
    </p:spTree>
  </p:cSld>
  <p:clrMapOvr>
    <a:masterClrMapping/>
  </p:clrMapOvr>
  <p:transition spd="med" advClick="0" advTm="3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96908"/>
          </a:xfrm>
        </p:spPr>
        <p:txBody>
          <a:bodyPr/>
          <a:lstStyle/>
          <a:p>
            <a:r>
              <a:rPr lang="de-DE" dirty="0" smtClean="0"/>
              <a:t>Baden-Baden</a:t>
            </a:r>
            <a:endParaRPr lang="uk-UA" dirty="0"/>
          </a:p>
        </p:txBody>
      </p:sp>
      <p:pic>
        <p:nvPicPr>
          <p:cNvPr id="7" name="Содержимое 6" descr="Casino_Baden-Baden_Germa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156" y="1043392"/>
            <a:ext cx="7982372" cy="5564108"/>
          </a:xfrm>
        </p:spPr>
      </p:pic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умаж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1818</TotalTime>
  <Words>1117</Words>
  <Application>Microsoft Office PowerPoint</Application>
  <PresentationFormat>Экран (4:3)</PresentationFormat>
  <Paragraphs>156</Paragraphs>
  <Slides>78</Slides>
  <Notes>3</Notes>
  <HiddenSlides>0</HiddenSlides>
  <MMClips>5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78</vt:i4>
      </vt:variant>
    </vt:vector>
  </HeadingPairs>
  <TitlesOfParts>
    <vt:vector size="81" baseType="lpstr">
      <vt:lpstr>Апекс</vt:lpstr>
      <vt:lpstr>Специальное оформление</vt:lpstr>
      <vt:lpstr>Бумажная</vt:lpstr>
      <vt:lpstr>Hallo guten Morgen Deutschland , ich wünsch dir einen guten Tag.</vt:lpstr>
      <vt:lpstr>Berlin</vt:lpstr>
      <vt:lpstr>München</vt:lpstr>
      <vt:lpstr>Berlin</vt:lpstr>
      <vt:lpstr>Dresden</vt:lpstr>
      <vt:lpstr>Hallo guten Morgen Deutschland, ich lebe hier weil ich dich mag . </vt:lpstr>
      <vt:lpstr>Berlin</vt:lpstr>
      <vt:lpstr>Dresden</vt:lpstr>
      <vt:lpstr>Baden-Baden</vt:lpstr>
      <vt:lpstr>Deutsche Bank</vt:lpstr>
      <vt:lpstr>Freiburg</vt:lpstr>
      <vt:lpstr>Berlin</vt:lpstr>
      <vt:lpstr>Berlin</vt:lpstr>
      <vt:lpstr>Lindenhof</vt:lpstr>
      <vt:lpstr>Dresden</vt:lpstr>
      <vt:lpstr>Frauenkirche, München</vt:lpstr>
      <vt:lpstr>München</vt:lpstr>
      <vt:lpstr>München</vt:lpstr>
      <vt:lpstr>Dresden</vt:lpstr>
      <vt:lpstr>Dresden</vt:lpstr>
      <vt:lpstr>Nürnberg</vt:lpstr>
      <vt:lpstr>Dresden</vt:lpstr>
      <vt:lpstr>Gelsenkirchen, Veltins Arena</vt:lpstr>
      <vt:lpstr>Fußball ist sehr beliebt</vt:lpstr>
      <vt:lpstr>Europameisterschaft in Fußball</vt:lpstr>
      <vt:lpstr>Heidelberg</vt:lpstr>
      <vt:lpstr>München</vt:lpstr>
      <vt:lpstr>Potsdam</vt:lpstr>
      <vt:lpstr>Heidelberg</vt:lpstr>
      <vt:lpstr>Gendarmenmarkt, Alexanderplatz,  Berlin</vt:lpstr>
      <vt:lpstr>Rüdesheim</vt:lpstr>
      <vt:lpstr>Elbe, Dresden</vt:lpstr>
      <vt:lpstr>Reichstag, Berlin</vt:lpstr>
      <vt:lpstr>München</vt:lpstr>
      <vt:lpstr>Odeonplatz, München</vt:lpstr>
      <vt:lpstr>Kaninchen-Riese</vt:lpstr>
      <vt:lpstr>Mit diesem Lied begrüßen wir euch in Deutschland!</vt:lpstr>
      <vt:lpstr>Herzlich Willkommen in Deutschland, unserem schönen und gastfreundlichen Land! </vt:lpstr>
      <vt:lpstr>Bei uns begrüßt man die Gäste  mit einer Torte</vt:lpstr>
      <vt:lpstr>Deutschland ist ein malerisches Land.</vt:lpstr>
      <vt:lpstr>Hier gibt es uralte Wälder, hohe Berge, tiefe Seen. Einer der größten Wälder ist der Schwarzwald.</vt:lpstr>
      <vt:lpstr>Zu seinem Ehren wurde eine leckere Torte genannt.</vt:lpstr>
      <vt:lpstr>Und wir bewirten euch alle herzlich mit  der Torte „Schwarzwald“!  Hoffentlich schmeckt euch unsere Torte.</vt:lpstr>
      <vt:lpstr>Deutschland ist ein Land mit hohem Lebensniveau und Kultur.</vt:lpstr>
      <vt:lpstr>Münchener Rückversicherung, Hauptgebäude Frankfurt am Main</vt:lpstr>
      <vt:lpstr>Die BRD ist an seine berühmten Leute bekannt. Das sind Philosoph Immanuel Kant,  Märchendichter Brüder Grimm,</vt:lpstr>
      <vt:lpstr>Mathematiker Gottfried Wilhelm Leibniz und Physiker Albert Einstein,</vt:lpstr>
      <vt:lpstr>Komponisten Johann Sebastian Bach und Ludwig van Beethoven,</vt:lpstr>
      <vt:lpstr>Maler Albrecht Dürer und  Rennfahrer Michael Schumacher</vt:lpstr>
      <vt:lpstr>Und natürlich Schriftsteller Johann Wolfgang von Goethe und Heinrich Heine.  </vt:lpstr>
      <vt:lpstr>Wer hat eine  weltbekannte Legende  von einer hübschen Nixe nicht gehört,  die von H.Heine  verdichtet  wurde?</vt:lpstr>
      <vt:lpstr>Слайд 52</vt:lpstr>
      <vt:lpstr>Die deutsche Volkswirtschaft ist eine der mächtigsten in der Welt. </vt:lpstr>
      <vt:lpstr>Solche deutschen Automarken wie BMW, Audi, Volkswagen, Mercedes-Benz kann man in jedem Land treffen.</vt:lpstr>
      <vt:lpstr>Jährlich finden in Deutschland internationale Messen, Festivals statt.</vt:lpstr>
      <vt:lpstr>Weltbekannt sind Buchhandlungsmessen in Frankfurt am Main und Internationale Filmfestspiele Berlin – Berlinale.</vt:lpstr>
      <vt:lpstr>Schauen Sie diese gemütliche Häuser, saubere Straßen an!</vt:lpstr>
      <vt:lpstr>Ordnung ist für uns sehr wichtig. </vt:lpstr>
      <vt:lpstr>Man sagt über uns weltweit: Deutschen sind immer pünktlich, ordentlich und gastfreundlich.</vt:lpstr>
      <vt:lpstr>Wir sind wirklich davon überzeugt, dass „Ordnung das halbe Leben ist“. </vt:lpstr>
      <vt:lpstr>Unser magisches Schlüsselwort des Erfolges, Geheimcode zu Erlangung des inneren Friedens.</vt:lpstr>
      <vt:lpstr>In Deutschland kann man fast in jedem echten Schloss halten.</vt:lpstr>
      <vt:lpstr>Sehen Sie bitte diese märchenhaften Schlösse an!  </vt:lpstr>
      <vt:lpstr>Viele Touristen bewundern ihre Schönheit.</vt:lpstr>
      <vt:lpstr>Wer hat einmal im Leben das Königsschloss Neuschwanstein gesehen, der wurde von seiner Einmaligkeit für immer verzaubert!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Wir, Deutschen, ehren unsere Kultur. Unser Volk ist reich an interessanten Sitten und Bräuchen.</vt:lpstr>
      <vt:lpstr>Von touristischer Bedeutung ist  das Oktoberfest.</vt:lpstr>
      <vt:lpstr>Das ist das größte deutsche Volksfest auf der Theresienwiese, in München</vt:lpstr>
      <vt:lpstr>Das Oktoberfest findet alljährlich Ende September statt und zieht sich in allen Teilen des Landes.</vt:lpstr>
      <vt:lpstr>Millionen Besucher lassen sich in die Festzelte der großen Münchner Brauereien versetzen, um Bier zu trinken,</vt:lpstr>
      <vt:lpstr>die knusprigen Brezel und leckere Weißwurst zu probieren,</vt:lpstr>
      <vt:lpstr>durch Attraktionen zu bummeln.</vt:lpstr>
      <vt:lpstr>Das Oktoberfest – so sagen Kenner – kann man nicht beschreiben.</vt:lpstr>
      <vt:lpstr>Man muss es erleben.</vt:lpstr>
      <vt:lpstr>Überall kann man die schmissigen Klänge der Blasmusik hören,</vt:lpstr>
      <vt:lpstr>die Düfte von gebrannten Mandeln zu genießen</vt:lpstr>
      <vt:lpstr>und natürlich wunderschöne Tänze ansehen.</vt:lpstr>
      <vt:lpstr>Hören Sie bitte mal! Lädt diese lustige Melodie uns zu einem Tanz nicht ein?</vt:lpstr>
    </vt:vector>
  </TitlesOfParts>
  <Company>HOMEPC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 guten Morgen Deutschland , ich wünsch dir einen guten Tag.</dc:title>
  <dc:creator>Святослав</dc:creator>
  <cp:lastModifiedBy>qwerty</cp:lastModifiedBy>
  <cp:revision>74</cp:revision>
  <dcterms:created xsi:type="dcterms:W3CDTF">2010-02-21T17:51:54Z</dcterms:created>
  <dcterms:modified xsi:type="dcterms:W3CDTF">2010-03-16T07:17:28Z</dcterms:modified>
</cp:coreProperties>
</file>