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2" r:id="rId15"/>
    <p:sldId id="273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800000"/>
    <a:srgbClr val="66FF66"/>
    <a:srgbClr val="FFFF00"/>
    <a:srgbClr val="FF33CC"/>
    <a:srgbClr val="6600FF"/>
    <a:srgbClr val="0000FF"/>
    <a:srgbClr val="990099"/>
    <a:srgbClr val="FF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49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4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6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10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067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656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87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52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997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98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B57EC-223D-4812-8884-2DF0F816738B}" type="datetimeFigureOut">
              <a:rPr lang="ru-RU" smtClean="0"/>
              <a:pPr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A0082-2E45-4CF2-962F-4603D1195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70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214291"/>
            <a:ext cx="8715436" cy="2214577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ОПИС </a:t>
            </a:r>
            <a: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ДОСВІДУ РОБОТИ</a:t>
            </a:r>
            <a:r>
              <a:rPr lang="uk-UA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КЛАСНОГО КЕРІВНИКА </a:t>
            </a: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ЗОШ </a:t>
            </a:r>
            <a:r>
              <a:rPr lang="uk-UA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школи І-ІІ ст. с. </a:t>
            </a:r>
            <a:r>
              <a:rPr lang="uk-UA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Підберізці</a:t>
            </a:r>
            <a:r>
              <a:rPr lang="uk-UA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Максимів Ірини Петрівни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852936"/>
            <a:ext cx="3245518" cy="3518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31640" y="1214422"/>
            <a:ext cx="6696744" cy="507209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b="1" dirty="0" smtClean="0">
                <a:solidFill>
                  <a:srgbClr val="66FF66"/>
                </a:solidFill>
                <a:latin typeface="Times New Roman" pitchFamily="18" charset="0"/>
                <a:cs typeface="Times New Roman" pitchFamily="18" charset="0"/>
              </a:rPr>
              <a:t>     Під пильним наглядом класного керівника учні роблять перші к</a:t>
            </a:r>
            <a:r>
              <a:rPr lang="ru-RU" b="1" dirty="0" smtClean="0">
                <a:solidFill>
                  <a:srgbClr val="66FF66"/>
                </a:solidFill>
                <a:latin typeface="Times New Roman" pitchFamily="18" charset="0"/>
                <a:cs typeface="Times New Roman" pitchFamily="18" charset="0"/>
              </a:rPr>
              <a:t>роки на шляху до </a:t>
            </a:r>
            <a:r>
              <a:rPr lang="ru-RU" b="1" dirty="0" err="1" smtClean="0">
                <a:solidFill>
                  <a:srgbClr val="66FF66"/>
                </a:solidFill>
                <a:latin typeface="Times New Roman" pitchFamily="18" charset="0"/>
                <a:cs typeface="Times New Roman" pitchFamily="18" charset="0"/>
              </a:rPr>
              <a:t>професійного</a:t>
            </a:r>
            <a:r>
              <a:rPr lang="ru-RU" b="1" dirty="0" smtClean="0">
                <a:solidFill>
                  <a:srgbClr val="66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66FF66"/>
                </a:solidFill>
                <a:latin typeface="Times New Roman" pitchFamily="18" charset="0"/>
                <a:cs typeface="Times New Roman" pitchFamily="18" charset="0"/>
              </a:rPr>
              <a:t>самовизначення</a:t>
            </a:r>
            <a:r>
              <a:rPr lang="ru-RU" b="1" dirty="0" smtClean="0">
                <a:solidFill>
                  <a:srgbClr val="66FF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endParaRPr lang="ru-RU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активно-позитивне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сформованість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якостей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цілеспрямованість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організованість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працьовитість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наполегливість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подоланні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труднощів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всіх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видах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значущість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суспільнокорисної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уявлення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сучасний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ринок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solidFill>
                <a:srgbClr val="66FF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uk-UA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Ціннісне ставлення до природи</a:t>
            </a:r>
            <a:r>
              <a:rPr lang="uk-UA" b="1" i="1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47664" y="1600200"/>
            <a:ext cx="6624736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b="1" dirty="0" smtClean="0">
                <a:solidFill>
                  <a:srgbClr val="002060"/>
                </a:solidFill>
              </a:rPr>
              <a:t>      </a:t>
            </a:r>
            <a:r>
              <a:rPr lang="uk-UA" b="1" dirty="0" smtClean="0">
                <a:solidFill>
                  <a:srgbClr val="990099"/>
                </a:solidFill>
              </a:rPr>
              <a:t>Виховними досягненнями цього напрямку я вважаю:</a:t>
            </a:r>
            <a:endParaRPr lang="ru-RU" b="1" dirty="0" smtClean="0">
              <a:solidFill>
                <a:srgbClr val="990099"/>
              </a:solidFill>
            </a:endParaRPr>
          </a:p>
          <a:p>
            <a:pPr lvl="0"/>
            <a:r>
              <a:rPr lang="ru-RU" b="1" dirty="0" err="1" smtClean="0">
                <a:solidFill>
                  <a:srgbClr val="002060"/>
                </a:solidFill>
              </a:rPr>
              <a:t>відповідальне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ставлення</a:t>
            </a:r>
            <a:r>
              <a:rPr lang="ru-RU" b="1" dirty="0" smtClean="0">
                <a:solidFill>
                  <a:srgbClr val="002060"/>
                </a:solidFill>
              </a:rPr>
              <a:t> до </a:t>
            </a:r>
            <a:r>
              <a:rPr lang="ru-RU" b="1" dirty="0" err="1" smtClean="0">
                <a:solidFill>
                  <a:srgbClr val="002060"/>
                </a:solidFill>
              </a:rPr>
              <a:t>природних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ресурсів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багатств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 lvl="0"/>
            <a:r>
              <a:rPr lang="ru-RU" b="1" dirty="0" err="1" smtClean="0">
                <a:solidFill>
                  <a:srgbClr val="002060"/>
                </a:solidFill>
              </a:rPr>
              <a:t>ощадливе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використання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енергоносіїв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 lvl="0"/>
            <a:r>
              <a:rPr lang="ru-RU" b="1" dirty="0" err="1" smtClean="0">
                <a:solidFill>
                  <a:srgbClr val="002060"/>
                </a:solidFill>
              </a:rPr>
              <a:t>формування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екологічної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культури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 lvl="0"/>
            <a:r>
              <a:rPr lang="ru-RU" b="1" dirty="0" err="1" smtClean="0">
                <a:solidFill>
                  <a:srgbClr val="002060"/>
                </a:solidFill>
              </a:rPr>
              <a:t>навички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безпечної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поведінки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</a:rPr>
              <a:t>природі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потреба в </a:t>
            </a:r>
            <a:r>
              <a:rPr lang="ru-RU" b="1" dirty="0" err="1" smtClean="0">
                <a:solidFill>
                  <a:srgbClr val="002060"/>
                </a:solidFill>
              </a:rPr>
              <a:t>оздоровленні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довкілля</a:t>
            </a:r>
            <a:r>
              <a:rPr lang="ru-RU" b="1" dirty="0" smtClean="0">
                <a:solidFill>
                  <a:srgbClr val="002060"/>
                </a:solidFill>
              </a:rPr>
              <a:t> та участь у </a:t>
            </a:r>
            <a:r>
              <a:rPr lang="ru-RU" b="1" dirty="0" err="1" smtClean="0">
                <a:solidFill>
                  <a:srgbClr val="002060"/>
                </a:solidFill>
              </a:rPr>
              <a:t>природоохоронній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діяльності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 lvl="0"/>
            <a:r>
              <a:rPr lang="ru-RU" b="1" dirty="0" err="1" smtClean="0">
                <a:solidFill>
                  <a:srgbClr val="002060"/>
                </a:solidFill>
              </a:rPr>
              <a:t>навички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життєдіяльності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</a:rPr>
              <a:t>умовах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екологічної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кризи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225536"/>
          </a:xfrm>
        </p:spPr>
        <p:txBody>
          <a:bodyPr>
            <a:normAutofit fontScale="90000"/>
          </a:bodyPr>
          <a:lstStyle/>
          <a:p>
            <a:pPr lvl="0"/>
            <a:r>
              <a:rPr lang="ru-RU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uk-UA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357298"/>
            <a:ext cx="4281518" cy="476886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Форм</a:t>
            </a:r>
            <a:r>
              <a:rPr lang="uk-UA" b="1" i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ування</a:t>
            </a:r>
            <a:r>
              <a:rPr lang="uk-UA" b="1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у учнів :</a:t>
            </a:r>
            <a:r>
              <a:rPr lang="ru-RU" b="1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потреби у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мистецтвом</a:t>
            </a:r>
            <a:r>
              <a:rPr lang="uk-UA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uk-UA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</a:t>
            </a:r>
            <a:r>
              <a:rPr lang="uk-UA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ою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естетичного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художнього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сприйняття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дійсності</a:t>
            </a:r>
            <a:r>
              <a:rPr lang="uk-UA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uk-UA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пізнавального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інтересу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здатності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творчої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мистецькій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сфері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художньо-естетичних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смаків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емоцій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почуттів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3740793" cy="2520280"/>
          </a:xfrm>
        </p:spPr>
      </p:pic>
      <p:pic>
        <p:nvPicPr>
          <p:cNvPr id="3074" name="Picture 2" descr="G:\фото\IMG_0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97153"/>
            <a:ext cx="32624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200" b="1" i="1" dirty="0" err="1" smtClean="0">
                <a:solidFill>
                  <a:srgbClr val="6600FF"/>
                </a:solidFill>
              </a:rPr>
              <a:t>Ціннісне</a:t>
            </a:r>
            <a:r>
              <a:rPr lang="ru-RU" sz="3200" b="1" i="1" dirty="0" smtClean="0">
                <a:solidFill>
                  <a:srgbClr val="6600FF"/>
                </a:solidFill>
              </a:rPr>
              <a:t> </a:t>
            </a:r>
            <a:r>
              <a:rPr lang="ru-RU" sz="3200" b="1" i="1" dirty="0" err="1" smtClean="0">
                <a:solidFill>
                  <a:srgbClr val="6600FF"/>
                </a:solidFill>
              </a:rPr>
              <a:t>ставлення</a:t>
            </a:r>
            <a:r>
              <a:rPr lang="ru-RU" sz="3200" b="1" i="1" dirty="0" smtClean="0">
                <a:solidFill>
                  <a:srgbClr val="6600FF"/>
                </a:solidFill>
              </a:rPr>
              <a:t> </a:t>
            </a:r>
            <a:r>
              <a:rPr lang="ru-RU" sz="3200" b="1" i="1" dirty="0" err="1" smtClean="0">
                <a:solidFill>
                  <a:srgbClr val="6600FF"/>
                </a:solidFill>
              </a:rPr>
              <a:t>особистості</a:t>
            </a:r>
            <a:r>
              <a:rPr lang="ru-RU" sz="3200" b="1" i="1" dirty="0" smtClean="0">
                <a:solidFill>
                  <a:srgbClr val="6600FF"/>
                </a:solidFill>
              </a:rPr>
              <a:t> до </a:t>
            </a:r>
            <a:r>
              <a:rPr lang="ru-RU" sz="3200" b="1" i="1" dirty="0" err="1" smtClean="0">
                <a:solidFill>
                  <a:srgbClr val="6600FF"/>
                </a:solidFill>
              </a:rPr>
              <a:t>суспільства</a:t>
            </a:r>
            <a:r>
              <a:rPr lang="ru-RU" sz="3200" b="1" i="1" dirty="0" smtClean="0">
                <a:solidFill>
                  <a:srgbClr val="6600FF"/>
                </a:solidFill>
              </a:rPr>
              <a:t> </a:t>
            </a:r>
            <a:r>
              <a:rPr lang="ru-RU" sz="3200" b="1" i="1" dirty="0" err="1" smtClean="0">
                <a:solidFill>
                  <a:srgbClr val="6600FF"/>
                </a:solidFill>
              </a:rPr>
              <a:t>і</a:t>
            </a:r>
            <a:r>
              <a:rPr lang="ru-RU" sz="3200" b="1" i="1" dirty="0" smtClean="0">
                <a:solidFill>
                  <a:srgbClr val="6600FF"/>
                </a:solidFill>
              </a:rPr>
              <a:t> </a:t>
            </a:r>
            <a:r>
              <a:rPr lang="ru-RU" sz="3200" b="1" i="1" dirty="0" err="1" smtClean="0">
                <a:solidFill>
                  <a:srgbClr val="6600FF"/>
                </a:solidFill>
              </a:rPr>
              <a:t>держави</a:t>
            </a:r>
            <a:endParaRPr lang="ru-RU" sz="3200" dirty="0">
              <a:solidFill>
                <a:srgbClr val="66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428736"/>
            <a:ext cx="5429288" cy="50006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b="1" i="1" dirty="0" smtClean="0">
                <a:solidFill>
                  <a:srgbClr val="009900"/>
                </a:solidFill>
              </a:rPr>
              <a:t>        </a:t>
            </a:r>
            <a:r>
              <a:rPr lang="uk-UA" b="1" dirty="0" smtClean="0">
                <a:solidFill>
                  <a:srgbClr val="009900"/>
                </a:solidFill>
              </a:rPr>
              <a:t>Воно виражається у с</a:t>
            </a:r>
            <a:r>
              <a:rPr lang="ru-RU" b="1" dirty="0" smtClean="0">
                <a:solidFill>
                  <a:srgbClr val="009900"/>
                </a:solidFill>
              </a:rPr>
              <a:t>формован</a:t>
            </a:r>
            <a:r>
              <a:rPr lang="uk-UA" b="1" dirty="0" smtClean="0">
                <a:solidFill>
                  <a:srgbClr val="009900"/>
                </a:solidFill>
              </a:rPr>
              <a:t>о</a:t>
            </a:r>
            <a:r>
              <a:rPr lang="ru-RU" b="1" dirty="0" err="1" smtClean="0">
                <a:solidFill>
                  <a:srgbClr val="009900"/>
                </a:solidFill>
              </a:rPr>
              <a:t>ст</a:t>
            </a:r>
            <a:r>
              <a:rPr lang="uk-UA" b="1" dirty="0" smtClean="0">
                <a:solidFill>
                  <a:srgbClr val="009900"/>
                </a:solidFill>
              </a:rPr>
              <a:t>і</a:t>
            </a:r>
            <a:r>
              <a:rPr lang="ru-RU" b="1" dirty="0" smtClean="0">
                <a:solidFill>
                  <a:srgbClr val="009900"/>
                </a:solidFill>
              </a:rPr>
              <a:t> потреби у </a:t>
            </a:r>
            <a:r>
              <a:rPr lang="ru-RU" b="1" dirty="0" err="1" smtClean="0">
                <a:solidFill>
                  <a:srgbClr val="009900"/>
                </a:solidFill>
              </a:rPr>
              <a:t>збереженні</a:t>
            </a:r>
            <a:r>
              <a:rPr lang="ru-RU" b="1" dirty="0" smtClean="0">
                <a:solidFill>
                  <a:srgbClr val="009900"/>
                </a:solidFill>
              </a:rPr>
              <a:t> та </a:t>
            </a:r>
            <a:r>
              <a:rPr lang="ru-RU" b="1" dirty="0" err="1" smtClean="0">
                <a:solidFill>
                  <a:srgbClr val="009900"/>
                </a:solidFill>
              </a:rPr>
              <a:t>примноженні</a:t>
            </a:r>
            <a:r>
              <a:rPr lang="ru-RU" b="1" dirty="0" smtClean="0">
                <a:solidFill>
                  <a:srgbClr val="009900"/>
                </a:solidFill>
              </a:rPr>
              <a:t> духовного </a:t>
            </a:r>
            <a:r>
              <a:rPr lang="ru-RU" b="1" dirty="0" err="1" smtClean="0">
                <a:solidFill>
                  <a:srgbClr val="009900"/>
                </a:solidFill>
              </a:rPr>
              <a:t>й</a:t>
            </a:r>
            <a:r>
              <a:rPr lang="ru-RU" b="1" dirty="0" smtClean="0">
                <a:solidFill>
                  <a:srgbClr val="009900"/>
                </a:solidFill>
              </a:rPr>
              <a:t> </a:t>
            </a:r>
            <a:r>
              <a:rPr lang="ru-RU" b="1" dirty="0" err="1" smtClean="0">
                <a:solidFill>
                  <a:srgbClr val="009900"/>
                </a:solidFill>
              </a:rPr>
              <a:t>матеріального</a:t>
            </a:r>
            <a:r>
              <a:rPr lang="ru-RU" b="1" dirty="0" smtClean="0">
                <a:solidFill>
                  <a:srgbClr val="009900"/>
                </a:solidFill>
              </a:rPr>
              <a:t> </a:t>
            </a:r>
            <a:r>
              <a:rPr lang="ru-RU" b="1" dirty="0" err="1" smtClean="0">
                <a:solidFill>
                  <a:srgbClr val="009900"/>
                </a:solidFill>
              </a:rPr>
              <a:t>багатств</a:t>
            </a:r>
            <a:r>
              <a:rPr lang="ru-RU" b="1" dirty="0" smtClean="0">
                <a:solidFill>
                  <a:srgbClr val="009900"/>
                </a:solidFill>
              </a:rPr>
              <a:t> </a:t>
            </a:r>
            <a:r>
              <a:rPr lang="ru-RU" b="1" dirty="0" err="1" smtClean="0">
                <a:solidFill>
                  <a:srgbClr val="009900"/>
                </a:solidFill>
              </a:rPr>
              <a:t>українського</a:t>
            </a:r>
            <a:r>
              <a:rPr lang="ru-RU" b="1" dirty="0" smtClean="0">
                <a:solidFill>
                  <a:srgbClr val="009900"/>
                </a:solidFill>
              </a:rPr>
              <a:t> народу:</a:t>
            </a:r>
          </a:p>
          <a:p>
            <a:pPr>
              <a:buNone/>
            </a:pPr>
            <a:endParaRPr lang="ru-RU" b="1" i="1" dirty="0" smtClean="0">
              <a:solidFill>
                <a:srgbClr val="009900"/>
              </a:solidFill>
            </a:endParaRPr>
          </a:p>
          <a:p>
            <a:pPr lvl="0"/>
            <a:r>
              <a:rPr lang="ru-RU" b="1" i="1" dirty="0" err="1" smtClean="0">
                <a:solidFill>
                  <a:srgbClr val="FF0066"/>
                </a:solidFill>
              </a:rPr>
              <a:t>відповідальності</a:t>
            </a:r>
            <a:r>
              <a:rPr lang="ru-RU" b="1" i="1" dirty="0" smtClean="0">
                <a:solidFill>
                  <a:srgbClr val="FF0066"/>
                </a:solidFill>
              </a:rPr>
              <a:t>, як </a:t>
            </a:r>
            <a:r>
              <a:rPr lang="ru-RU" b="1" i="1" dirty="0" err="1" smtClean="0">
                <a:solidFill>
                  <a:srgbClr val="FF0066"/>
                </a:solidFill>
              </a:rPr>
              <a:t>важливої</a:t>
            </a:r>
            <a:r>
              <a:rPr lang="ru-RU" b="1" i="1" dirty="0" smtClean="0">
                <a:solidFill>
                  <a:srgbClr val="FF0066"/>
                </a:solidFill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</a:rPr>
              <a:t>риси</a:t>
            </a:r>
            <a:r>
              <a:rPr lang="ru-RU" b="1" i="1" dirty="0" smtClean="0">
                <a:solidFill>
                  <a:srgbClr val="FF0066"/>
                </a:solidFill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</a:rPr>
              <a:t>особистості</a:t>
            </a:r>
            <a:r>
              <a:rPr lang="ru-RU" b="1" i="1" dirty="0" smtClean="0">
                <a:solidFill>
                  <a:srgbClr val="FF0066"/>
                </a:solidFill>
              </a:rPr>
              <a:t>, за долю </a:t>
            </a:r>
            <a:r>
              <a:rPr lang="ru-RU" b="1" i="1" dirty="0" err="1" smtClean="0">
                <a:solidFill>
                  <a:srgbClr val="FF0066"/>
                </a:solidFill>
              </a:rPr>
              <a:t>Батьківщини</a:t>
            </a:r>
            <a:r>
              <a:rPr lang="ru-RU" b="1" i="1" dirty="0" smtClean="0">
                <a:solidFill>
                  <a:srgbClr val="FF0066"/>
                </a:solidFill>
              </a:rPr>
              <a:t>;</a:t>
            </a:r>
          </a:p>
          <a:p>
            <a:pPr lvl="0"/>
            <a:r>
              <a:rPr lang="ru-RU" b="1" i="1" dirty="0" err="1" smtClean="0">
                <a:solidFill>
                  <a:srgbClr val="0000FF"/>
                </a:solidFill>
              </a:rPr>
              <a:t>розуміння</a:t>
            </a:r>
            <a:r>
              <a:rPr lang="ru-RU" b="1" i="1" dirty="0" smtClean="0">
                <a:solidFill>
                  <a:srgbClr val="0000FF"/>
                </a:solidFill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</a:rPr>
              <a:t>особистістю</a:t>
            </a:r>
            <a:r>
              <a:rPr lang="ru-RU" b="1" i="1" dirty="0" smtClean="0">
                <a:solidFill>
                  <a:srgbClr val="0000FF"/>
                </a:solidFill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</a:rPr>
              <a:t>своїх</a:t>
            </a:r>
            <a:r>
              <a:rPr lang="ru-RU" b="1" i="1" dirty="0" smtClean="0">
                <a:solidFill>
                  <a:srgbClr val="0000FF"/>
                </a:solidFill>
              </a:rPr>
              <a:t> прав, свобод, </a:t>
            </a:r>
            <a:r>
              <a:rPr lang="ru-RU" b="1" i="1" dirty="0" err="1" smtClean="0">
                <a:solidFill>
                  <a:srgbClr val="0000FF"/>
                </a:solidFill>
              </a:rPr>
              <a:t>обов'язків</a:t>
            </a:r>
            <a:r>
              <a:rPr lang="ru-RU" b="1" i="1" dirty="0" smtClean="0">
                <a:solidFill>
                  <a:srgbClr val="0000FF"/>
                </a:solidFill>
              </a:rPr>
              <a:t>;</a:t>
            </a:r>
          </a:p>
          <a:p>
            <a:pPr lvl="0"/>
            <a:r>
              <a:rPr lang="ru-RU" b="1" i="1" dirty="0" err="1" smtClean="0">
                <a:solidFill>
                  <a:srgbClr val="FF0066"/>
                </a:solidFill>
              </a:rPr>
              <a:t>громадянської</a:t>
            </a:r>
            <a:r>
              <a:rPr lang="ru-RU" b="1" i="1" dirty="0" smtClean="0">
                <a:solidFill>
                  <a:srgbClr val="FF0066"/>
                </a:solidFill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</a:rPr>
              <a:t>життєвої</a:t>
            </a:r>
            <a:r>
              <a:rPr lang="ru-RU" b="1" i="1" dirty="0" smtClean="0">
                <a:solidFill>
                  <a:srgbClr val="FF0066"/>
                </a:solidFill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</a:rPr>
              <a:t>позиції</a:t>
            </a:r>
            <a:r>
              <a:rPr lang="ru-RU" b="1" i="1" dirty="0" smtClean="0">
                <a:solidFill>
                  <a:srgbClr val="FF0066"/>
                </a:solidFill>
              </a:rPr>
              <a:t>, участь в </a:t>
            </a:r>
            <a:r>
              <a:rPr lang="ru-RU" b="1" i="1" dirty="0" err="1" smtClean="0">
                <a:solidFill>
                  <a:srgbClr val="FF0066"/>
                </a:solidFill>
              </a:rPr>
              <a:t>учнівському</a:t>
            </a:r>
            <a:r>
              <a:rPr lang="ru-RU" b="1" i="1" dirty="0" smtClean="0">
                <a:solidFill>
                  <a:srgbClr val="FF0066"/>
                </a:solidFill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</a:rPr>
              <a:t>самоврядуванні</a:t>
            </a:r>
            <a:r>
              <a:rPr lang="ru-RU" b="1" i="1" dirty="0" smtClean="0">
                <a:solidFill>
                  <a:srgbClr val="FF0066"/>
                </a:solidFill>
              </a:rPr>
              <a:t>, </a:t>
            </a:r>
            <a:r>
              <a:rPr lang="ru-RU" b="1" i="1" dirty="0" err="1" smtClean="0">
                <a:solidFill>
                  <a:srgbClr val="FF0066"/>
                </a:solidFill>
              </a:rPr>
              <a:t>житті</a:t>
            </a:r>
            <a:r>
              <a:rPr lang="ru-RU" b="1" i="1" dirty="0" smtClean="0">
                <a:solidFill>
                  <a:srgbClr val="FF0066"/>
                </a:solidFill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</a:rPr>
              <a:t>школи</a:t>
            </a:r>
            <a:r>
              <a:rPr lang="ru-RU" b="1" i="1" dirty="0" smtClean="0">
                <a:solidFill>
                  <a:srgbClr val="FF0066"/>
                </a:solidFill>
              </a:rPr>
              <a:t> та </a:t>
            </a:r>
            <a:r>
              <a:rPr lang="ru-RU" b="1" i="1" dirty="0" err="1" smtClean="0">
                <a:solidFill>
                  <a:srgbClr val="FF0066"/>
                </a:solidFill>
              </a:rPr>
              <a:t>громади</a:t>
            </a:r>
            <a:r>
              <a:rPr lang="ru-RU" b="1" i="1" dirty="0" smtClean="0">
                <a:solidFill>
                  <a:srgbClr val="FF0066"/>
                </a:solidFill>
              </a:rPr>
              <a:t>;</a:t>
            </a:r>
          </a:p>
          <a:p>
            <a:pPr lvl="0"/>
            <a:r>
              <a:rPr lang="ru-RU" b="1" i="1" dirty="0" err="1" smtClean="0">
                <a:solidFill>
                  <a:srgbClr val="0000FF"/>
                </a:solidFill>
              </a:rPr>
              <a:t>власної</a:t>
            </a:r>
            <a:r>
              <a:rPr lang="ru-RU" b="1" i="1" dirty="0" smtClean="0">
                <a:solidFill>
                  <a:srgbClr val="0000FF"/>
                </a:solidFill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</a:rPr>
              <a:t>віри</a:t>
            </a:r>
            <a:r>
              <a:rPr lang="ru-RU" b="1" i="1" dirty="0" smtClean="0">
                <a:solidFill>
                  <a:srgbClr val="0000FF"/>
                </a:solidFill>
              </a:rPr>
              <a:t> у </a:t>
            </a:r>
            <a:r>
              <a:rPr lang="ru-RU" b="1" i="1" dirty="0" err="1" smtClean="0">
                <a:solidFill>
                  <a:srgbClr val="0000FF"/>
                </a:solidFill>
              </a:rPr>
              <a:t>духовні</a:t>
            </a:r>
            <a:r>
              <a:rPr lang="ru-RU" b="1" i="1" dirty="0" smtClean="0">
                <a:solidFill>
                  <a:srgbClr val="0000FF"/>
                </a:solidFill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</a:rPr>
              <a:t>сили</a:t>
            </a:r>
            <a:r>
              <a:rPr lang="ru-RU" b="1" i="1" dirty="0" smtClean="0">
                <a:solidFill>
                  <a:srgbClr val="0000FF"/>
                </a:solidFill>
              </a:rPr>
              <a:t> народу, </a:t>
            </a:r>
            <a:r>
              <a:rPr lang="ru-RU" b="1" i="1" dirty="0" err="1" smtClean="0">
                <a:solidFill>
                  <a:srgbClr val="0000FF"/>
                </a:solidFill>
              </a:rPr>
              <a:t>його</a:t>
            </a:r>
            <a:r>
              <a:rPr lang="ru-RU" b="1" i="1" dirty="0" smtClean="0">
                <a:solidFill>
                  <a:srgbClr val="0000FF"/>
                </a:solidFill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</a:rPr>
              <a:t>майбутнє</a:t>
            </a:r>
            <a:r>
              <a:rPr lang="ru-RU" b="1" i="1" dirty="0" smtClean="0">
                <a:solidFill>
                  <a:srgbClr val="0000FF"/>
                </a:solidFill>
              </a:rPr>
              <a:t>;</a:t>
            </a:r>
          </a:p>
          <a:p>
            <a:pPr lvl="0"/>
            <a:r>
              <a:rPr lang="ru-RU" b="1" i="1" dirty="0" err="1" smtClean="0">
                <a:solidFill>
                  <a:srgbClr val="FF0066"/>
                </a:solidFill>
              </a:rPr>
              <a:t>усвідомлення</a:t>
            </a:r>
            <a:r>
              <a:rPr lang="ru-RU" b="1" i="1" dirty="0" smtClean="0">
                <a:solidFill>
                  <a:srgbClr val="FF0066"/>
                </a:solidFill>
              </a:rPr>
              <a:t> себе </a:t>
            </a:r>
            <a:r>
              <a:rPr lang="ru-RU" b="1" i="1" dirty="0" err="1" smtClean="0">
                <a:solidFill>
                  <a:srgbClr val="FF0066"/>
                </a:solidFill>
              </a:rPr>
              <a:t>патріотом</a:t>
            </a:r>
            <a:r>
              <a:rPr lang="ru-RU" b="1" i="1" dirty="0" smtClean="0">
                <a:solidFill>
                  <a:srgbClr val="FF0066"/>
                </a:solidFill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</a:rPr>
              <a:t>і</a:t>
            </a:r>
            <a:r>
              <a:rPr lang="ru-RU" b="1" i="1" dirty="0" smtClean="0">
                <a:solidFill>
                  <a:srgbClr val="FF0066"/>
                </a:solidFill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</a:rPr>
              <a:t>громадянином</a:t>
            </a:r>
            <a:r>
              <a:rPr lang="ru-RU" b="1" i="1" dirty="0" smtClean="0">
                <a:solidFill>
                  <a:srgbClr val="FF0066"/>
                </a:solidFill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</a:rPr>
              <a:t>України</a:t>
            </a:r>
            <a:r>
              <a:rPr lang="ru-RU" b="1" i="1" dirty="0" smtClean="0">
                <a:solidFill>
                  <a:srgbClr val="FF0066"/>
                </a:solidFill>
              </a:rPr>
              <a:t>;</a:t>
            </a:r>
          </a:p>
          <a:p>
            <a:pPr lvl="0"/>
            <a:r>
              <a:rPr lang="ru-RU" b="1" i="1" dirty="0" smtClean="0">
                <a:solidFill>
                  <a:srgbClr val="0000FF"/>
                </a:solidFill>
              </a:rPr>
              <a:t>потреби у </a:t>
            </a:r>
            <a:r>
              <a:rPr lang="ru-RU" b="1" i="1" dirty="0" err="1" smtClean="0">
                <a:solidFill>
                  <a:srgbClr val="0000FF"/>
                </a:solidFill>
              </a:rPr>
              <a:t>полікультурному</a:t>
            </a:r>
            <a:r>
              <a:rPr lang="ru-RU" b="1" i="1" dirty="0" smtClean="0">
                <a:solidFill>
                  <a:srgbClr val="0000FF"/>
                </a:solidFill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</a:rPr>
              <a:t>спілкуванні</a:t>
            </a:r>
            <a:r>
              <a:rPr lang="ru-RU" b="1" i="1" dirty="0" smtClean="0">
                <a:solidFill>
                  <a:srgbClr val="0000FF"/>
                </a:solidFill>
              </a:rPr>
              <a:t> на </a:t>
            </a:r>
            <a:r>
              <a:rPr lang="ru-RU" b="1" i="1" dirty="0" err="1" smtClean="0">
                <a:solidFill>
                  <a:srgbClr val="0000FF"/>
                </a:solidFill>
              </a:rPr>
              <a:t>основі</a:t>
            </a:r>
            <a:r>
              <a:rPr lang="ru-RU" b="1" i="1" dirty="0" smtClean="0">
                <a:solidFill>
                  <a:srgbClr val="0000FF"/>
                </a:solidFill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</a:rPr>
              <a:t>взаєморозуміння</a:t>
            </a:r>
            <a:r>
              <a:rPr lang="ru-RU" b="1" i="1" dirty="0" smtClean="0">
                <a:solidFill>
                  <a:srgbClr val="0000FF"/>
                </a:solidFill>
              </a:rPr>
              <a:t> та </a:t>
            </a:r>
            <a:r>
              <a:rPr lang="ru-RU" b="1" i="1" dirty="0" err="1" smtClean="0">
                <a:solidFill>
                  <a:srgbClr val="0000FF"/>
                </a:solidFill>
              </a:rPr>
              <a:t>поваги</a:t>
            </a:r>
            <a:r>
              <a:rPr lang="ru-RU" b="1" i="1" dirty="0" smtClean="0">
                <a:solidFill>
                  <a:srgbClr val="0000FF"/>
                </a:solidFill>
              </a:rPr>
              <a:t>. </a:t>
            </a:r>
          </a:p>
          <a:p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268760"/>
            <a:ext cx="2208560" cy="2692896"/>
          </a:xfrm>
        </p:spPr>
      </p:pic>
      <p:pic>
        <p:nvPicPr>
          <p:cNvPr id="4098" name="Picture 2" descr="C:\Users\Укроп\Desktop\фото\P8301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17435"/>
            <a:ext cx="2783160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3613656" y="1700808"/>
            <a:ext cx="1894447" cy="864096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800000"/>
                </a:solidFill>
              </a:rPr>
              <a:t>Нетрадиційні форми</a:t>
            </a:r>
            <a:endParaRPr lang="uk-UA" b="1" i="1" dirty="0">
              <a:solidFill>
                <a:srgbClr val="8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613656" y="2852936"/>
            <a:ext cx="1872208" cy="900100"/>
          </a:xfrm>
          <a:prstGeom prst="horizont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Роботи з батьками</a:t>
            </a:r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635896" y="4041068"/>
            <a:ext cx="1872208" cy="936104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Традиційні форми</a:t>
            </a:r>
            <a:endParaRPr lang="uk-UA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3275857" y="5597624"/>
            <a:ext cx="2592288" cy="11521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Індивідуальні консультації педагогів </a:t>
            </a:r>
            <a:endParaRPr lang="uk-UA" dirty="0"/>
          </a:p>
        </p:txBody>
      </p:sp>
      <p:sp>
        <p:nvSpPr>
          <p:cNvPr id="9" name="Облако 8"/>
          <p:cNvSpPr/>
          <p:nvPr/>
        </p:nvSpPr>
        <p:spPr>
          <a:xfrm>
            <a:off x="6516216" y="5373216"/>
            <a:ext cx="1944216" cy="11521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Диспут дискусії</a:t>
            </a:r>
            <a:endParaRPr lang="uk-UA" dirty="0"/>
          </a:p>
        </p:txBody>
      </p:sp>
      <p:sp>
        <p:nvSpPr>
          <p:cNvPr id="10" name="Облако 9"/>
          <p:cNvSpPr/>
          <p:nvPr/>
        </p:nvSpPr>
        <p:spPr>
          <a:xfrm>
            <a:off x="6372200" y="3501008"/>
            <a:ext cx="2319599" cy="11521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Відвідування учнів вдома</a:t>
            </a:r>
            <a:endParaRPr lang="uk-UA" dirty="0"/>
          </a:p>
        </p:txBody>
      </p:sp>
      <p:sp>
        <p:nvSpPr>
          <p:cNvPr id="11" name="Облако 10"/>
          <p:cNvSpPr/>
          <p:nvPr/>
        </p:nvSpPr>
        <p:spPr>
          <a:xfrm>
            <a:off x="6516216" y="1844824"/>
            <a:ext cx="1944216" cy="11521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Батьківські ринги</a:t>
            </a:r>
            <a:endParaRPr lang="uk-UA" dirty="0"/>
          </a:p>
        </p:txBody>
      </p:sp>
      <p:sp>
        <p:nvSpPr>
          <p:cNvPr id="12" name="Облако 11"/>
          <p:cNvSpPr/>
          <p:nvPr/>
        </p:nvSpPr>
        <p:spPr>
          <a:xfrm>
            <a:off x="6228184" y="260648"/>
            <a:ext cx="2088232" cy="9361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Батьківські тренінги</a:t>
            </a:r>
            <a:endParaRPr lang="uk-UA" dirty="0"/>
          </a:p>
        </p:txBody>
      </p:sp>
      <p:sp>
        <p:nvSpPr>
          <p:cNvPr id="14" name="Облако 13"/>
          <p:cNvSpPr/>
          <p:nvPr/>
        </p:nvSpPr>
        <p:spPr>
          <a:xfrm>
            <a:off x="683567" y="260648"/>
            <a:ext cx="2139427" cy="12241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Батьківські читання </a:t>
            </a:r>
            <a:endParaRPr lang="uk-UA" dirty="0"/>
          </a:p>
        </p:txBody>
      </p:sp>
      <p:sp>
        <p:nvSpPr>
          <p:cNvPr id="15" name="Облако 14"/>
          <p:cNvSpPr/>
          <p:nvPr/>
        </p:nvSpPr>
        <p:spPr>
          <a:xfrm>
            <a:off x="662755" y="1628800"/>
            <a:ext cx="2160240" cy="12241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Тематичні консультації</a:t>
            </a:r>
            <a:endParaRPr lang="uk-UA" dirty="0"/>
          </a:p>
        </p:txBody>
      </p:sp>
      <p:sp>
        <p:nvSpPr>
          <p:cNvPr id="16" name="Облако 15"/>
          <p:cNvSpPr/>
          <p:nvPr/>
        </p:nvSpPr>
        <p:spPr>
          <a:xfrm>
            <a:off x="683568" y="3212976"/>
            <a:ext cx="2304256" cy="11521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Батьківські збори</a:t>
            </a:r>
            <a:endParaRPr lang="uk-UA" dirty="0"/>
          </a:p>
        </p:txBody>
      </p:sp>
      <p:sp>
        <p:nvSpPr>
          <p:cNvPr id="17" name="Облако 16"/>
          <p:cNvSpPr/>
          <p:nvPr/>
        </p:nvSpPr>
        <p:spPr>
          <a:xfrm>
            <a:off x="246112" y="4977172"/>
            <a:ext cx="2741712" cy="1548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Класні та загальношкільні консультації</a:t>
            </a:r>
            <a:endParaRPr lang="uk-UA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580112" y="4918239"/>
            <a:ext cx="93610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Облако 1"/>
          <p:cNvSpPr/>
          <p:nvPr/>
        </p:nvSpPr>
        <p:spPr>
          <a:xfrm>
            <a:off x="3613657" y="66417"/>
            <a:ext cx="2110471" cy="11247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Батьківські вечори</a:t>
            </a:r>
            <a:endParaRPr lang="uk-UA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668892" y="4977172"/>
            <a:ext cx="0" cy="6204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987824" y="4869160"/>
            <a:ext cx="504056" cy="4182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5580112" y="4221088"/>
            <a:ext cx="648072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2822995" y="4041068"/>
            <a:ext cx="668885" cy="324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6" idx="2"/>
            <a:endCxn id="7" idx="0"/>
          </p:cNvCxnSpPr>
          <p:nvPr/>
        </p:nvCxnSpPr>
        <p:spPr>
          <a:xfrm>
            <a:off x="4549760" y="3640524"/>
            <a:ext cx="22240" cy="5175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5" idx="2"/>
            <a:endCxn id="6" idx="0"/>
          </p:cNvCxnSpPr>
          <p:nvPr/>
        </p:nvCxnSpPr>
        <p:spPr>
          <a:xfrm flipH="1">
            <a:off x="4549760" y="2456892"/>
            <a:ext cx="11120" cy="5085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5580112" y="2132856"/>
            <a:ext cx="792088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5580112" y="1191161"/>
            <a:ext cx="648072" cy="5096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endCxn id="2" idx="1"/>
          </p:cNvCxnSpPr>
          <p:nvPr/>
        </p:nvCxnSpPr>
        <p:spPr>
          <a:xfrm flipV="1">
            <a:off x="4668892" y="1189963"/>
            <a:ext cx="1" cy="5108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 flipV="1">
            <a:off x="2987824" y="1196752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2926936" y="2132856"/>
            <a:ext cx="6258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27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Для вивчення учнів класу я використовую методи діагностики</a:t>
            </a:r>
            <a:endParaRPr lang="uk-U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3343881" y="2996952"/>
            <a:ext cx="2376264" cy="18722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2">
                    <a:lumMod val="50000"/>
                  </a:schemeClr>
                </a:solidFill>
              </a:rPr>
              <a:t>Методи діагностики</a:t>
            </a:r>
          </a:p>
        </p:txBody>
      </p:sp>
      <p:sp>
        <p:nvSpPr>
          <p:cNvPr id="15" name="Облако 14"/>
          <p:cNvSpPr/>
          <p:nvPr/>
        </p:nvSpPr>
        <p:spPr>
          <a:xfrm>
            <a:off x="6300192" y="1556792"/>
            <a:ext cx="2232248" cy="1800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800000"/>
                </a:solidFill>
              </a:rPr>
              <a:t>Методи опитування</a:t>
            </a:r>
            <a:endParaRPr lang="uk-UA" sz="2400" dirty="0">
              <a:solidFill>
                <a:srgbClr val="800000"/>
              </a:solidFill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6516216" y="4041068"/>
            <a:ext cx="2304256" cy="1908212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66FF66"/>
                </a:solidFill>
              </a:rPr>
              <a:t>Бесіди</a:t>
            </a:r>
            <a:endParaRPr lang="uk-UA" sz="2400" dirty="0">
              <a:solidFill>
                <a:srgbClr val="66FF66"/>
              </a:solidFill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3349352" y="5157192"/>
            <a:ext cx="2376264" cy="158417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FFFF00"/>
                </a:solidFill>
              </a:rPr>
              <a:t>Тести</a:t>
            </a:r>
            <a:endParaRPr lang="uk-UA" sz="2400" dirty="0">
              <a:solidFill>
                <a:srgbClr val="FFFF00"/>
              </a:solidFill>
            </a:endParaRPr>
          </a:p>
        </p:txBody>
      </p:sp>
      <p:sp>
        <p:nvSpPr>
          <p:cNvPr id="18" name="Облако 17"/>
          <p:cNvSpPr/>
          <p:nvPr/>
        </p:nvSpPr>
        <p:spPr>
          <a:xfrm>
            <a:off x="467544" y="4589900"/>
            <a:ext cx="2304256" cy="162859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33CC"/>
                </a:solidFill>
              </a:rPr>
              <a:t>Анкетування</a:t>
            </a:r>
            <a:endParaRPr lang="uk-UA" sz="2400" b="1" dirty="0">
              <a:solidFill>
                <a:srgbClr val="FF33CC"/>
              </a:solidFill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467544" y="2276872"/>
            <a:ext cx="2304256" cy="1656184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66FF66"/>
                </a:solidFill>
              </a:rPr>
              <a:t>Спостереження</a:t>
            </a:r>
            <a:endParaRPr lang="uk-UA" sz="2400" b="1" dirty="0">
              <a:solidFill>
                <a:srgbClr val="66FF66"/>
              </a:solidFill>
            </a:endParaRPr>
          </a:p>
        </p:txBody>
      </p:sp>
      <p:sp>
        <p:nvSpPr>
          <p:cNvPr id="20" name="Облако 19"/>
          <p:cNvSpPr/>
          <p:nvPr/>
        </p:nvSpPr>
        <p:spPr>
          <a:xfrm>
            <a:off x="3489887" y="1546920"/>
            <a:ext cx="2230257" cy="129614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Аналіз документів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47248" cy="237626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Я щоранку заходжу в клас,</a:t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На дитячих обличчях-усміх, </a:t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Що я варта, діти, без вас, </a:t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Ви – натхнення моє,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м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ій успіх.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УКРАП\Desktop\Презеньаці\IMG_0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29013"/>
            <a:ext cx="583264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29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5256584"/>
          </a:xfrm>
        </p:spPr>
        <p:txBody>
          <a:bodyPr>
            <a:normAutofit/>
          </a:bodyPr>
          <a:lstStyle/>
          <a:p>
            <a:r>
              <a:rPr lang="uk-UA" sz="9600" dirty="0" smtClean="0">
                <a:solidFill>
                  <a:srgbClr val="FF0066"/>
                </a:solidFill>
              </a:rPr>
              <a:t>Дякуємо за увагу</a:t>
            </a:r>
            <a:endParaRPr lang="uk-UA" sz="96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174142" cy="2368544"/>
          </a:xfrm>
        </p:spPr>
        <p:txBody>
          <a:bodyPr>
            <a:normAutofit/>
          </a:bodyPr>
          <a:lstStyle/>
          <a:p>
            <a:r>
              <a:rPr lang="uk-UA" i="1" dirty="0" smtClean="0">
                <a:solidFill>
                  <a:srgbClr val="0000FF"/>
                </a:solidFill>
              </a:rPr>
              <a:t>«Виховання дітей є лише самовдосконаленням  вихователів».</a:t>
            </a:r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14282" y="2857496"/>
            <a:ext cx="4500594" cy="571504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3300"/>
                </a:solidFill>
              </a:rPr>
              <a:t>Проблема, над </a:t>
            </a:r>
            <a:r>
              <a:rPr lang="ru-RU" i="1" dirty="0" err="1" smtClean="0">
                <a:solidFill>
                  <a:srgbClr val="FF3300"/>
                </a:solidFill>
              </a:rPr>
              <a:t>якою</a:t>
            </a:r>
            <a:r>
              <a:rPr lang="ru-RU" i="1" dirty="0" smtClean="0">
                <a:solidFill>
                  <a:srgbClr val="FF3300"/>
                </a:solidFill>
              </a:rPr>
              <a:t> я </a:t>
            </a:r>
            <a:r>
              <a:rPr lang="ru-RU" i="1" dirty="0" err="1" smtClean="0">
                <a:solidFill>
                  <a:srgbClr val="FF3300"/>
                </a:solidFill>
              </a:rPr>
              <a:t>працюю</a:t>
            </a:r>
            <a:endParaRPr lang="ru-RU" i="1" dirty="0">
              <a:solidFill>
                <a:srgbClr val="FF33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71472" y="3500438"/>
            <a:ext cx="3925916" cy="3000396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0000FF"/>
                </a:solidFill>
              </a:rPr>
              <a:t>Формування уміння орієнтуватися</a:t>
            </a:r>
            <a:r>
              <a:rPr lang="uk-UA" b="1" dirty="0">
                <a:solidFill>
                  <a:srgbClr val="0000FF"/>
                </a:solidFill>
              </a:rPr>
              <a:t> </a:t>
            </a:r>
            <a:r>
              <a:rPr lang="uk-UA" b="1" dirty="0" smtClean="0">
                <a:solidFill>
                  <a:srgbClr val="0000FF"/>
                </a:solidFill>
              </a:rPr>
              <a:t>та адаптуватися у складних життєвих ситуаціях, </a:t>
            </a:r>
            <a:r>
              <a:rPr lang="uk-UA" b="1" dirty="0" err="1" smtClean="0">
                <a:solidFill>
                  <a:srgbClr val="0000FF"/>
                </a:solidFill>
              </a:rPr>
              <a:t>розв</a:t>
            </a:r>
            <a:r>
              <a:rPr lang="en-US" b="1" dirty="0" smtClean="0">
                <a:solidFill>
                  <a:srgbClr val="0000FF"/>
                </a:solidFill>
              </a:rPr>
              <a:t>`</a:t>
            </a:r>
            <a:r>
              <a:rPr lang="uk-UA" b="1" dirty="0" err="1" smtClean="0">
                <a:solidFill>
                  <a:srgbClr val="0000FF"/>
                </a:solidFill>
              </a:rPr>
              <a:t>язувати</a:t>
            </a:r>
            <a:r>
              <a:rPr lang="uk-UA" b="1" dirty="0" smtClean="0">
                <a:solidFill>
                  <a:srgbClr val="0000FF"/>
                </a:solidFill>
              </a:rPr>
              <a:t> конфлікти на основі принципів толерантності.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3438" y="2857496"/>
            <a:ext cx="4041775" cy="639762"/>
          </a:xfrm>
        </p:spPr>
        <p:txBody>
          <a:bodyPr>
            <a:normAutofit/>
          </a:bodyPr>
          <a:lstStyle/>
          <a:p>
            <a:r>
              <a:rPr lang="uk-UA" i="1" dirty="0" smtClean="0">
                <a:solidFill>
                  <a:srgbClr val="FF3300"/>
                </a:solidFill>
              </a:rPr>
              <a:t>     Моє педагогічне кредо</a:t>
            </a:r>
            <a:endParaRPr lang="ru-RU" i="1" dirty="0">
              <a:solidFill>
                <a:srgbClr val="FF33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4643438" y="3643314"/>
            <a:ext cx="4041775" cy="2928958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66"/>
                </a:solidFill>
              </a:rPr>
              <a:t>Щоб</a:t>
            </a:r>
            <a:r>
              <a:rPr lang="ru-RU" b="1" dirty="0" smtClean="0">
                <a:solidFill>
                  <a:srgbClr val="FF0066"/>
                </a:solidFill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</a:rPr>
              <a:t>дати</a:t>
            </a:r>
            <a:r>
              <a:rPr lang="ru-RU" b="1" dirty="0" smtClean="0">
                <a:solidFill>
                  <a:srgbClr val="FF0066"/>
                </a:solidFill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</a:rPr>
              <a:t>учневі</a:t>
            </a:r>
            <a:r>
              <a:rPr lang="ru-RU" b="1" dirty="0" smtClean="0">
                <a:solidFill>
                  <a:srgbClr val="FF0066"/>
                </a:solidFill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</a:rPr>
              <a:t>іскорку</a:t>
            </a:r>
            <a:r>
              <a:rPr lang="ru-RU" b="1" dirty="0" smtClean="0">
                <a:solidFill>
                  <a:srgbClr val="FF0066"/>
                </a:solidFill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</a:rPr>
              <a:t>світла</a:t>
            </a:r>
            <a:r>
              <a:rPr lang="ru-RU" b="1" dirty="0" smtClean="0">
                <a:solidFill>
                  <a:srgbClr val="FF0066"/>
                </a:solidFill>
              </a:rPr>
              <a:t>, учителю треба </a:t>
            </a:r>
            <a:r>
              <a:rPr lang="ru-RU" b="1" dirty="0" err="1" smtClean="0">
                <a:solidFill>
                  <a:srgbClr val="FF0066"/>
                </a:solidFill>
              </a:rPr>
              <a:t>являти</a:t>
            </a:r>
            <a:r>
              <a:rPr lang="ru-RU" b="1" dirty="0" smtClean="0">
                <a:solidFill>
                  <a:srgbClr val="FF0066"/>
                </a:solidFill>
              </a:rPr>
              <a:t> собою </a:t>
            </a:r>
            <a:r>
              <a:rPr lang="ru-RU" b="1" dirty="0" err="1" smtClean="0">
                <a:solidFill>
                  <a:srgbClr val="FF0066"/>
                </a:solidFill>
              </a:rPr>
              <a:t>сонце</a:t>
            </a:r>
            <a:r>
              <a:rPr lang="ru-RU" b="1" dirty="0" smtClean="0">
                <a:solidFill>
                  <a:srgbClr val="FF0066"/>
                </a:solidFill>
              </a:rPr>
              <a:t>.</a:t>
            </a:r>
            <a:endParaRPr lang="ru-RU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err="1" smtClean="0">
                <a:solidFill>
                  <a:srgbClr val="FFFF00"/>
                </a:solidFill>
              </a:rPr>
              <a:t>Зустічайте</a:t>
            </a:r>
            <a:r>
              <a:rPr lang="uk-UA" i="1" dirty="0" smtClean="0">
                <a:solidFill>
                  <a:srgbClr val="FFFF00"/>
                </a:solidFill>
              </a:rPr>
              <a:t> наші 5 літер «Я»</a:t>
            </a:r>
            <a:endParaRPr lang="uk-UA" i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Укроп\Desktop\фото\IMG_0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48929"/>
            <a:ext cx="2530723" cy="19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Укроп\Desktop\фото\IMG_0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5" y="1488052"/>
            <a:ext cx="2895973" cy="208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Укроп\Desktop\фото\IMG_0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65" y="4077281"/>
            <a:ext cx="2893660" cy="259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Укроп\Desktop\фото\IMG_06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607" y="1748928"/>
            <a:ext cx="2072060" cy="18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Укроп\Desktop\фото\IMG_06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466" y="3933056"/>
            <a:ext cx="2821957" cy="256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r>
              <a:rPr lang="uk-UA" sz="27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Основне призначення класного керівника, на мою думку, - це максимальний розвиток кожної дитини, збереження його неповторної особистості, розкриття потенційних талантів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714488"/>
            <a:ext cx="6192688" cy="4786346"/>
          </a:xfrm>
          <a:effectLst>
            <a:softEdge rad="317500"/>
          </a:effectLst>
        </p:spPr>
        <p:txBody>
          <a:bodyPr>
            <a:noAutofit/>
          </a:bodyPr>
          <a:lstStyle/>
          <a:p>
            <a:pPr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      </a:t>
            </a:r>
            <a:r>
              <a:rPr lang="uk-UA" sz="2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Мета сучасного освітнього процесу - не тільки сформувати необхідні компетенції, надати ґрунтовні знання з різних предметів, а й формувати громадянина, патріота; інтелектуально розвинену, духовно і морально зрілу особистість, готову протистояти асоціальним впливам, вправлятися з особистими проблемами, творити себе і оточуючий світ.</a:t>
            </a:r>
            <a:endParaRPr lang="ru-RU" sz="24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Цілі моєї виховної діяльності:</a:t>
            </a:r>
            <a:r>
              <a:rPr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Виховування та розвиток вільної, талановитої, фізично здорової особистості, збагаченої науковими знаннями, яка  готова до творчої праці та моральної, етичної поведінки у суспільстві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457200" y="2285992"/>
            <a:ext cx="4038600" cy="384017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uk-UA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sz="3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Головні задачі виховної роботи:</a:t>
            </a:r>
            <a:endParaRPr lang="ru-RU" sz="3800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здійснення спостереження за особистим розвитком дитини, сприяння створенню оптимальних умов для формування його особистості, морального та духовного розвитку;</a:t>
            </a:r>
            <a:endParaRPr lang="ru-RU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організація співпраці усіх </a:t>
            </a:r>
            <a:r>
              <a:rPr lang="uk-UA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виховуючих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дорослих;</a:t>
            </a: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виховання доброго відношення до життя, до оточуючих, уміння знаходити у ньому радість та бажання творити добро;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648200" y="2214554"/>
            <a:ext cx="4038600" cy="4429156"/>
          </a:xfrm>
        </p:spPr>
        <p:txBody>
          <a:bodyPr>
            <a:normAutofit fontScale="62500" lnSpcReduction="20000"/>
          </a:bodyPr>
          <a:lstStyle/>
          <a:p>
            <a:pPr lvl="0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створювати умови для збереження та зміцнення </a:t>
            </a:r>
            <a:r>
              <a:rPr lang="uk-UA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здоров’</a:t>
            </a: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None/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допомагати учням та їх батькам знаходити шлях до серця один одного, не губити  душевний контакт та віру у близьких людей;</a:t>
            </a:r>
          </a:p>
          <a:p>
            <a:pPr lvl="0">
              <a:buNone/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стимулювати зацікавленість до розвитку творчих,інтелектуальних та фізичних можливостей та здібностей у кожному вихованці.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16" y="142852"/>
            <a:ext cx="8429684" cy="85725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 та методи виховної роботи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785794"/>
            <a:ext cx="4857784" cy="5857916"/>
          </a:xfrm>
        </p:spPr>
        <p:txBody>
          <a:bodyPr>
            <a:normAutofit fontScale="77500" lnSpcReduction="20000"/>
          </a:bodyPr>
          <a:lstStyle/>
          <a:p>
            <a:pPr lvl="0" algn="ctr"/>
            <a:r>
              <a:rPr lang="uk-UA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Колективні форми</a:t>
            </a:r>
            <a:r>
              <a:rPr lang="uk-UA" b="1" i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>
              <a:buNone/>
            </a:pP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поїздки  у музеї, храми, історичні місця,</a:t>
            </a:r>
          </a:p>
          <a:p>
            <a:pPr lvl="0">
              <a:buNone/>
            </a:pP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суспільно вагомі проекти </a:t>
            </a:r>
            <a:r>
              <a:rPr lang="uk-UA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None/>
            </a:pP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художньо-естетична діяльність(конкурс малюнка),</a:t>
            </a:r>
          </a:p>
          <a:p>
            <a:pPr lvl="0">
              <a:buNone/>
            </a:pP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участь у  шкільних та районних конкурсах, класних та шкільних святах,  спортивних змаганнях, </a:t>
            </a:r>
          </a:p>
          <a:p>
            <a:pPr lvl="0">
              <a:buNone/>
            </a:pP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колективна творча справа (КТС) (жива газета, випуск газети, свято-презентація, усний журнал та інше), </a:t>
            </a:r>
          </a:p>
          <a:p>
            <a:pPr lvl="0">
              <a:buNone/>
            </a:pP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школа етикету,виставка-конкурс, ведення літопису класного колективу, </a:t>
            </a:r>
          </a:p>
          <a:p>
            <a:pPr lvl="0">
              <a:buNone/>
            </a:pP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колективне ігрове спілкування, похід, спартакіада, трудовий десант.</a:t>
            </a:r>
            <a:endParaRPr lang="ru-RU" b="1" dirty="0" smtClean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2066" y="404664"/>
            <a:ext cx="3929090" cy="602473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uk-UA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Активні та групові форми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диспути, моніторингові практикуми, інтелектуальні </a:t>
            </a: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ігри, </a:t>
            </a:r>
            <a:endParaRPr lang="uk-UA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тренінги, «мозковий штурм».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Індивідуальні форми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buNone/>
            </a:pP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бесіди, консультації, </a:t>
            </a:r>
            <a:r>
              <a:rPr lang="uk-UA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самотестування</a:t>
            </a: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зустрічі з батьками при розв’язуванні важких життєвих ситуацій, спільні бесіди з вчителями - </a:t>
            </a:r>
            <a:r>
              <a:rPr lang="uk-UA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предметниками</a:t>
            </a: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Укроп\Desktop\фото\IMG_0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7112"/>
            <a:ext cx="3673475" cy="22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«Колектив, який здатен виховувати особистість, складається із особистостей.»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57742" cy="4525963"/>
          </a:xfrm>
        </p:spPr>
        <p:txBody>
          <a:bodyPr>
            <a:normAutofit fontScale="77500" lnSpcReduction="20000"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Для мене це один з найважливіших принципів виховання, який неможливо реалізувати без створення виховного простору.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Виховний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, на мою думку,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середовище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учня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педагога,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впливає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ньому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бути представлений весь спектр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культурних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форм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соціальних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культурних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життєвих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виборів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3851920" cy="374459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Основні напрямки моєї виховної роботи</a:t>
            </a:r>
            <a:endParaRPr lang="ru-RU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вихованців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 себе</a:t>
            </a:r>
            <a:r>
              <a:rPr lang="uk-UA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Виховними досягненнями цього напрямку є:</a:t>
            </a:r>
            <a:endParaRPr lang="ru-RU" b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- усвідомлення власної індивідуальності, неповторності;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- виховання самоповаги;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- формування емоційної культури;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- навичок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самотворення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життєтворення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- стремління до ідеалу.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329642" cy="1071570"/>
          </a:xfrm>
        </p:spPr>
        <p:txBody>
          <a:bodyPr>
            <a:normAutofit fontScale="90000"/>
          </a:bodyPr>
          <a:lstStyle/>
          <a:p>
            <a:r>
              <a:rPr lang="ru-RU" sz="36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sz="36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36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6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сім’ї</a:t>
            </a:r>
            <a:r>
              <a:rPr lang="ru-RU" sz="36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sz="36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людей</a:t>
            </a:r>
            <a:r>
              <a:rPr lang="uk-UA" sz="36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009900"/>
                </a:solidFill>
              </a:rPr>
              <a:t/>
            </a:r>
            <a:br>
              <a:rPr lang="ru-RU" dirty="0" smtClean="0">
                <a:solidFill>
                  <a:srgbClr val="009900"/>
                </a:solidFill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7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Метою є з</a:t>
            </a:r>
            <a:r>
              <a:rPr lang="ru-RU" sz="27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асвоєння</a:t>
            </a:r>
            <a:r>
              <a:rPr lang="ru-RU" sz="27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сімейних</a:t>
            </a:r>
            <a:r>
              <a:rPr lang="ru-RU" sz="27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7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родинних</a:t>
            </a:r>
            <a:r>
              <a:rPr lang="ru-RU" sz="27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7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суспільних</a:t>
            </a:r>
            <a:r>
              <a:rPr lang="ru-RU" sz="27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sz="27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7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найвища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цінність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оточуючих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людей;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культура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мовленнєвий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повага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сім’ї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цінність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здорового способу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співжиття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колективі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готовність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нести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вчинки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неприйняття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агресії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насильства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1006</TotalTime>
  <Words>835</Words>
  <Application>Microsoft Office PowerPoint</Application>
  <PresentationFormat>Экран (4:3)</PresentationFormat>
  <Paragraphs>108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ОПИС ДОСВІДУ РОБОТИ  КЛАСНОГО КЕРІВНИКА  ЗОШ школи І-ІІ ст. с. Підберізці  Максимів Ірини Петрівни</vt:lpstr>
      <vt:lpstr>«Виховання дітей є лише самовдосконаленням  вихователів».</vt:lpstr>
      <vt:lpstr>Зустічайте наші 5 літер «Я»</vt:lpstr>
      <vt:lpstr> Основне призначення класного керівника, на мою думку, - це максимальний розвиток кожної дитини, збереження його неповторної особистості, розкриття потенційних талантів.</vt:lpstr>
      <vt:lpstr> Цілі моєї виховної діяльності:     Виховування та розвиток вільної, талановитої, фізично здорової особистості, збагаченої науковими знаннями, яка  готова до творчої праці та моральної, етичної поведінки у суспільстві.</vt:lpstr>
      <vt:lpstr>Форми та методи виховної роботи </vt:lpstr>
      <vt:lpstr>«Колектив, який здатен виховувати особистість, складається із особистостей.»  </vt:lpstr>
      <vt:lpstr>Основні напрямки моєї виховної роботи</vt:lpstr>
      <vt:lpstr>Ціннісне ставлення до сім’ї, родини, людей.  Метою є засвоєння сімейних, родинних та суспільних цінностей: </vt:lpstr>
      <vt:lpstr>Ціннісне ставлення до праці. </vt:lpstr>
      <vt:lpstr>Ціннісне ставлення до природи. </vt:lpstr>
      <vt:lpstr>Ціннісне ставлення до культури і мистецтва. </vt:lpstr>
      <vt:lpstr>Ціннісне ставлення особистості до суспільства і держави</vt:lpstr>
      <vt:lpstr>Презентация PowerPoint</vt:lpstr>
      <vt:lpstr>Для вивчення учнів класу я використовую методи діагностики</vt:lpstr>
      <vt:lpstr>Я щоранку заходжу в клас, На дитячих обличчях-усміх,  Що я варта, діти, без вас,  Ви – натхнення моє, мій успіх.</vt:lpstr>
      <vt:lpstr>Дякуємо за увагу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ОПИС ДОСВІДУ  КЛАСНОГО КЕРІВНИКА  МАНГУСЬКОЇ  ЗОШ I-III СТУПЕНІВ №2       ТЕРСТУЯХ СВІТЛАНИ ІВАНІВНИ</dc:title>
  <dc:creator>Иван</dc:creator>
  <cp:lastModifiedBy>138</cp:lastModifiedBy>
  <cp:revision>96</cp:revision>
  <dcterms:created xsi:type="dcterms:W3CDTF">2012-10-06T11:50:16Z</dcterms:created>
  <dcterms:modified xsi:type="dcterms:W3CDTF">2015-11-08T19:46:42Z</dcterms:modified>
</cp:coreProperties>
</file>