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86" r:id="rId2"/>
    <p:sldId id="309" r:id="rId3"/>
    <p:sldId id="260" r:id="rId4"/>
    <p:sldId id="310" r:id="rId5"/>
    <p:sldId id="314" r:id="rId6"/>
    <p:sldId id="312" r:id="rId7"/>
    <p:sldId id="315" r:id="rId8"/>
    <p:sldId id="280" r:id="rId9"/>
    <p:sldId id="271" r:id="rId10"/>
    <p:sldId id="272" r:id="rId11"/>
    <p:sldId id="273" r:id="rId12"/>
    <p:sldId id="316" r:id="rId13"/>
    <p:sldId id="274" r:id="rId14"/>
    <p:sldId id="275" r:id="rId15"/>
    <p:sldId id="276" r:id="rId16"/>
    <p:sldId id="278" r:id="rId17"/>
    <p:sldId id="317" r:id="rId18"/>
    <p:sldId id="283" r:id="rId19"/>
    <p:sldId id="288" r:id="rId20"/>
    <p:sldId id="284" r:id="rId21"/>
    <p:sldId id="318" r:id="rId22"/>
    <p:sldId id="287" r:id="rId23"/>
    <p:sldId id="289" r:id="rId24"/>
    <p:sldId id="304" r:id="rId25"/>
    <p:sldId id="290" r:id="rId26"/>
    <p:sldId id="292" r:id="rId27"/>
    <p:sldId id="305" r:id="rId28"/>
    <p:sldId id="293" r:id="rId29"/>
    <p:sldId id="307" r:id="rId30"/>
    <p:sldId id="294" r:id="rId31"/>
    <p:sldId id="297" r:id="rId32"/>
    <p:sldId id="295" r:id="rId33"/>
    <p:sldId id="259" r:id="rId34"/>
    <p:sldId id="296" r:id="rId35"/>
    <p:sldId id="298" r:id="rId36"/>
    <p:sldId id="299" r:id="rId37"/>
    <p:sldId id="300" r:id="rId38"/>
    <p:sldId id="306" r:id="rId39"/>
    <p:sldId id="319" r:id="rId40"/>
    <p:sldId id="308" r:id="rId41"/>
    <p:sldId id="302" r:id="rId42"/>
    <p:sldId id="291" r:id="rId43"/>
    <p:sldId id="303" r:id="rId4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  <a:srgbClr val="FFFF00"/>
    <a:srgbClr val="8F0B14"/>
    <a:srgbClr val="8DB7E5"/>
    <a:srgbClr val="ED85D7"/>
    <a:srgbClr val="FFCCFF"/>
    <a:srgbClr val="FCFDFE"/>
    <a:srgbClr val="0C6815"/>
    <a:srgbClr val="882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8" autoAdjust="0"/>
    <p:restoredTop sz="94667" autoAdjust="0"/>
  </p:normalViewPr>
  <p:slideViewPr>
    <p:cSldViewPr>
      <p:cViewPr>
        <p:scale>
          <a:sx n="60" d="100"/>
          <a:sy n="60" d="100"/>
        </p:scale>
        <p:origin x="-73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16.jp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4" TargetMode="External"/><Relationship Id="rId1" Type="http://schemas.openxmlformats.org/officeDocument/2006/relationships/image" Target="../media/image16.jp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0;&#1086;&#1083;&#1086;&#1076;&#1085;&#1086;\&#1082;&#1083;&#1072;&#1089;&#1085;&#1080;&#1081;%20&#1082;&#1077;&#1088;&#1110;&#1074;&#1085;&#1080;&#1082;\&#1082;&#1086;&#1085;&#1082;&#1091;&#1088;&#1089;\&#1088;&#1110;&#1074;%20&#1074;&#1080;&#1093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sz="36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Психогеометричний</a:t>
            </a:r>
            <a:r>
              <a:rPr lang="uk-UA" sz="3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тест </a:t>
            </a:r>
            <a:r>
              <a:rPr lang="uk-UA" sz="36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Делінгера</a:t>
            </a:r>
            <a:endParaRPr lang="uk-UA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907867438669285E-2"/>
          <c:y val="0.30262554390003571"/>
          <c:w val="0.63992978943880896"/>
          <c:h val="0.52078005115089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Психогеометричний тест Делінгера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Зигзаг     26%</c:v>
                </c:pt>
                <c:pt idx="1">
                  <c:v>Коло   26%</c:v>
                </c:pt>
                <c:pt idx="2">
                  <c:v>Трикутник   26%</c:v>
                </c:pt>
                <c:pt idx="3">
                  <c:v>Прямокутник   6%</c:v>
                </c:pt>
                <c:pt idx="4">
                  <c:v>Квадрат   16%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</c:v>
                </c:pt>
                <c:pt idx="1">
                  <c:v>26</c:v>
                </c:pt>
                <c:pt idx="2">
                  <c:v>26</c:v>
                </c:pt>
                <c:pt idx="3">
                  <c:v>6</c:v>
                </c:pt>
                <c:pt idx="4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9328729314740967"/>
          <c:y val="0.38653265238755108"/>
          <c:w val="0.24408387589625027"/>
          <c:h val="0.35133015669432399"/>
        </c:manualLayout>
      </c:layout>
      <c:overlay val="0"/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</a:extLst>
      </a:blip>
      <a:srcRect/>
      <a:stretch>
        <a:fillRect/>
      </a:stretch>
    </a:blipFill>
    <a:ln w="19050">
      <a:solidFill>
        <a:srgbClr val="00206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Тип темпераменту (%)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Холерики</c:v>
                </c:pt>
                <c:pt idx="1">
                  <c:v>Сангвініки</c:v>
                </c:pt>
                <c:pt idx="2">
                  <c:v>Флегматики</c:v>
                </c:pt>
                <c:pt idx="3">
                  <c:v>Меланхоліки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</c:v>
                </c:pt>
                <c:pt idx="1">
                  <c:v>37</c:v>
                </c:pt>
                <c:pt idx="2">
                  <c:v>26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Холерики</c:v>
                </c:pt>
                <c:pt idx="1">
                  <c:v>Сангвініки</c:v>
                </c:pt>
                <c:pt idx="2">
                  <c:v>Флегматики</c:v>
                </c:pt>
                <c:pt idx="3">
                  <c:v>Меланхоліки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008384"/>
        <c:axId val="175014272"/>
        <c:axId val="0"/>
      </c:bar3DChart>
      <c:catAx>
        <c:axId val="175008384"/>
        <c:scaling>
          <c:orientation val="minMax"/>
        </c:scaling>
        <c:delete val="0"/>
        <c:axPos val="l"/>
        <c:majorTickMark val="out"/>
        <c:minorTickMark val="none"/>
        <c:tickLblPos val="nextTo"/>
        <c:crossAx val="175014272"/>
        <c:crosses val="autoZero"/>
        <c:auto val="1"/>
        <c:lblAlgn val="ctr"/>
        <c:lblOffset val="100"/>
        <c:noMultiLvlLbl val="0"/>
      </c:catAx>
      <c:valAx>
        <c:axId val="1750142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750083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</a:extLst>
      </a:blip>
      <a:srcRect/>
      <a:stretch>
        <a:fillRect/>
      </a:stretch>
    </a:blipFill>
    <a:ln>
      <a:solidFill>
        <a:schemeClr val="tx1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Рівень вихованості</c:v>
                </c:pt>
              </c:strCache>
            </c:strRef>
          </c:tx>
          <c:marker>
            <c:symbol val="none"/>
          </c:marker>
          <c:cat>
            <c:multiLvlStrRef>
              <c:f>Лист1!$A$2:$B$5</c:f>
              <c:multiLvlStrCache>
                <c:ptCount val="4"/>
                <c:lvl>
                  <c:pt idx="0">
                    <c:v>2011-2012</c:v>
                  </c:pt>
                  <c:pt idx="1">
                    <c:v>2012-2013</c:v>
                  </c:pt>
                  <c:pt idx="2">
                    <c:v>2013-2014</c:v>
                  </c:pt>
                  <c:pt idx="3">
                    <c:v>2014-2015</c:v>
                  </c:pt>
                </c:lvl>
                <c:lvl>
                  <c:pt idx="0">
                    <c:v>5</c:v>
                  </c:pt>
                  <c:pt idx="1">
                    <c:v>6</c:v>
                  </c:pt>
                  <c:pt idx="2">
                    <c:v>7</c:v>
                  </c:pt>
                  <c:pt idx="3">
                    <c:v>8</c:v>
                  </c:pt>
                </c:lvl>
              </c:multiLvlStrCache>
            </c:multiLvl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0.6</c:v>
                </c:pt>
                <c:pt idx="1">
                  <c:v>0.6</c:v>
                </c:pt>
                <c:pt idx="2">
                  <c:v>0.7</c:v>
                </c:pt>
                <c:pt idx="3">
                  <c:v>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80827648"/>
        <c:axId val="180829568"/>
      </c:lineChart>
      <c:catAx>
        <c:axId val="180827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uk-UA"/>
                  <a:t>Клас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180829568"/>
        <c:crosses val="autoZero"/>
        <c:auto val="1"/>
        <c:lblAlgn val="ctr"/>
        <c:lblOffset val="100"/>
        <c:noMultiLvlLbl val="0"/>
      </c:catAx>
      <c:valAx>
        <c:axId val="180829568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out"/>
        <c:minorTickMark val="none"/>
        <c:tickLblPos val="nextTo"/>
        <c:crossAx val="180827648"/>
        <c:crosses val="autoZero"/>
        <c:crossBetween val="between"/>
      </c:valAx>
      <c:spPr>
        <a:solidFill>
          <a:srgbClr val="000066"/>
        </a:solidFill>
        <a:ln>
          <a:solidFill>
            <a:schemeClr val="bg1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002060"/>
    </a:solidFill>
    <a:ln w="38100">
      <a:solidFill>
        <a:srgbClr val="00B0F0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41"/>
    </mc:Choice>
    <mc:Fallback>
      <c:style val="41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/>
              <a:t>Вивчення</a:t>
            </a:r>
          </a:p>
          <a:p>
            <a:pPr>
              <a:defRPr/>
            </a:pPr>
            <a:r>
              <a:rPr lang="uk-UA"/>
              <a:t>соціально-психологічної самоатестації класу</a:t>
            </a:r>
          </a:p>
        </c:rich>
      </c:tx>
      <c:layout/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Рівень прояву характеристики</c:v>
                </c:pt>
              </c:strCache>
            </c:strRef>
          </c:tx>
          <c:cat>
            <c:strRef>
              <c:f>Лист1!$A$2:$A$8</c:f>
              <c:strCache>
                <c:ptCount val="7"/>
                <c:pt idx="0">
                  <c:v>Організованість</c:v>
                </c:pt>
                <c:pt idx="1">
                  <c:v>Згуртованість</c:v>
                </c:pt>
                <c:pt idx="2">
                  <c:v>Контактність</c:v>
                </c:pt>
                <c:pt idx="3">
                  <c:v>Поінформованість</c:v>
                </c:pt>
                <c:pt idx="4">
                  <c:v>Відкритість</c:v>
                </c:pt>
                <c:pt idx="5">
                  <c:v>Відповідальність</c:v>
                </c:pt>
                <c:pt idx="6">
                  <c:v>Колективізм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863360"/>
        <c:axId val="180864896"/>
      </c:radarChart>
      <c:catAx>
        <c:axId val="18086336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180864896"/>
        <c:crosses val="autoZero"/>
        <c:auto val="1"/>
        <c:lblAlgn val="ctr"/>
        <c:lblOffset val="100"/>
        <c:noMultiLvlLbl val="0"/>
      </c:catAx>
      <c:valAx>
        <c:axId val="180864896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80863360"/>
        <c:crosses val="autoZero"/>
        <c:crossBetween val="between"/>
      </c:valAx>
      <c:spPr>
        <a:solidFill>
          <a:srgbClr val="0070C0"/>
        </a:solidFill>
        <a:ln>
          <a:solidFill>
            <a:schemeClr val="bg1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002060"/>
    </a:solidFill>
    <a:ln w="28575">
      <a:solidFill>
        <a:srgbClr val="00B0F0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/>
              <a:t>Оцінка пріоритетів у роботі класного смоврядування</a:t>
            </a:r>
          </a:p>
        </c:rich>
      </c:tx>
      <c:layout/>
      <c:overlay val="0"/>
    </c:title>
    <c:autoTitleDeleted val="0"/>
    <c:plotArea>
      <c:layout/>
      <c:doughnut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Лист1!$A$1:$A$7</c:f>
              <c:strCache>
                <c:ptCount val="7"/>
                <c:pt idx="0">
                  <c:v>Співпраця з органами самоврядування інших шкіл </c:v>
                </c:pt>
                <c:pt idx="1">
                  <c:v>Редагування учнівської газети</c:v>
                </c:pt>
                <c:pt idx="2">
                  <c:v>Доброчинні акції</c:v>
                </c:pt>
                <c:pt idx="3">
                  <c:v>Робота в раді школи</c:v>
                </c:pt>
                <c:pt idx="4">
                  <c:v>Організація культурних акцій</c:v>
                </c:pt>
                <c:pt idx="5">
                  <c:v>Організація розваг</c:v>
                </c:pt>
                <c:pt idx="6">
                  <c:v>Розробка учнівських проектів</c:v>
                </c:pt>
              </c:strCache>
            </c:strRef>
          </c:cat>
          <c:val>
            <c:numRef>
              <c:f>Лист1!$B$1:$B$7</c:f>
              <c:numCache>
                <c:formatCode>0%</c:formatCode>
                <c:ptCount val="7"/>
                <c:pt idx="0">
                  <c:v>0.03</c:v>
                </c:pt>
                <c:pt idx="1">
                  <c:v>0.11</c:v>
                </c:pt>
                <c:pt idx="2">
                  <c:v>0.26</c:v>
                </c:pt>
                <c:pt idx="3">
                  <c:v>0.06</c:v>
                </c:pt>
                <c:pt idx="4">
                  <c:v>0.1</c:v>
                </c:pt>
                <c:pt idx="5">
                  <c:v>7.0000000000000007E-2</c:v>
                </c:pt>
                <c:pt idx="6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8165193146588379"/>
          <c:y val="0.32917541557305335"/>
          <c:w val="0.40158542842835759"/>
          <c:h val="0.5867880577427822"/>
        </c:manualLayout>
      </c:layout>
      <c:overlay val="0"/>
    </c:legend>
    <c:plotVisOnly val="1"/>
    <c:dispBlanksAs val="gap"/>
    <c:showDLblsOverMax val="0"/>
  </c:chart>
  <c:spPr>
    <a:solidFill>
      <a:srgbClr val="002060"/>
    </a:solidFill>
    <a:ln w="28575">
      <a:solidFill>
        <a:srgbClr val="00B0F0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Якісний аналіз участі класного колективу  </a:t>
            </a:r>
          </a:p>
          <a:p>
            <a:pPr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у конкурсах,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акціях (за кількістю призових місць)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Якісний аналіз участі класного колективу  у конкурсах, акціях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5 клас</c:v>
                </c:pt>
                <c:pt idx="1">
                  <c:v>6 клас </c:v>
                </c:pt>
                <c:pt idx="2">
                  <c:v>7 клас</c:v>
                </c:pt>
                <c:pt idx="3">
                  <c:v>8 клас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765888"/>
        <c:axId val="165795328"/>
        <c:axId val="164001984"/>
      </c:bar3DChart>
      <c:catAx>
        <c:axId val="16576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5795328"/>
        <c:crosses val="autoZero"/>
        <c:auto val="1"/>
        <c:lblAlgn val="ctr"/>
        <c:lblOffset val="100"/>
        <c:noMultiLvlLbl val="0"/>
      </c:catAx>
      <c:valAx>
        <c:axId val="1657953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65765888"/>
        <c:crosses val="autoZero"/>
        <c:crossBetween val="between"/>
      </c:valAx>
      <c:serAx>
        <c:axId val="164001984"/>
        <c:scaling>
          <c:orientation val="minMax"/>
        </c:scaling>
        <c:delete val="1"/>
        <c:axPos val="b"/>
        <c:majorTickMark val="out"/>
        <c:minorTickMark val="none"/>
        <c:tickLblPos val="none"/>
        <c:crossAx val="165795328"/>
        <c:crosses val="autoZero"/>
      </c:serAx>
    </c:plotArea>
    <c:legend>
      <c:legendPos val="r"/>
      <c:layout>
        <c:manualLayout>
          <c:xMode val="edge"/>
          <c:yMode val="edge"/>
          <c:x val="0.67523722562572408"/>
          <c:y val="0.49386716290782506"/>
          <c:w val="0.31531441942958721"/>
          <c:h val="0.10385994148798282"/>
        </c:manualLayout>
      </c:layout>
      <c:overlay val="0"/>
    </c:legend>
    <c:plotVisOnly val="1"/>
    <c:dispBlanksAs val="gap"/>
    <c:showDLblsOverMax val="0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path path="circle">
        <a:fillToRect l="50000" t="50000" r="50000" b="50000"/>
      </a:path>
      <a:tileRect/>
    </a:gradFill>
    <a:ln>
      <a:solidFill>
        <a:schemeClr val="tx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C0FE9-0C71-43C4-BC77-A1638B07120F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62817-C6B9-4699-AB28-4F0217CB84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101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cs typeface="Arial" pitchFamily="34" charset="0"/>
              </a:rPr>
              <a:t>Примечание. </a:t>
            </a:r>
            <a:r>
              <a:rPr lang="ru-RU" sz="1200" dirty="0" smtClean="0">
                <a:cs typeface="Arial" pitchFamily="34" charset="0"/>
              </a:rPr>
              <a:t>Хотите разместить другое изображение </a:t>
            </a:r>
            <a:r>
              <a:rPr lang="ru-RU" sz="1200" dirty="0">
                <a:cs typeface="Arial" pitchFamily="34" charset="0"/>
              </a:rPr>
              <a:t>на этом </a:t>
            </a:r>
            <a:r>
              <a:rPr lang="ru-RU" sz="1200" dirty="0" smtClean="0">
                <a:cs typeface="Arial" pitchFamily="34" charset="0"/>
              </a:rPr>
              <a:t>слайде? Выберите </a:t>
            </a:r>
            <a:r>
              <a:rPr lang="ru-RU" sz="1200" dirty="0">
                <a:cs typeface="Arial" pitchFamily="34" charset="0"/>
              </a:rPr>
              <a:t>рисунок и удалите его. </a:t>
            </a:r>
            <a:r>
              <a:rPr lang="ru-RU" sz="1200" dirty="0" smtClean="0">
                <a:cs typeface="Arial" pitchFamily="34" charset="0"/>
              </a:rPr>
              <a:t>Теперь </a:t>
            </a:r>
            <a:r>
              <a:rPr lang="ru-RU" sz="1200" dirty="0">
                <a:cs typeface="Arial" pitchFamily="34" charset="0"/>
              </a:rPr>
              <a:t>щелкните значок "Рисунки" в заполнителе, чтобы вставить свое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cs typeface="Arial" pitchFamily="34" charset="0"/>
              </a:rPr>
              <a:t>Примечание. </a:t>
            </a:r>
            <a:r>
              <a:rPr lang="ru-RU" sz="1200" dirty="0" smtClean="0">
                <a:cs typeface="Arial" pitchFamily="34" charset="0"/>
              </a:rPr>
              <a:t>Хотите разместить другое изображение </a:t>
            </a:r>
            <a:r>
              <a:rPr lang="ru-RU" sz="1200" dirty="0">
                <a:cs typeface="Arial" pitchFamily="34" charset="0"/>
              </a:rPr>
              <a:t>на этом </a:t>
            </a:r>
            <a:r>
              <a:rPr lang="ru-RU" sz="1200" dirty="0" smtClean="0">
                <a:cs typeface="Arial" pitchFamily="34" charset="0"/>
              </a:rPr>
              <a:t>слайде? Выберите </a:t>
            </a:r>
            <a:r>
              <a:rPr lang="ru-RU" sz="1200" dirty="0">
                <a:cs typeface="Arial" pitchFamily="34" charset="0"/>
              </a:rPr>
              <a:t>рисунок и удалите его. </a:t>
            </a:r>
            <a:r>
              <a:rPr lang="ru-RU" sz="1200" dirty="0" smtClean="0">
                <a:cs typeface="Arial" pitchFamily="34" charset="0"/>
              </a:rPr>
              <a:t>Теперь </a:t>
            </a:r>
            <a:r>
              <a:rPr lang="ru-RU" sz="1200" dirty="0">
                <a:cs typeface="Arial" pitchFamily="34" charset="0"/>
              </a:rPr>
              <a:t>щелкните значок "Рисунки" в заполнителе, чтобы вставить свое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cs typeface="Arial" pitchFamily="34" charset="0"/>
              </a:rPr>
              <a:t>Примечание. </a:t>
            </a:r>
            <a:r>
              <a:rPr lang="ru-RU" sz="1200" dirty="0" smtClean="0">
                <a:cs typeface="Arial" pitchFamily="34" charset="0"/>
              </a:rPr>
              <a:t>Хотите разместить другое изображение </a:t>
            </a:r>
            <a:r>
              <a:rPr lang="ru-RU" sz="1200" dirty="0">
                <a:cs typeface="Arial" pitchFamily="34" charset="0"/>
              </a:rPr>
              <a:t>на этом </a:t>
            </a:r>
            <a:r>
              <a:rPr lang="ru-RU" sz="1200" dirty="0" smtClean="0">
                <a:cs typeface="Arial" pitchFamily="34" charset="0"/>
              </a:rPr>
              <a:t>слайде? Выберите </a:t>
            </a:r>
            <a:r>
              <a:rPr lang="ru-RU" sz="1200" dirty="0">
                <a:cs typeface="Arial" pitchFamily="34" charset="0"/>
              </a:rPr>
              <a:t>рисунок и удалите его. </a:t>
            </a:r>
            <a:r>
              <a:rPr lang="ru-RU" sz="1200" dirty="0" smtClean="0">
                <a:cs typeface="Arial" pitchFamily="34" charset="0"/>
              </a:rPr>
              <a:t>Теперь </a:t>
            </a:r>
            <a:r>
              <a:rPr lang="ru-RU" sz="1200" dirty="0">
                <a:cs typeface="Arial" pitchFamily="34" charset="0"/>
              </a:rPr>
              <a:t>щелкните значок "Рисунки" в заполнителе, чтобы вставить свое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1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cs typeface="Arial" pitchFamily="34" charset="0"/>
              </a:rPr>
              <a:t>Примечание. </a:t>
            </a:r>
            <a:r>
              <a:rPr lang="ru-RU" sz="1200" dirty="0" smtClean="0">
                <a:cs typeface="Arial" pitchFamily="34" charset="0"/>
              </a:rPr>
              <a:t>Хотите разместить другое изображение </a:t>
            </a:r>
            <a:r>
              <a:rPr lang="ru-RU" sz="1200" dirty="0">
                <a:cs typeface="Arial" pitchFamily="34" charset="0"/>
              </a:rPr>
              <a:t>на этом </a:t>
            </a:r>
            <a:r>
              <a:rPr lang="ru-RU" sz="1200" dirty="0" smtClean="0">
                <a:cs typeface="Arial" pitchFamily="34" charset="0"/>
              </a:rPr>
              <a:t>слайде? Выберите </a:t>
            </a:r>
            <a:r>
              <a:rPr lang="ru-RU" sz="1200" dirty="0">
                <a:cs typeface="Arial" pitchFamily="34" charset="0"/>
              </a:rPr>
              <a:t>рисунок и удалите его. </a:t>
            </a:r>
            <a:r>
              <a:rPr lang="ru-RU" sz="1200" dirty="0" smtClean="0">
                <a:cs typeface="Arial" pitchFamily="34" charset="0"/>
              </a:rPr>
              <a:t>Теперь </a:t>
            </a:r>
            <a:r>
              <a:rPr lang="ru-RU" sz="1200" dirty="0">
                <a:cs typeface="Arial" pitchFamily="34" charset="0"/>
              </a:rPr>
              <a:t>щелкните значок "Рисунки" в заполнителе, чтобы вставить свое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1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cs typeface="Arial" pitchFamily="34" charset="0"/>
              </a:rPr>
              <a:t>Примечание. </a:t>
            </a:r>
            <a:r>
              <a:rPr lang="ru-RU" sz="1200" dirty="0" smtClean="0">
                <a:cs typeface="Arial" pitchFamily="34" charset="0"/>
              </a:rPr>
              <a:t>Хотите разместить другое изображение </a:t>
            </a:r>
            <a:r>
              <a:rPr lang="ru-RU" sz="1200" dirty="0">
                <a:cs typeface="Arial" pitchFamily="34" charset="0"/>
              </a:rPr>
              <a:t>на этом </a:t>
            </a:r>
            <a:r>
              <a:rPr lang="ru-RU" sz="1200" dirty="0" smtClean="0">
                <a:cs typeface="Arial" pitchFamily="34" charset="0"/>
              </a:rPr>
              <a:t>слайде? Выберите </a:t>
            </a:r>
            <a:r>
              <a:rPr lang="ru-RU" sz="1200" dirty="0">
                <a:cs typeface="Arial" pitchFamily="34" charset="0"/>
              </a:rPr>
              <a:t>рисунок и удалите его. </a:t>
            </a:r>
            <a:r>
              <a:rPr lang="ru-RU" sz="1200" dirty="0" smtClean="0">
                <a:cs typeface="Arial" pitchFamily="34" charset="0"/>
              </a:rPr>
              <a:t>Теперь </a:t>
            </a:r>
            <a:r>
              <a:rPr lang="ru-RU" sz="1200" dirty="0">
                <a:cs typeface="Arial" pitchFamily="34" charset="0"/>
              </a:rPr>
              <a:t>щелкните значок "Рисунки" в заполнителе, чтобы вставить свое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cs typeface="Arial" pitchFamily="34" charset="0"/>
              </a:rPr>
              <a:t>Примечание. </a:t>
            </a:r>
            <a:r>
              <a:rPr lang="ru-RU" sz="1200" dirty="0" smtClean="0">
                <a:cs typeface="Arial" pitchFamily="34" charset="0"/>
              </a:rPr>
              <a:t>Хотите разместить другое изображение </a:t>
            </a:r>
            <a:r>
              <a:rPr lang="ru-RU" sz="1200" dirty="0">
                <a:cs typeface="Arial" pitchFamily="34" charset="0"/>
              </a:rPr>
              <a:t>на этом </a:t>
            </a:r>
            <a:r>
              <a:rPr lang="ru-RU" sz="1200" dirty="0" smtClean="0">
                <a:cs typeface="Arial" pitchFamily="34" charset="0"/>
              </a:rPr>
              <a:t>слайде? Выберите </a:t>
            </a:r>
            <a:r>
              <a:rPr lang="ru-RU" sz="1200" dirty="0">
                <a:cs typeface="Arial" pitchFamily="34" charset="0"/>
              </a:rPr>
              <a:t>рисунок и удалите его. </a:t>
            </a:r>
            <a:r>
              <a:rPr lang="ru-RU" sz="1200" dirty="0" smtClean="0">
                <a:cs typeface="Arial" pitchFamily="34" charset="0"/>
              </a:rPr>
              <a:t>Теперь </a:t>
            </a:r>
            <a:r>
              <a:rPr lang="ru-RU" sz="1200" dirty="0">
                <a:cs typeface="Arial" pitchFamily="34" charset="0"/>
              </a:rPr>
              <a:t>щелкните значок "Рисунки" в заполнителе, чтобы вставить свое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1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62817-C6B9-4699-AB28-4F0217CB843C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4758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cs typeface="Arial" pitchFamily="34" charset="0"/>
              </a:rPr>
              <a:t>Примечание. </a:t>
            </a:r>
            <a:r>
              <a:rPr lang="ru-RU" sz="1200" dirty="0" smtClean="0">
                <a:cs typeface="Arial" pitchFamily="34" charset="0"/>
              </a:rPr>
              <a:t>Хотите разместить другое изображение </a:t>
            </a:r>
            <a:r>
              <a:rPr lang="ru-RU" sz="1200" dirty="0">
                <a:cs typeface="Arial" pitchFamily="34" charset="0"/>
              </a:rPr>
              <a:t>на этом </a:t>
            </a:r>
            <a:r>
              <a:rPr lang="ru-RU" sz="1200" dirty="0" smtClean="0">
                <a:cs typeface="Arial" pitchFamily="34" charset="0"/>
              </a:rPr>
              <a:t>слайде? Выберите </a:t>
            </a:r>
            <a:r>
              <a:rPr lang="ru-RU" sz="1200" dirty="0">
                <a:cs typeface="Arial" pitchFamily="34" charset="0"/>
              </a:rPr>
              <a:t>рисунок и удалите его. </a:t>
            </a:r>
            <a:r>
              <a:rPr lang="ru-RU" sz="1200" dirty="0" smtClean="0">
                <a:cs typeface="Arial" pitchFamily="34" charset="0"/>
              </a:rPr>
              <a:t>Теперь </a:t>
            </a:r>
            <a:r>
              <a:rPr lang="ru-RU" sz="1200" dirty="0">
                <a:cs typeface="Arial" pitchFamily="34" charset="0"/>
              </a:rPr>
              <a:t>щелкните значок "Рисунки" в заполнителе, чтобы вставить свое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1786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302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889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карти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1"/>
            <a:ext cx="9144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0" y="1143001"/>
            <a:ext cx="9144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anchor="ctr">
            <a:normAutofit/>
          </a:bodyPr>
          <a:lstStyle>
            <a:lvl1pPr algn="l" latinLnBrk="0">
              <a:defRPr lang="ru-RU" sz="4400"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ru-RU" sz="1800"/>
            </a:lvl1pPr>
            <a:lvl2pPr marL="457200" indent="0" algn="ctr" latinLnBrk="0">
              <a:buNone/>
              <a:defRPr lang="ru-RU" sz="2000"/>
            </a:lvl2pPr>
            <a:lvl3pPr marL="914400" indent="0" algn="ctr" latinLnBrk="0">
              <a:buNone/>
              <a:defRPr lang="ru-RU" sz="1800"/>
            </a:lvl3pPr>
            <a:lvl4pPr marL="1371600" indent="0" algn="ctr" latinLnBrk="0">
              <a:buNone/>
              <a:defRPr lang="ru-RU" sz="1600"/>
            </a:lvl4pPr>
            <a:lvl5pPr marL="1828800" indent="0" algn="ctr" latinLnBrk="0">
              <a:buNone/>
              <a:defRPr lang="ru-RU" sz="1600"/>
            </a:lvl5pPr>
            <a:lvl6pPr marL="2286000" indent="0" algn="ctr" latinLnBrk="0">
              <a:buNone/>
              <a:defRPr lang="ru-RU" sz="1600"/>
            </a:lvl6pPr>
            <a:lvl7pPr marL="2743200" indent="0" algn="ctr" latinLnBrk="0">
              <a:buNone/>
              <a:defRPr lang="ru-RU" sz="1600"/>
            </a:lvl7pPr>
            <a:lvl8pPr marL="3200400" indent="0" algn="ctr" latinLnBrk="0">
              <a:buNone/>
              <a:defRPr lang="ru-RU" sz="1600"/>
            </a:lvl8pPr>
            <a:lvl9pPr marL="3657600" indent="0" algn="ctr" latinLnBrk="0">
              <a:buNone/>
              <a:defRPr lang="ru-RU"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10" y="0"/>
            <a:ext cx="1310643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latinLnBrk="0">
              <a:buNone/>
              <a:defRPr lang="ru-RU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5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20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618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856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610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256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54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8421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880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0A77E-42FE-4C49-8396-87E4798797CC}" type="datetimeFigureOut">
              <a:rPr lang="uk-UA" smtClean="0"/>
              <a:t>29.10.2015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0C45F-699E-4EB3-B2D3-EDE78D3F84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333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олодно\класний керівник\конкурс\тимчасові картинки\robert_s-Shutterstock2-300x30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28465" y="548680"/>
            <a:ext cx="64807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err="1" smtClean="0">
                <a:ln w="1143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</a:t>
            </a:r>
            <a:r>
              <a:rPr lang="ru-RU" sz="3600" b="1" cap="all" dirty="0" smtClean="0">
                <a:ln w="1143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dirty="0" err="1" smtClean="0">
                <a:ln w="1143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lang="ru-RU" sz="3600" b="1" cap="all" dirty="0" smtClean="0">
                <a:ln w="1143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dirty="0" err="1" smtClean="0">
                <a:ln w="1143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роботи</a:t>
            </a:r>
            <a:endParaRPr lang="ru-RU" sz="3600" b="1" cap="all" dirty="0" smtClean="0">
              <a:ln w="11430">
                <a:solidFill>
                  <a:schemeClr val="bg2">
                    <a:lumMod val="10000"/>
                  </a:schemeClr>
                </a:solidFill>
              </a:ln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dirty="0" err="1" smtClean="0">
                <a:ln w="1143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класного</a:t>
            </a:r>
            <a:r>
              <a:rPr lang="ru-RU" sz="3600" b="1" cap="all" dirty="0" smtClean="0">
                <a:ln w="1143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dirty="0" err="1" smtClean="0">
                <a:ln w="1143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керівника</a:t>
            </a:r>
            <a:endParaRPr lang="ru-RU" sz="3600" b="1" cap="all" dirty="0">
              <a:ln w="11430">
                <a:solidFill>
                  <a:schemeClr val="bg2">
                    <a:lumMod val="10000"/>
                  </a:schemeClr>
                </a:solidFill>
              </a:ln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8445" y="1916832"/>
            <a:ext cx="68407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Хлань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Алли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Іванівни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6066" y="3933056"/>
            <a:ext cx="35318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C681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КОЛОДНЕНСЬКИЙ НВК</a:t>
            </a:r>
          </a:p>
          <a:p>
            <a:pPr algn="ctr"/>
            <a:endParaRPr lang="uk-UA" sz="2000" b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C681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C681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2015 р.</a:t>
            </a:r>
          </a:p>
          <a:p>
            <a:pPr algn="ctr"/>
            <a:endParaRPr lang="uk-UA" sz="20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98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69960507"/>
              </p:ext>
            </p:extLst>
          </p:nvPr>
        </p:nvGraphicFramePr>
        <p:xfrm>
          <a:off x="179512" y="188640"/>
          <a:ext cx="8712968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5157192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0238"/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Найбільш </a:t>
            </a:r>
            <a:r>
              <a:rPr lang="uk-UA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конфліктними є  «трикутники». Конфліктні ситуації вони викликають манерою поведінки і стилем спілкування з людьми. </a:t>
            </a: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Як показує дана діаграма, такі діти становлять вагому частину від усіх учнів класу.</a:t>
            </a:r>
            <a:endParaRPr lang="uk-UA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83791508"/>
              </p:ext>
            </p:extLst>
          </p:nvPr>
        </p:nvGraphicFramePr>
        <p:xfrm>
          <a:off x="1079612" y="901918"/>
          <a:ext cx="7128792" cy="3683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7773" y="4581128"/>
            <a:ext cx="7972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0238"/>
            <a:r>
              <a:rPr lang="uk-UA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Визначення темпераменту учасників дослідження ілюструє наскільки впливає розбіжність у темпераменті на клімат в колективі</a:t>
            </a:r>
            <a: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630238"/>
            <a: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Конфлікти</a:t>
            </a:r>
            <a:r>
              <a:rPr lang="uk-UA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в основному, відбуваються між такими групами: ме­ланхоліки—холерики — 46% випадків; меланхоліки—сангвініки — 21%; меланхоліки—флегматики — 12,5%; сангвініки—холерики — 8%о; сангвініки—флегматики — 4%; флегматики—флегматики — 4%; холерики—холерики — 4</a:t>
            </a:r>
            <a: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%.</a:t>
            </a:r>
            <a:endParaRPr lang="uk-UA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188640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Визначення темпераменту</a:t>
            </a:r>
            <a:endParaRPr lang="uk-UA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7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108520" y="2721477"/>
            <a:ext cx="5472608" cy="2219691"/>
          </a:xfrm>
        </p:spPr>
        <p:txBody>
          <a:bodyPr anchor="ctr">
            <a:no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Практична реалізація провідної ідеї виховної системи</a:t>
            </a:r>
          </a:p>
        </p:txBody>
      </p:sp>
      <p:pic>
        <p:nvPicPr>
          <p:cNvPr id="4" name="Рисунок 3" descr="Открытая книга на столе, расплывчатое изображение полок с книгами на заднем плане" title="Пример изображения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914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лла\Desktop\Рисунок2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r="-1746"/>
          <a:stretch/>
        </p:blipFill>
        <p:spPr bwMode="auto">
          <a:xfrm>
            <a:off x="-119921" y="6130"/>
            <a:ext cx="9875964" cy="68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4266"/>
            <a:ext cx="961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/>
            <a:r>
              <a:rPr lang="uk-UA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Сьогодні світ, який оточує наших дітей, вимагає від нас підвищеної </a:t>
            </a: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уваги. Я, </a:t>
            </a:r>
            <a:r>
              <a:rPr lang="uk-UA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як класний керівник, розумію, що дитину неможливо ізолювати від викликів сьогодення, а необхідно навчити мудро реагувати на них</a:t>
            </a: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Для себе вихід знайшла у проведенні уроків-тренінгів, які допомагають реалізувати поставленні завдання. Саме уроки-тренінги допоможуть учням відчути себе у ситуації успіху або ризику, захищеності або самотності, сформувати свою думку та позицію</a:t>
            </a:r>
            <a:r>
              <a:rPr lang="uk-UA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9161" y="2132856"/>
            <a:ext cx="47493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В рамках роботи над виховною проблемою </a:t>
            </a:r>
            <a:r>
              <a:rPr lang="uk-UA" sz="2000" b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розроблено таку програму </a:t>
            </a:r>
            <a:r>
              <a:rPr lang="uk-UA" sz="2000" b="1" dirty="0" err="1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тренінгових</a:t>
            </a:r>
            <a:r>
              <a:rPr lang="uk-UA" sz="2000" b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занять</a:t>
            </a:r>
            <a:r>
              <a:rPr lang="uk-UA" sz="2000" dirty="0" smtClean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20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uk-UA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«Взаємовідносини в нашому класі».</a:t>
            </a:r>
            <a:endParaRPr lang="uk-UA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uk-UA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«Насильство – причина виникнення конфлікту та ознака слабкості</a:t>
            </a:r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uk-UA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«Вчимося толерантності».</a:t>
            </a:r>
            <a:endParaRPr lang="uk-UA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uk-UA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«Наше майбутнє».</a:t>
            </a:r>
            <a:endParaRPr lang="uk-UA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uk-UA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«Мій особистий внесок».</a:t>
            </a:r>
            <a:endParaRPr lang="uk-UA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uk-UA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«Конфліктна ситуація – народження істини, а не загострення стосунків».</a:t>
            </a:r>
            <a:endParaRPr lang="uk-UA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uk-UA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«Наш клас може врятуватись</a:t>
            </a:r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Колодно\класний керівник\фото класу\2014-2015\IMG_6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4" y="2284179"/>
            <a:ext cx="4644007" cy="34830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2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Алла\Desktop\Рисунок2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r="-1746"/>
          <a:stretch/>
        </p:blipFill>
        <p:spPr bwMode="auto">
          <a:xfrm>
            <a:off x="-119921" y="6130"/>
            <a:ext cx="9875964" cy="68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20" y="390719"/>
            <a:ext cx="5165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тренінг «Насильство – причина виникнення конфлікту та ознака слабкості»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723668" y="1783299"/>
            <a:ext cx="5184577" cy="3888433"/>
            <a:chOff x="723668" y="1783299"/>
            <a:chExt cx="5184577" cy="3888433"/>
          </a:xfrm>
        </p:grpSpPr>
        <p:pic>
          <p:nvPicPr>
            <p:cNvPr id="6146" name="Picture 2" descr="D:\Колодно\класний керівник\фото класу\IMG_475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68" y="1783299"/>
              <a:ext cx="5184577" cy="38884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862346">
              <a:off x="2101329" y="4406491"/>
              <a:ext cx="97961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uk-UA" sz="14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РОБОТА В ГРУПАХ</a:t>
              </a:r>
              <a:endParaRPr lang="uk-UA" sz="14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035778" y="3933055"/>
            <a:ext cx="3831867" cy="2690013"/>
            <a:chOff x="5035778" y="3933055"/>
            <a:chExt cx="3831867" cy="2690013"/>
          </a:xfrm>
        </p:grpSpPr>
        <p:pic>
          <p:nvPicPr>
            <p:cNvPr id="6148" name="Picture 4" descr="D:\Колодно\класний керівник\фото класу\IMG_476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" t="6339" r="8523" b="9727"/>
            <a:stretch/>
          </p:blipFill>
          <p:spPr bwMode="auto">
            <a:xfrm>
              <a:off x="5035778" y="3933055"/>
              <a:ext cx="3831867" cy="26900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862346">
              <a:off x="6275537" y="5951932"/>
              <a:ext cx="64423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uk-UA" sz="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РОБОТА В ГРУПАХ</a:t>
              </a:r>
              <a:endParaRPr lang="uk-UA" sz="8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292080" y="188640"/>
            <a:ext cx="3575565" cy="3554026"/>
            <a:chOff x="5292080" y="188640"/>
            <a:chExt cx="3575565" cy="3554026"/>
          </a:xfrm>
        </p:grpSpPr>
        <p:pic>
          <p:nvPicPr>
            <p:cNvPr id="6147" name="Picture 3" descr="D:\Колодно\класний керівник\фото класу\IMG_475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9" t="18142" r="24754" b="9726"/>
            <a:stretch/>
          </p:blipFill>
          <p:spPr bwMode="auto">
            <a:xfrm>
              <a:off x="5292080" y="188640"/>
              <a:ext cx="3575565" cy="35540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278522">
              <a:off x="6568489" y="1933460"/>
              <a:ext cx="299505" cy="153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uk-UA" sz="2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РОБОТА В ГРУПАХ</a:t>
              </a:r>
              <a:endParaRPr lang="uk-UA" sz="2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3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108"/>
            <a:ext cx="9117613" cy="6066228"/>
          </a:xfrm>
          <a:prstGeom prst="rect">
            <a:avLst/>
          </a:prstGeom>
        </p:spPr>
      </p:pic>
      <p:pic>
        <p:nvPicPr>
          <p:cNvPr id="8197" name="Picture 5" descr="D:\Колодно\класний керівник\конкурс\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3" y="2651433"/>
            <a:ext cx="2160241" cy="16180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3275"/>
            <a:r>
              <a:rPr lang="uk-UA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Основною ідеєю даної  виховної </a:t>
            </a:r>
            <a:r>
              <a:rPr lang="uk-UA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системи є спільна діяльність і обов’язкове усвідомлення того, що від якісного виконання навіть найменшого, поставленого перед учнем завдання, залежить спільний результат цілого </a:t>
            </a:r>
            <a:r>
              <a:rPr lang="uk-UA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класу. 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Найбільш перспективним у цьому відношенні є метод виховних проектів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Саме тому працюючи з класом мною розроблено та реалізовано такі проекти</a:t>
            </a:r>
            <a:r>
              <a:rPr lang="uk-UA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3" y="4512664"/>
            <a:ext cx="31950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Дослідницькі довгострокові: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uk-UA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«Мандруємо Україною»;</a:t>
            </a:r>
            <a:endParaRPr lang="uk-UA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експедиція «Моя країна - Україна», напрямок «Духовна спадщина мого роду</a:t>
            </a:r>
            <a:r>
              <a:rPr lang="uk-UA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uk-UA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D:\Колодно\класний керівник\конкурс\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96" y="2651434"/>
            <a:ext cx="2178224" cy="16315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74514" y="4512664"/>
            <a:ext cx="2781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Творчі довгострокові: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фотопроект</a:t>
            </a:r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«Літопис шкільного життя» </a:t>
            </a:r>
            <a:r>
              <a:rPr lang="uk-UA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мережевий</a:t>
            </a:r>
            <a:r>
              <a:rPr lang="uk-UA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проект «Сайт класу»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uk-UA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проект  </a:t>
            </a:r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«Театри України»;</a:t>
            </a:r>
          </a:p>
          <a:p>
            <a:endParaRPr lang="uk-UA" dirty="0"/>
          </a:p>
        </p:txBody>
      </p:sp>
      <p:pic>
        <p:nvPicPr>
          <p:cNvPr id="13" name="Picture 5" descr="D:\Колодно\класний керівник\конкурс\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81" y="2651433"/>
            <a:ext cx="2232248" cy="16720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27849" y="453446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Творчі короткострокові</a:t>
            </a:r>
            <a:r>
              <a:rPr lang="uk-UA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проект «Природа нашими очима» </a:t>
            </a:r>
            <a:r>
              <a:rPr lang="uk-UA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5796136" y="5427801"/>
            <a:ext cx="3040025" cy="1169551"/>
          </a:xfrm>
          <a:prstGeom prst="wedgeRectCallout">
            <a:avLst>
              <a:gd name="adj1" fmla="val -19582"/>
              <a:gd name="adj2" fmla="val 7181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F0B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5796136" y="5493529"/>
            <a:ext cx="3024336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/>
              <a:t>Ознайомитися з технологічним продуктом даних проектів можна за адресою: </a:t>
            </a:r>
            <a:r>
              <a:rPr lang="en-US" sz="1400" b="1" dirty="0"/>
              <a:t>http://allahlan.blogspot.com/p/blog-page_89.html</a:t>
            </a:r>
            <a:endParaRPr lang="uk-UA" sz="1400" b="1" dirty="0"/>
          </a:p>
        </p:txBody>
      </p:sp>
    </p:spTree>
    <p:extLst>
      <p:ext uri="{BB962C8B-B14F-4D97-AF65-F5344CB8AC3E}">
        <p14:creationId xmlns:p14="http://schemas.microsoft.com/office/powerpoint/2010/main" val="397197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98629"/>
            <a:ext cx="8064896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Проект класного сайту – </a:t>
            </a:r>
          </a:p>
          <a:p>
            <a:pPr algn="ctr"/>
            <a:r>
              <a:rPr lang="uk-UA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альтернатива соціальним мережам</a:t>
            </a:r>
            <a:endParaRPr lang="uk-UA" sz="2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985" y="6268297"/>
            <a:ext cx="90245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i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Режим доступу: </a:t>
            </a:r>
            <a:r>
              <a:rPr lang="en-US" sz="2200" b="1" i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klasna-kompaniya.webnode.com.ua</a:t>
            </a:r>
            <a:endParaRPr lang="uk-UA" sz="2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11392" r="13891" b="5202"/>
          <a:stretch/>
        </p:blipFill>
        <p:spPr bwMode="auto">
          <a:xfrm>
            <a:off x="469881" y="1088400"/>
            <a:ext cx="8278583" cy="526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5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108520" y="2721477"/>
            <a:ext cx="5472608" cy="2219691"/>
          </a:xfrm>
        </p:spPr>
        <p:txBody>
          <a:bodyPr anchor="ctr">
            <a:no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Досвід формування ціннісних орієнтацій школярів</a:t>
            </a:r>
          </a:p>
        </p:txBody>
      </p:sp>
      <p:pic>
        <p:nvPicPr>
          <p:cNvPr id="4" name="Рисунок 3" descr="Открытая книга на столе, расплывчатое изображение полок с книгами на заднем плане" title="Пример изображения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58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" y="387108"/>
            <a:ext cx="9117613" cy="606622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955040" y="1936327"/>
            <a:ext cx="7054224" cy="3813048"/>
            <a:chOff x="0" y="0"/>
            <a:chExt cx="6331585" cy="348043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6331585" cy="3480435"/>
              <a:chOff x="2151" y="1263"/>
              <a:chExt cx="9971" cy="5481"/>
            </a:xfrm>
          </p:grpSpPr>
          <p:sp>
            <p:nvSpPr>
              <p:cNvPr id="5" name="AutoShape 4"/>
              <p:cNvSpPr>
                <a:spLocks noChangeArrowheads="1"/>
              </p:cNvSpPr>
              <p:nvPr/>
            </p:nvSpPr>
            <p:spPr bwMode="auto">
              <a:xfrm>
                <a:off x="6675" y="6178"/>
                <a:ext cx="4028" cy="530"/>
              </a:xfrm>
              <a:prstGeom prst="roundRect">
                <a:avLst>
                  <a:gd name="adj" fmla="val 43963"/>
                </a:avLst>
              </a:prstGeom>
              <a:gradFill rotWithShape="0">
                <a:gsLst>
                  <a:gs pos="0">
                    <a:srgbClr val="C00000"/>
                  </a:gs>
                  <a:gs pos="100000">
                    <a:srgbClr val="C0000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6" name="AutoShape 5"/>
              <p:cNvSpPr>
                <a:spLocks noChangeArrowheads="1"/>
              </p:cNvSpPr>
              <p:nvPr/>
            </p:nvSpPr>
            <p:spPr bwMode="auto">
              <a:xfrm>
                <a:off x="7475" y="5212"/>
                <a:ext cx="4028" cy="530"/>
              </a:xfrm>
              <a:prstGeom prst="roundRect">
                <a:avLst>
                  <a:gd name="adj" fmla="val 43963"/>
                </a:avLst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7" name="AutoShape 6"/>
              <p:cNvSpPr>
                <a:spLocks noChangeArrowheads="1"/>
              </p:cNvSpPr>
              <p:nvPr/>
            </p:nvSpPr>
            <p:spPr bwMode="auto">
              <a:xfrm>
                <a:off x="7842" y="4174"/>
                <a:ext cx="4028" cy="530"/>
              </a:xfrm>
              <a:prstGeom prst="roundRect">
                <a:avLst>
                  <a:gd name="adj" fmla="val 43963"/>
                </a:avLst>
              </a:prstGeom>
              <a:gradFill rotWithShape="0">
                <a:gsLst>
                  <a:gs pos="0">
                    <a:srgbClr val="00B0F0"/>
                  </a:gs>
                  <a:gs pos="100000">
                    <a:srgbClr val="00B0F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7842" y="3133"/>
                <a:ext cx="4028" cy="530"/>
              </a:xfrm>
              <a:prstGeom prst="roundRect">
                <a:avLst>
                  <a:gd name="adj" fmla="val 43963"/>
                </a:avLst>
              </a:prstGeom>
              <a:gradFill rotWithShape="0">
                <a:gsLst>
                  <a:gs pos="0">
                    <a:srgbClr val="00B050"/>
                  </a:gs>
                  <a:gs pos="100000">
                    <a:srgbClr val="00B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9" name="AutoShape 8"/>
              <p:cNvSpPr>
                <a:spLocks noChangeArrowheads="1"/>
              </p:cNvSpPr>
              <p:nvPr/>
            </p:nvSpPr>
            <p:spPr bwMode="auto">
              <a:xfrm>
                <a:off x="7331" y="2167"/>
                <a:ext cx="4028" cy="530"/>
              </a:xfrm>
              <a:prstGeom prst="roundRect">
                <a:avLst>
                  <a:gd name="adj" fmla="val 43963"/>
                </a:avLst>
              </a:prstGeom>
              <a:gradFill rotWithShape="0">
                <a:gsLst>
                  <a:gs pos="0">
                    <a:srgbClr val="7030A0"/>
                  </a:gs>
                  <a:gs pos="100000">
                    <a:srgbClr val="7030A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10" name="AutoShape 9"/>
              <p:cNvSpPr>
                <a:spLocks noChangeArrowheads="1"/>
              </p:cNvSpPr>
              <p:nvPr/>
            </p:nvSpPr>
            <p:spPr bwMode="auto">
              <a:xfrm>
                <a:off x="6325" y="1311"/>
                <a:ext cx="4028" cy="530"/>
              </a:xfrm>
              <a:prstGeom prst="roundRect">
                <a:avLst>
                  <a:gd name="adj" fmla="val 43963"/>
                </a:avLst>
              </a:prstGeom>
              <a:gradFill rotWithShape="0">
                <a:gsLst>
                  <a:gs pos="0">
                    <a:srgbClr val="365F91"/>
                  </a:gs>
                  <a:gs pos="100000">
                    <a:srgbClr val="365F91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11" name="Надпись 2"/>
              <p:cNvSpPr txBox="1">
                <a:spLocks noChangeArrowheads="1"/>
              </p:cNvSpPr>
              <p:nvPr/>
            </p:nvSpPr>
            <p:spPr bwMode="auto">
              <a:xfrm>
                <a:off x="6792" y="1263"/>
                <a:ext cx="3033" cy="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365F91"/>
                        </a:gs>
                        <a:gs pos="100000">
                          <a:srgbClr val="365F91">
                            <a:gamma/>
                            <a:shade val="60000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80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Я- ГРОМАДЯНИН</a:t>
                </a:r>
                <a:endParaRPr lang="uk-UA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2151" y="1420"/>
                <a:ext cx="5324" cy="5324"/>
                <a:chOff x="2515" y="2350"/>
                <a:chExt cx="5324" cy="5324"/>
              </a:xfrm>
            </p:grpSpPr>
            <p:sp>
              <p:nvSpPr>
                <p:cNvPr id="24" name="Oval 12"/>
                <p:cNvSpPr>
                  <a:spLocks noChangeArrowheads="1"/>
                </p:cNvSpPr>
                <p:nvPr/>
              </p:nvSpPr>
              <p:spPr bwMode="auto">
                <a:xfrm>
                  <a:off x="2515" y="2350"/>
                  <a:ext cx="5324" cy="5324"/>
                </a:xfrm>
                <a:prstGeom prst="ellipse">
                  <a:avLst/>
                </a:prstGeom>
                <a:solidFill>
                  <a:srgbClr val="C6D9F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uk-UA"/>
                </a:p>
              </p:txBody>
            </p:sp>
            <p:sp>
              <p:nvSpPr>
                <p:cNvPr id="25" name="Oval 13"/>
                <p:cNvSpPr>
                  <a:spLocks noChangeArrowheads="1"/>
                </p:cNvSpPr>
                <p:nvPr/>
              </p:nvSpPr>
              <p:spPr bwMode="auto">
                <a:xfrm>
                  <a:off x="2737" y="2552"/>
                  <a:ext cx="4885" cy="48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100000"/>
                        <a:lumOff val="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 w="12700" cmpd="sng">
                  <a:solidFill>
                    <a:schemeClr val="accent5">
                      <a:lumMod val="100000"/>
                      <a:lumOff val="0"/>
                    </a:schemeClr>
                  </a:solidFill>
                  <a:prstDash val="solid"/>
                  <a:round/>
                  <a:headEnd/>
                  <a:tailEnd/>
                </a:ln>
                <a:effectLst>
                  <a:outerShdw dist="28398" dir="3806097" algn="ctr" rotWithShape="0">
                    <a:schemeClr val="accent5">
                      <a:lumMod val="50000"/>
                      <a:lumOff val="0"/>
                    </a:schemeClr>
                  </a:outerShdw>
                </a:effec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uk-UA"/>
                </a:p>
              </p:txBody>
            </p:sp>
          </p:grpSp>
          <p:sp>
            <p:nvSpPr>
              <p:cNvPr id="13" name="Oval 14"/>
              <p:cNvSpPr>
                <a:spLocks noChangeArrowheads="1"/>
              </p:cNvSpPr>
              <p:nvPr/>
            </p:nvSpPr>
            <p:spPr bwMode="auto">
              <a:xfrm>
                <a:off x="5396" y="1329"/>
                <a:ext cx="822" cy="822"/>
              </a:xfrm>
              <a:prstGeom prst="ellipse">
                <a:avLst/>
              </a:prstGeom>
              <a:gradFill rotWithShape="0">
                <a:gsLst>
                  <a:gs pos="0">
                    <a:srgbClr val="4F81BD"/>
                  </a:gs>
                  <a:gs pos="100000">
                    <a:srgbClr val="4F81BD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14" name="Oval 15"/>
              <p:cNvSpPr>
                <a:spLocks noChangeArrowheads="1"/>
              </p:cNvSpPr>
              <p:nvPr/>
            </p:nvSpPr>
            <p:spPr bwMode="auto">
              <a:xfrm>
                <a:off x="6325" y="2005"/>
                <a:ext cx="822" cy="822"/>
              </a:xfrm>
              <a:prstGeom prst="ellipse">
                <a:avLst/>
              </a:prstGeom>
              <a:gradFill rotWithShape="0">
                <a:gsLst>
                  <a:gs pos="0">
                    <a:srgbClr val="9966FF"/>
                  </a:gs>
                  <a:gs pos="100000">
                    <a:srgbClr val="9966FF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15" name="Oval 16"/>
              <p:cNvSpPr>
                <a:spLocks noChangeArrowheads="1"/>
              </p:cNvSpPr>
              <p:nvPr/>
            </p:nvSpPr>
            <p:spPr bwMode="auto">
              <a:xfrm>
                <a:off x="6828" y="2989"/>
                <a:ext cx="822" cy="822"/>
              </a:xfrm>
              <a:prstGeom prst="ellipse">
                <a:avLst/>
              </a:prstGeom>
              <a:gradFill rotWithShape="0">
                <a:gsLst>
                  <a:gs pos="0">
                    <a:srgbClr val="00B050"/>
                  </a:gs>
                  <a:gs pos="100000">
                    <a:srgbClr val="00B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16" name="Oval 17"/>
              <p:cNvSpPr>
                <a:spLocks noChangeArrowheads="1"/>
              </p:cNvSpPr>
              <p:nvPr/>
            </p:nvSpPr>
            <p:spPr bwMode="auto">
              <a:xfrm>
                <a:off x="6948" y="4065"/>
                <a:ext cx="822" cy="822"/>
              </a:xfrm>
              <a:prstGeom prst="ellips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00B0F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17" name="Oval 18"/>
              <p:cNvSpPr>
                <a:spLocks noChangeArrowheads="1"/>
              </p:cNvSpPr>
              <p:nvPr/>
            </p:nvSpPr>
            <p:spPr bwMode="auto">
              <a:xfrm>
                <a:off x="6509" y="5046"/>
                <a:ext cx="822" cy="822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18" name="Oval 19"/>
              <p:cNvSpPr>
                <a:spLocks noChangeArrowheads="1"/>
              </p:cNvSpPr>
              <p:nvPr/>
            </p:nvSpPr>
            <p:spPr bwMode="auto">
              <a:xfrm>
                <a:off x="5687" y="5813"/>
                <a:ext cx="822" cy="822"/>
              </a:xfrm>
              <a:prstGeom prst="ellipse">
                <a:avLst/>
              </a:prstGeom>
              <a:gradFill rotWithShape="0">
                <a:gsLst>
                  <a:gs pos="0">
                    <a:srgbClr val="C00000"/>
                  </a:gs>
                  <a:gs pos="100000">
                    <a:srgbClr val="C0000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uk-UA"/>
              </a:p>
            </p:txBody>
          </p:sp>
          <p:sp>
            <p:nvSpPr>
              <p:cNvPr id="19" name="Надпись 2"/>
              <p:cNvSpPr txBox="1">
                <a:spLocks noChangeArrowheads="1"/>
              </p:cNvSpPr>
              <p:nvPr/>
            </p:nvSpPr>
            <p:spPr bwMode="auto">
              <a:xfrm>
                <a:off x="7798" y="2119"/>
                <a:ext cx="3033" cy="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80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Я- ЧЕРЕЗ МОЄ Я</a:t>
                </a:r>
                <a:endParaRPr lang="uk-UA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0" name="Надпись 2"/>
              <p:cNvSpPr txBox="1">
                <a:spLocks noChangeArrowheads="1"/>
              </p:cNvSpPr>
              <p:nvPr/>
            </p:nvSpPr>
            <p:spPr bwMode="auto">
              <a:xfrm>
                <a:off x="8309" y="3085"/>
                <a:ext cx="3033" cy="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80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Я- РОДИННЕ МИ</a:t>
                </a:r>
                <a:endParaRPr lang="uk-UA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1" name="Надпись 2"/>
              <p:cNvSpPr txBox="1">
                <a:spLocks noChangeArrowheads="1"/>
              </p:cNvSpPr>
              <p:nvPr/>
            </p:nvSpPr>
            <p:spPr bwMode="auto">
              <a:xfrm>
                <a:off x="8039" y="4126"/>
                <a:ext cx="4083" cy="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60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Я- ТВОРЧА</a:t>
                </a:r>
                <a:r>
                  <a:rPr lang="uk-UA" sz="180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 </a:t>
                </a:r>
                <a:r>
                  <a:rPr lang="uk-UA" sz="160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СОБИСТІСТЬ</a:t>
                </a:r>
                <a:endParaRPr lang="uk-UA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2" name="Надпись 2"/>
              <p:cNvSpPr txBox="1">
                <a:spLocks noChangeArrowheads="1"/>
              </p:cNvSpPr>
              <p:nvPr/>
            </p:nvSpPr>
            <p:spPr bwMode="auto">
              <a:xfrm>
                <a:off x="7672" y="5164"/>
                <a:ext cx="4083" cy="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600" dirty="0">
                    <a:effectLst/>
                    <a:latin typeface="Calibri"/>
                    <a:ea typeface="Calibri"/>
                    <a:cs typeface="Times New Roman"/>
                  </a:rPr>
                  <a:t>Я- ЧАСТИНА ПРИРОДИ</a:t>
                </a:r>
                <a:endParaRPr lang="uk-UA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23" name="Надпись 2"/>
              <p:cNvSpPr txBox="1">
                <a:spLocks noChangeArrowheads="1"/>
              </p:cNvSpPr>
              <p:nvPr/>
            </p:nvSpPr>
            <p:spPr bwMode="auto">
              <a:xfrm>
                <a:off x="6872" y="6130"/>
                <a:ext cx="4083" cy="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sz="1600">
                    <a:solidFill>
                      <a:srgbClr val="FFFFFF"/>
                    </a:solidFill>
                    <a:effectLst/>
                    <a:latin typeface="Calibri"/>
                    <a:ea typeface="Calibri"/>
                    <a:cs typeface="Times New Roman"/>
                  </a:rPr>
                  <a:t>ПРАЦЯ – МОЯ ОСНОВА</a:t>
                </a:r>
                <a:endParaRPr lang="uk-UA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4" name="Надпись 2"/>
            <p:cNvSpPr>
              <a:spLocks noChangeArrowheads="1"/>
            </p:cNvSpPr>
            <p:nvPr/>
          </p:nvSpPr>
          <p:spPr bwMode="auto">
            <a:xfrm>
              <a:off x="509286" y="1296364"/>
              <a:ext cx="2252345" cy="999490"/>
            </a:xfrm>
            <a:prstGeom prst="roundRect">
              <a:avLst>
                <a:gd name="adj" fmla="val 23569"/>
              </a:avLst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mpd="sng">
              <a:solidFill>
                <a:schemeClr val="tx1">
                  <a:lumMod val="100000"/>
                  <a:lumOff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800" b="1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Я Є, Я ХОЧУ, МОЖУ ТА БУДУ!</a:t>
              </a:r>
              <a:endParaRPr lang="uk-UA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586900" y="739173"/>
            <a:ext cx="7169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«Як багато важить розмовляти з учнем «на рівних», а не розглядати його як порожню склянку, яку потрібно просто наповнити». </a:t>
            </a:r>
          </a:p>
          <a:p>
            <a:pPr indent="5108575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В. Стус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1520" y="63942"/>
            <a:ext cx="87129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Загальна структурна будова </a:t>
            </a:r>
            <a:r>
              <a:rPr lang="uk-UA" sz="3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виховної системи:</a:t>
            </a:r>
            <a:endParaRPr lang="uk-UA" sz="3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1520" y="5733256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Ключова </a:t>
            </a:r>
            <a:r>
              <a:rPr lang="uk-UA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думка–</a:t>
            </a:r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«Я не буду колись, я вже є, а отже – несу відповідальність»!</a:t>
            </a:r>
            <a:endParaRPr lang="uk-UA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387107"/>
            <a:ext cx="9658181" cy="6234247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467544" y="970513"/>
            <a:ext cx="8316766" cy="5698847"/>
            <a:chOff x="467544" y="644520"/>
            <a:chExt cx="8316766" cy="5698847"/>
          </a:xfrm>
        </p:grpSpPr>
        <p:pic>
          <p:nvPicPr>
            <p:cNvPr id="2" name="Рисунок 1" descr="D:\Колодно\класний керівник\фото класу\111111111 1239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732783"/>
              <a:ext cx="3030740" cy="22240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" name="Рисунок 2" descr="C:\Users\Алла\Pictures\2015-01-23 111111111\111111111 1017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92" y="4021132"/>
              <a:ext cx="3096055" cy="23222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" name="Рисунок 3" descr="D:\Колодно\класний керівник\фото класу\Изображение 375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1865" y="4063720"/>
              <a:ext cx="3062445" cy="22370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5" name="Рисунок 4" descr="D:\Колодно\класний керівник\фото класу\111111111 274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069" y="644520"/>
              <a:ext cx="3062445" cy="229727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8195" name="Picture 3" descr="D:\Колодно\класний керівник\фото класу\111111111 25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4"/>
            <a:stretch/>
          </p:blipFill>
          <p:spPr bwMode="auto">
            <a:xfrm>
              <a:off x="2609081" y="1844825"/>
              <a:ext cx="4644007" cy="31843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179512" y="56818"/>
            <a:ext cx="81390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Ціннісне ставлення до самого себе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7624" y="980728"/>
            <a:ext cx="211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Благодійна акція</a:t>
            </a:r>
            <a:endParaRPr lang="uk-UA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4069" y="970513"/>
            <a:ext cx="3062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Легкоатлетична збірна школи</a:t>
            </a:r>
            <a:endParaRPr lang="uk-UA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536" y="6282800"/>
            <a:ext cx="3062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Освячення храму у с. Колодне</a:t>
            </a:r>
            <a:endParaRPr lang="uk-UA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1865" y="6282637"/>
            <a:ext cx="3062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Екскурсія</a:t>
            </a:r>
            <a:endParaRPr lang="uk-UA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7299" y="5016640"/>
            <a:ext cx="4495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Спілкування з настоятелем храму у </a:t>
            </a:r>
            <a:r>
              <a:rPr lang="uk-UA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с.Колодне</a:t>
            </a:r>
            <a:endParaRPr lang="uk-UA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2505453"/>
            <a:ext cx="5129213" cy="2219691"/>
          </a:xfrm>
        </p:spPr>
        <p:txBody>
          <a:bodyPr anchor="ctr"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ІНФОРМАЦІЙНА КАРТА КЛАСНОГО КЕРІВНИКА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Открытая книга на столе, расплывчатое изображение полок с книгами на заднем плане" title="Пример изображения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1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7049" y="-99392"/>
            <a:ext cx="79200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Ціннісне ставлення особистості до суспільства і держави</a:t>
            </a:r>
            <a:endParaRPr lang="uk-UA" sz="32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055" y="1267294"/>
            <a:ext cx="38460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i="1" dirty="0"/>
              <a:t>Важливо, щоб ти був </a:t>
            </a:r>
            <a:r>
              <a:rPr lang="uk-UA" b="1" i="1" dirty="0" smtClean="0"/>
              <a:t>готовий померти за </a:t>
            </a:r>
            <a:r>
              <a:rPr lang="uk-UA" b="1" i="1" dirty="0"/>
              <a:t>свою країну; але ще важливіше, щоб </a:t>
            </a:r>
            <a:r>
              <a:rPr lang="uk-UA" b="1" i="1" dirty="0" smtClean="0"/>
              <a:t>ти був </a:t>
            </a:r>
            <a:r>
              <a:rPr lang="uk-UA" b="1" i="1" dirty="0"/>
              <a:t>готовий прожити життя </a:t>
            </a:r>
            <a:r>
              <a:rPr lang="uk-UA" b="1" i="1" dirty="0" smtClean="0"/>
              <a:t>заради неї</a:t>
            </a:r>
            <a:r>
              <a:rPr lang="uk-UA" b="1" i="1" dirty="0"/>
              <a:t>. </a:t>
            </a:r>
            <a:endParaRPr lang="uk-UA" dirty="0"/>
          </a:p>
          <a:p>
            <a:pPr algn="r"/>
            <a:r>
              <a:rPr lang="uk-UA" i="1" dirty="0"/>
              <a:t>Т. Рузвельт</a:t>
            </a:r>
            <a:endParaRPr lang="uk-UA" dirty="0"/>
          </a:p>
        </p:txBody>
      </p:sp>
      <p:pic>
        <p:nvPicPr>
          <p:cNvPr id="5122" name="Picture 2" descr="D:\Колодно\класний керівник\фото класу\2014-2015\IMG_6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96" y="977825"/>
            <a:ext cx="4711460" cy="35335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Колодно\класний керівник\фото класу\111111111 13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55109"/>
            <a:ext cx="3726159" cy="2685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25960" y="3532398"/>
            <a:ext cx="3617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Флеш-моб</a:t>
            </a: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«Молитва за Україну»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0882" y="6261953"/>
            <a:ext cx="3203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Фестиваль «Свята Покрова»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Алла\Desktop\2015-09-04, рушник\рушник 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66" y="3621921"/>
            <a:ext cx="4067944" cy="30509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38533" y="6261953"/>
            <a:ext cx="449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Флеш-моб</a:t>
            </a: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«Рушник єднання»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9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33689" y="5762"/>
            <a:ext cx="4628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«Мандруємо Україною»</a:t>
            </a:r>
            <a:endParaRPr lang="uk-UA" sz="32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фотоархів\2015\екскурсія Рівне_випуск поч школи\IMG_6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5" y="633276"/>
            <a:ext cx="4104456" cy="30783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29128" y="3560684"/>
            <a:ext cx="355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Екскурсія у Тернопільський драмтеатр</a:t>
            </a:r>
            <a:endParaRPr lang="uk-UA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7527" y="692696"/>
            <a:ext cx="2956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Екскурсія у м. 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Кременець, г. Бона</a:t>
            </a:r>
            <a:endParaRPr lang="uk-UA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фотоархів\2015\екскурсія Рівне_випуск поч школи\IMG_6374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81" y="633276"/>
            <a:ext cx="4104456" cy="30783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64089" y="831195"/>
            <a:ext cx="3118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Екскурсія у м. </a:t>
            </a:r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Дубно, замок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E:\фотоархів\2015\екскурсія Рівне_випуск поч школи\IMG_64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4" y="3371448"/>
            <a:ext cx="4301206" cy="32259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55571" y="3483017"/>
            <a:ext cx="355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Екскурсія у 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військовий форт, </a:t>
            </a: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Тараканів</a:t>
            </a:r>
            <a:endParaRPr lang="uk-UA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E:\фотоархів\2015\Екскурсія_Карпати_11.10.2015\IMG_68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50" y="3358179"/>
            <a:ext cx="4350900" cy="32631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024431" y="3504230"/>
            <a:ext cx="3553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 підкорили Говерлу!!!</a:t>
            </a:r>
            <a:endParaRPr lang="uk-UA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412623" y="882032"/>
            <a:ext cx="8613898" cy="5715320"/>
            <a:chOff x="412623" y="706659"/>
            <a:chExt cx="8613898" cy="5715320"/>
          </a:xfrm>
        </p:grpSpPr>
        <p:pic>
          <p:nvPicPr>
            <p:cNvPr id="2" name="Рисунок 1" descr="D:\Колодно\класний керівник\фото класу\111111111 294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23" y="706659"/>
              <a:ext cx="4410483" cy="31567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" name="Рисунок 2" descr="D:\Колодно\класний керівник\фото класу\111111111 1250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4"/>
            <a:stretch/>
          </p:blipFill>
          <p:spPr bwMode="auto">
            <a:xfrm>
              <a:off x="421857" y="3326523"/>
              <a:ext cx="4446306" cy="30954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4" name="Рисунок 3" descr="C:\Users\Алла\Pictures\2015-01-23 111111111\111111111 1265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4"/>
            <a:stretch/>
          </p:blipFill>
          <p:spPr bwMode="auto">
            <a:xfrm>
              <a:off x="4710770" y="725978"/>
              <a:ext cx="4315751" cy="56960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1403648" y="-15190"/>
            <a:ext cx="6644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КОЗАЦЬКА РЕСПУБЛІКА</a:t>
            </a:r>
            <a:endParaRPr lang="uk-UA" sz="40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35142" y="6093296"/>
            <a:ext cx="266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Почесна козацька варта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1043444"/>
            <a:ext cx="3989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Огляд – конкурс козацьких роїв - 2012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6093296"/>
            <a:ext cx="3989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Огляд – конкурс козацьких роїв - 2014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pic>
        <p:nvPicPr>
          <p:cNvPr id="4101" name="Picture 5" descr="D:\Колодно\класний керівник\фото класу\IMG_3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60" y="584106"/>
            <a:ext cx="4525912" cy="603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Колодно\класний керівник\фото класу\111111111 15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8824"/>
            <a:ext cx="2562399" cy="1922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Рисунок 1" descr="D:\Колодно\класний керівник\фото класу\06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8" y="584106"/>
            <a:ext cx="2648840" cy="19871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Рисунок 3" descr="D:\Колодно\класний керівник\фото класу\111111111 12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50056"/>
            <a:ext cx="2490400" cy="1935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Рисунок 4" descr="C:\Users\Алла\Pictures\2015-01-23 111111111\111111111 144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4774" r="7871" b="13795"/>
          <a:stretch/>
        </p:blipFill>
        <p:spPr bwMode="auto">
          <a:xfrm>
            <a:off x="237814" y="2708537"/>
            <a:ext cx="2639244" cy="19760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D:\Колодно\класний керівник\фото класу\Изображение 3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61" y="2660532"/>
            <a:ext cx="2574416" cy="19855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Колодно\класний керівник\фото класу\Изображение 32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61" y="584107"/>
            <a:ext cx="2670251" cy="20026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5943" y="-58751"/>
            <a:ext cx="8444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Ціннісне ставлення до культури і мистецтва</a:t>
            </a:r>
            <a:endParaRPr lang="uk-UA" sz="32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18794" y="764704"/>
            <a:ext cx="195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День знань - 2013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94654" y="2242822"/>
            <a:ext cx="1468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День матері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399662" y="4030225"/>
            <a:ext cx="141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Свято осені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3238" y="6249668"/>
            <a:ext cx="141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Свято осені</a:t>
            </a:r>
            <a:endParaRPr lang="uk-UA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35749" y="4750056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Новий рік - 2015</a:t>
            </a:r>
            <a:endParaRPr lang="uk-UA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608" y="2201954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Новий рік - 2013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0712" y="4077072"/>
            <a:ext cx="2170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«Замість ялинки – </a:t>
            </a:r>
          </a:p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зимовий букет»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pic>
        <p:nvPicPr>
          <p:cNvPr id="11266" name="Picture 2" descr="E:\фотоархів\2015-01-23 111111111\111111111 3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12" y="764704"/>
            <a:ext cx="4428984" cy="33217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D:\Колодно\класний керівник\фото класу\Изображение 3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4" y="764704"/>
            <a:ext cx="4428316" cy="33217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Рисунок 2" descr="D:\Колодно\класний керівник\фото класу\екскурсія\IMG_52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4121934" cy="3069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Рисунок 3" descr="D:\Колодно\класний керівник\фото класу\111111111 13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091947" cy="3069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37542" y="5762"/>
            <a:ext cx="8444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Ціннісне ставлення до культури і мистецтва</a:t>
            </a:r>
            <a:endParaRPr lang="uk-UA" sz="32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5" y="692696"/>
            <a:ext cx="2956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Екскурсія у м. Львів</a:t>
            </a:r>
            <a:endParaRPr lang="uk-UA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5022" y="867335"/>
            <a:ext cx="2956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Екскурсія у м. Львів</a:t>
            </a:r>
            <a:endParaRPr lang="uk-UA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9400" y="3526952"/>
            <a:ext cx="3553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Екскурсія у Збаразький замок</a:t>
            </a:r>
            <a:endParaRPr lang="uk-UA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9128" y="3560684"/>
            <a:ext cx="355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Екскурсія у Тернопільський драмтеатр</a:t>
            </a:r>
            <a:endParaRPr lang="uk-UA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pic>
        <p:nvPicPr>
          <p:cNvPr id="2" name="Рисунок 1" descr="C:\Users\Алла\Pictures\2015-01-23 111111111\111111111 13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60848"/>
            <a:ext cx="5184576" cy="38890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7899" y="218067"/>
            <a:ext cx="8706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з обдарованими учнями</a:t>
            </a:r>
            <a:endParaRPr lang="uk-UA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1258" y="864398"/>
            <a:ext cx="8867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Своєчасно знайти, виховати й розвинути задатки і здібності у своїх вихованців, своєчасно розпізнати в кожному його покликання – це завдання стає тепер найголовнішим у системі навчально-виховного процесу.</a:t>
            </a:r>
          </a:p>
        </p:txBody>
      </p:sp>
      <p:pic>
        <p:nvPicPr>
          <p:cNvPr id="6146" name="Picture 2" descr="D:\Колодно\класний керівник\фото класу\2014-2015\IMG_6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6" y="2060848"/>
            <a:ext cx="2858980" cy="381197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09694" y="5503489"/>
            <a:ext cx="2871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Авторська фотовиставка</a:t>
            </a:r>
            <a:endParaRPr lang="uk-UA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480" y="5503489"/>
            <a:ext cx="224471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Пєзднік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Зоя,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. 9 кл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07504" y="274638"/>
            <a:ext cx="8856984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Схема співпраці класного керівника з батьками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92877" y="2204864"/>
            <a:ext cx="8358246" cy="4071966"/>
            <a:chOff x="500034" y="1785926"/>
            <a:chExt cx="8358246" cy="407196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Прямоугольник 3"/>
            <p:cNvSpPr/>
            <p:nvPr/>
          </p:nvSpPr>
          <p:spPr>
            <a:xfrm>
              <a:off x="3428992" y="1785926"/>
              <a:ext cx="2571768" cy="8572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Збір відомостей           про сім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ю</a:t>
              </a:r>
              <a:endParaRPr lang="uk-UA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00034" y="2643182"/>
              <a:ext cx="2571768" cy="8572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Батьківські збори          і всеобуч</a:t>
              </a:r>
              <a:endParaRPr lang="uk-UA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00034" y="4071942"/>
              <a:ext cx="2571768" cy="8572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Збір відомостей           про сім</a:t>
              </a:r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ю</a:t>
              </a:r>
              <a:endParaRPr lang="uk-UA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428992" y="5000636"/>
              <a:ext cx="2571768" cy="8572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Індивідуальні консультації для батьків</a:t>
              </a:r>
              <a:endParaRPr lang="uk-UA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286512" y="2643182"/>
              <a:ext cx="2571768" cy="8572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Анкетування           батьків і учнів</a:t>
              </a:r>
              <a:endParaRPr lang="uk-UA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286512" y="4071942"/>
              <a:ext cx="2571768" cy="8572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Педагогічна освіта батьків</a:t>
              </a:r>
              <a:endParaRPr lang="uk-UA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rot="16200000" flipH="1">
              <a:off x="4441423" y="4702585"/>
              <a:ext cx="571504" cy="24598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>
              <a:stCxn id="16" idx="0"/>
              <a:endCxn id="4" idx="2"/>
            </p:cNvCxnSpPr>
            <p:nvPr/>
          </p:nvCxnSpPr>
          <p:spPr>
            <a:xfrm rot="16200000" flipV="1">
              <a:off x="4441423" y="2916635"/>
              <a:ext cx="571504" cy="24598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>
              <a:stCxn id="16" idx="3"/>
              <a:endCxn id="9" idx="1"/>
            </p:cNvCxnSpPr>
            <p:nvPr/>
          </p:nvCxnSpPr>
          <p:spPr>
            <a:xfrm>
              <a:off x="6049955" y="3819524"/>
              <a:ext cx="236557" cy="681046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>
              <a:stCxn id="16" idx="3"/>
              <a:endCxn id="8" idx="1"/>
            </p:cNvCxnSpPr>
            <p:nvPr/>
          </p:nvCxnSpPr>
          <p:spPr>
            <a:xfrm flipV="1">
              <a:off x="6049955" y="3071810"/>
              <a:ext cx="236557" cy="747714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>
              <a:stCxn id="16" idx="1"/>
              <a:endCxn id="6" idx="3"/>
            </p:cNvCxnSpPr>
            <p:nvPr/>
          </p:nvCxnSpPr>
          <p:spPr>
            <a:xfrm rot="10800000" flipV="1">
              <a:off x="3071802" y="3819524"/>
              <a:ext cx="357190" cy="681046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>
              <a:stCxn id="16" idx="1"/>
              <a:endCxn id="5" idx="3"/>
            </p:cNvCxnSpPr>
            <p:nvPr/>
          </p:nvCxnSpPr>
          <p:spPr>
            <a:xfrm rot="10800000">
              <a:off x="3071802" y="3071810"/>
              <a:ext cx="357190" cy="747714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3428992" y="3214686"/>
              <a:ext cx="2620963" cy="1209675"/>
            </a:xfrm>
            <a:prstGeom prst="rect">
              <a:avLst/>
            </a:prstGeom>
            <a:grpFill/>
            <a:ln w="57150">
              <a:solidFill>
                <a:schemeClr val="tx1"/>
              </a:solidFill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convex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100" b="1" i="0" u="none" strike="noStrike" cap="none" normalizeH="0" baseline="0" dirty="0" err="1" smtClean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Співпраця</a:t>
              </a:r>
              <a:r>
                <a:rPr kumimoji="0" lang="ru-RU" sz="21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 </a:t>
              </a:r>
              <a:r>
                <a:rPr kumimoji="0" lang="ru-RU" sz="2100" b="1" i="0" u="none" strike="noStrike" cap="none" normalizeH="0" baseline="0" dirty="0" err="1" smtClean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класного</a:t>
              </a:r>
              <a:r>
                <a:rPr kumimoji="0" lang="ru-RU" sz="21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kumimoji="0" lang="ru-RU" sz="2100" b="1" i="0" u="none" strike="noStrike" cap="none" normalizeH="0" baseline="0" dirty="0" err="1" smtClean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керівника</a:t>
              </a:r>
              <a:r>
                <a:rPr kumimoji="0" lang="ru-RU" sz="21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                        </a:t>
              </a:r>
              <a:r>
                <a:rPr kumimoji="0" lang="ru-RU" sz="2100" b="1" i="0" u="none" strike="noStrike" cap="none" normalizeH="0" baseline="0" dirty="0" err="1" smtClean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з</a:t>
              </a:r>
              <a:r>
                <a:rPr kumimoji="0" lang="ru-RU" sz="21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батьками</a:t>
              </a:r>
              <a:endPara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678645" y="1281534"/>
            <a:ext cx="8072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«Дитина — дзеркало родини;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у краплі води відбивається сонце,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так у дітях відбивається моральна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чистота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матері і батька»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uk-UA" i="1" dirty="0">
                <a:latin typeface="Times New Roman" pitchFamily="18" charset="0"/>
                <a:cs typeface="Times New Roman" pitchFamily="18" charset="0"/>
              </a:rPr>
              <a:t>В.Сухомлинський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pic>
        <p:nvPicPr>
          <p:cNvPr id="7170" name="Picture 2" descr="D:\Колодно\класний керівник\фото класу\2014-2015\IMG_6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87107"/>
            <a:ext cx="7137901" cy="53534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324544" y="5740533"/>
            <a:ext cx="8856984" cy="72008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Батьківські збори, лютий, 2015 р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02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015" y="434296"/>
            <a:ext cx="9370148" cy="6234247"/>
          </a:xfrm>
          <a:prstGeom prst="rect">
            <a:avLst/>
          </a:prstGeom>
        </p:spPr>
      </p:pic>
      <p:pic>
        <p:nvPicPr>
          <p:cNvPr id="2" name="Рисунок 1" descr="E:\фотоархів\2015-01-23 111111111\111111111 13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20" y="2942903"/>
            <a:ext cx="4656559" cy="3492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61928" y="44624"/>
            <a:ext cx="81956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Ціннісне ставлення до природи</a:t>
            </a:r>
          </a:p>
        </p:txBody>
      </p:sp>
      <p:pic>
        <p:nvPicPr>
          <p:cNvPr id="6146" name="Picture 2" descr="E:\фотоархів\2015-01-23 111111111\111111111 1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70" y="1196752"/>
            <a:ext cx="4034457" cy="30256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37984" y="12202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Природа не потерпить неточностей 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і не прощає помилок.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Р. Емерсон</a:t>
            </a:r>
          </a:p>
        </p:txBody>
      </p:sp>
      <p:pic>
        <p:nvPicPr>
          <p:cNvPr id="2050" name="Picture 2" descr="D:\Колодно\класний керівник\фото класу\2014-2015\IMG_61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081" y="3298772"/>
            <a:ext cx="3707903" cy="27809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4348" y="3546135"/>
            <a:ext cx="2810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Акція «Замість ялинки – 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зимовий букет»</a:t>
            </a:r>
            <a:endParaRPr lang="uk-UA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5651956"/>
            <a:ext cx="3753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Акція «Збережемо лісову красуню»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9207" y="6011996"/>
            <a:ext cx="4514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Фотовиставка «Природа нашими очима»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5" t="30604" r="27419" b="17673"/>
          <a:stretch/>
        </p:blipFill>
        <p:spPr bwMode="auto">
          <a:xfrm>
            <a:off x="216617" y="260648"/>
            <a:ext cx="469972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D:\Колодно\класний керівник\конкурс\тимчасові картинки\2443306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51016" r="7438" b="6217"/>
          <a:stretch/>
        </p:blipFill>
        <p:spPr bwMode="auto">
          <a:xfrm>
            <a:off x="4963437" y="3465004"/>
            <a:ext cx="4005140" cy="29227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4766" y="692696"/>
            <a:ext cx="4005140" cy="2554545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Зразок  роботи </a:t>
            </a:r>
            <a:r>
              <a:rPr lang="uk-UA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рамках екологічного дослідження  свої місцевості</a:t>
            </a:r>
            <a:endParaRPr lang="uk-UA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5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5" name="Picture 3" descr="C:\Users\Алла\Desktop\тимчасові картинки\Corner of paper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" b="-60"/>
          <a:stretch/>
        </p:blipFill>
        <p:spPr bwMode="auto">
          <a:xfrm>
            <a:off x="-28575" y="-243408"/>
            <a:ext cx="9172575" cy="72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олодно\класний керівник\конкурс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2992698" cy="380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983050"/>
            <a:ext cx="5976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Хлань</a:t>
            </a:r>
            <a:r>
              <a:rPr lang="uk-UA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Алла Іванівна</a:t>
            </a:r>
            <a:endParaRPr lang="uk-UA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3232" y="277086"/>
            <a:ext cx="2233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Творче кредо</a:t>
            </a:r>
            <a:endParaRPr lang="uk-U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6266" y="2311381"/>
            <a:ext cx="291195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Проблема, над якою працюю в системі виховної роботи з класним колективом</a:t>
            </a:r>
          </a:p>
          <a:p>
            <a:pPr algn="ctr"/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9 класу:</a:t>
            </a:r>
          </a:p>
          <a:p>
            <a:pPr algn="ctr"/>
            <a:endParaRPr lang="uk-UA" sz="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Прищеплення учням культури поведінки та спілкування, навчання способам 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попередження і розв’язання </a:t>
            </a:r>
            <a:r>
              <a:rPr lang="uk-UA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конфліктів у колективі та 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суспільстві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3232" y="752217"/>
            <a:ext cx="2233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882612"/>
                </a:solidFill>
                <a:latin typeface="Times New Roman" pitchFamily="18" charset="0"/>
                <a:cs typeface="Times New Roman" pitchFamily="18" charset="0"/>
              </a:rPr>
              <a:t>«Щоб вести дітей за собою, необхідно самому рухатися вперед не зупиняючись».</a:t>
            </a:r>
            <a:endParaRPr lang="uk-UA" sz="1600" b="1" dirty="0">
              <a:solidFill>
                <a:srgbClr val="8826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775" y="2492896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Посада:</a:t>
            </a:r>
            <a:endParaRPr lang="uk-UA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3327" y="522920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11 років</a:t>
            </a:r>
            <a:endParaRPr lang="uk-UA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6271" y="3731856"/>
            <a:ext cx="255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Кваліфікаційна категорія: вища.</a:t>
            </a:r>
            <a:endParaRPr lang="uk-UA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9653" y="2958043"/>
            <a:ext cx="23407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3038" algn="ctr"/>
            <a:r>
              <a:rPr lang="uk-UA" sz="15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Вчитель математики та інформатики, класний керівник 9 кл.</a:t>
            </a:r>
            <a:endParaRPr lang="uk-UA" sz="15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7603" y="5675164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Навчальний заклад:</a:t>
            </a:r>
            <a:endParaRPr lang="uk-UA" sz="1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0232" y="479715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Педагагічний</a:t>
            </a:r>
            <a:r>
              <a:rPr lang="uk-U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стаж:</a:t>
            </a:r>
            <a:endParaRPr lang="uk-U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2240" y="5981799"/>
            <a:ext cx="231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Колодненський</a:t>
            </a:r>
            <a:r>
              <a:rPr lang="uk-UA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НВК</a:t>
            </a:r>
          </a:p>
          <a:p>
            <a:pPr algn="ctr"/>
            <a:r>
              <a:rPr lang="uk-UA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Збаразького району</a:t>
            </a:r>
            <a:endParaRPr lang="uk-UA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4493" y="-27384"/>
            <a:ext cx="74440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Ціннісне ставлення до праці</a:t>
            </a:r>
            <a:endParaRPr lang="uk-UA" sz="44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Колодно\класний керівник\фото класу\IMG_6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69291"/>
            <a:ext cx="3975906" cy="530120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Колодно\класний керівник\фото класу\IMG_60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10" y="969291"/>
            <a:ext cx="3419872" cy="25649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Колодно\класний керівник\фото класу\IMG_60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10" y="3702076"/>
            <a:ext cx="3454334" cy="25907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4880" y="5589240"/>
            <a:ext cx="2352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Акція з благоустрою </a:t>
            </a:r>
          </a:p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шкільної території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15585" y="5741640"/>
            <a:ext cx="2352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Акція з благоустрою </a:t>
            </a:r>
          </a:p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шкільної території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43577" y="2924944"/>
            <a:ext cx="2352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Акція з благоустрою </a:t>
            </a:r>
          </a:p>
          <a:p>
            <a:pPr algn="ctr"/>
            <a:r>
              <a:rPr lang="uk-UA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шкільної території</a:t>
            </a:r>
            <a:endParaRPr lang="uk-UA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2040" y="-27384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8F0B1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Заснована </a:t>
            </a:r>
            <a:r>
              <a:rPr lang="uk-UA" b="1" dirty="0" smtClean="0">
                <a:solidFill>
                  <a:srgbClr val="8F0B1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 уособлює </a:t>
            </a:r>
            <a:r>
              <a:rPr lang="uk-UA" b="1" dirty="0">
                <a:solidFill>
                  <a:srgbClr val="8F0B1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демократичну та самодіяльну атмосферу, захищає й забезпечує права всіх учасників колективу, сприяє формуванню у них громадянськості, організаторських якостей, допомагає педагогічному колективу в проведенні різноманітних заходів, виступає їх ініціатором.</a:t>
            </a:r>
            <a:r>
              <a:rPr lang="uk-UA" sz="1600" b="1" dirty="0">
                <a:solidFill>
                  <a:srgbClr val="8F0B1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lang="uk-UA" sz="1600" b="1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2852936"/>
            <a:ext cx="4211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tabLst>
                <a:tab pos="457200" algn="l"/>
              </a:tabLst>
            </a:pPr>
            <a:r>
              <a:rPr lang="uk-UA" sz="1600" b="1" u="sng" dirty="0">
                <a:solidFill>
                  <a:srgbClr val="8F0B1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Складові роботи класного керівника  в  учнівському самоврядуванні:</a:t>
            </a:r>
            <a:endParaRPr lang="ru-RU" sz="1600" b="1" u="sng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завжди 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цікавитись завданнями органів учнівського самоврядування;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спільно з учнями шукати шляхи розв’язання цих завдань;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допомагати учням визначати мету діяльності, складати план, аналізувати роботу;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не перебирати на себе всю відповідальність, намагатись зробити так, щоб учні самі знайшли вихід із найскрутніших ситуацій;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Font typeface="Wingdings" pitchFamily="2" charset="2"/>
              <a:buChar char="ü"/>
              <a:tabLst>
                <a:tab pos="457200" algn="l"/>
              </a:tabLst>
            </a:pP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постійно навчати актив, готувати його до самостійної роботи.</a:t>
            </a:r>
            <a:endParaRPr lang="uk-UA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28233" r="63043" b="12069"/>
          <a:stretch/>
        </p:blipFill>
        <p:spPr bwMode="auto">
          <a:xfrm>
            <a:off x="395536" y="44624"/>
            <a:ext cx="4536504" cy="647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1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908720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i="1" dirty="0" smtClean="0"/>
              <a:t>Обов’язок без права – це рабство; право без обов’язків – анархія.</a:t>
            </a:r>
            <a:endParaRPr lang="uk-UA" dirty="0" smtClean="0"/>
          </a:p>
          <a:p>
            <a:pPr algn="r"/>
            <a:r>
              <a:rPr lang="uk-UA" i="1" dirty="0" smtClean="0"/>
              <a:t>Ф. де </a:t>
            </a:r>
            <a:r>
              <a:rPr lang="uk-UA" i="1" dirty="0" err="1" smtClean="0"/>
              <a:t>Ламенне</a:t>
            </a:r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098" y="260648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u="sng" dirty="0">
                <a:solidFill>
                  <a:srgbClr val="002060"/>
                </a:solidFill>
              </a:rPr>
              <a:t>Правове та превентивне виховання</a:t>
            </a:r>
            <a:endParaRPr lang="uk-UA" sz="4400" u="sng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Колодно\класний керівник\фото класу\2014-2015\IMG_6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22" y="1552338"/>
            <a:ext cx="6732240" cy="50491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07751" y="6228020"/>
            <a:ext cx="3426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Зустріч з шкільним психологом</a:t>
            </a:r>
            <a:endParaRPr lang="uk-UA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1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404664"/>
            <a:ext cx="5112568" cy="9361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2060848"/>
            <a:ext cx="2880320" cy="11326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D:\шаблони\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75"/>
          <a:stretch/>
        </p:blipFill>
        <p:spPr bwMode="auto">
          <a:xfrm>
            <a:off x="-2" y="2328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7562" y="1196752"/>
            <a:ext cx="7848872" cy="2554545"/>
          </a:xfrm>
          <a:prstGeom prst="rect">
            <a:avLst/>
          </a:prstGeom>
          <a:effectLst>
            <a:outerShdw blurRad="50800" dist="50800" dir="5400000" algn="ctr" rotWithShape="0">
              <a:srgbClr val="00206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4000" b="1" cap="all" dirty="0">
                <a:ln w="19050">
                  <a:solidFill>
                    <a:srgbClr val="8DB7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Моніторингові дослідження</a:t>
            </a:r>
            <a:endParaRPr lang="uk-UA" sz="4000" b="1" i="1" dirty="0">
              <a:ln w="19050">
                <a:solidFill>
                  <a:srgbClr val="8DB7E5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000" b="1" cap="all" dirty="0">
                <a:ln w="19050">
                  <a:solidFill>
                    <a:srgbClr val="8DB7E5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ефективності виховної системи класу</a:t>
            </a:r>
            <a:endParaRPr lang="uk-UA" sz="4000" b="1" i="1" dirty="0">
              <a:ln w="19050">
                <a:solidFill>
                  <a:srgbClr val="8DB7E5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Колодно\класний керівник\конкурс\тимчасові картинки\луп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22" y="4155201"/>
            <a:ext cx="2466975" cy="18478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2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387107"/>
            <a:ext cx="9586173" cy="62342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5211" y="836712"/>
            <a:ext cx="88924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Основними напрямками  системи моніторингу виховного процесу є:</a:t>
            </a:r>
            <a:endParaRPr lang="uk-UA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ü"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моніторинг стану емоційно – психологічних взаємин;</a:t>
            </a:r>
          </a:p>
          <a:p>
            <a:pPr marL="457200" lvl="0" indent="-457200">
              <a:buFont typeface="Wingdings" pitchFamily="2" charset="2"/>
              <a:buChar char="ü"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моніторинг розвиненості учнівського самоврядування;</a:t>
            </a:r>
          </a:p>
          <a:p>
            <a:pPr marL="457200" lvl="0" indent="-457200">
              <a:buFont typeface="Wingdings" pitchFamily="2" charset="2"/>
              <a:buChar char="ü"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моніторинг рівня навчальних досягнень та участі у інтерактивних конкурсах;</a:t>
            </a:r>
          </a:p>
          <a:p>
            <a:pPr marL="457200" lvl="0" indent="-457200">
              <a:buFont typeface="Wingdings" pitchFamily="2" charset="2"/>
              <a:buChar char="ü"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колективні та індивідуальні перемоги, досягнення, нагороди.</a:t>
            </a:r>
          </a:p>
        </p:txBody>
      </p:sp>
    </p:spTree>
    <p:extLst>
      <p:ext uri="{BB962C8B-B14F-4D97-AF65-F5344CB8AC3E}">
        <p14:creationId xmlns:p14="http://schemas.microsoft.com/office/powerpoint/2010/main" val="18023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6025553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66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563139"/>
              </p:ext>
            </p:extLst>
          </p:nvPr>
        </p:nvGraphicFramePr>
        <p:xfrm>
          <a:off x="-13276" y="0"/>
          <a:ext cx="915727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90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3682078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5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476672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Почнемо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малого,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колись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одкриємо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Складемо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малі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великий 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успіх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r"/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Василь Земляк</a:t>
            </a:r>
            <a:endParaRPr lang="uk-UA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Колодно\класний керівник\конкурс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82" y="116632"/>
            <a:ext cx="2135894" cy="20156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6" y="1671191"/>
            <a:ext cx="2387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Нагороди</a:t>
            </a:r>
            <a:endParaRPr lang="uk-UA" sz="2400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8352" y="2060848"/>
            <a:ext cx="8665177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Івашко Тетяна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(5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клас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перемога в конкурсі малюнка «Увага! Діти на дорозі».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Горбоніс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Роман(6 клас)- ІІІ місце в районних змаганнях з футболу «Золота осінь».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Івашко Тетяна (7 клас)– перемога в конкурсі малюнка «Увага! Діти на дорозі».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Класний колектив учнів 7 класу – перемога в конкурсі «Замість ялинки – зимовий букет». Номінація «Український сувенір».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Мельник Мар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яна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Мельник Христина (8 клас)  - ІІ місце у шкільній виставці конкурсі «Замість ялинки – зимовий букет» у номінації «Новорічна композиція».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Івашко Тетяна – ІІІ місце у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внутрішкільних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змаганнях з легкої атлетики між учнями 5 – 11 класів (дистанція 900 м).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Подяка учням 8 класу за активну участь у підготовці і проведенні благодійної ярмарки.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Горбоніс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Роман – І місце у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вніутрішкільних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змаганнях з настільного тенісу серед учнів 5 – 8 класів.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Горбоніс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Роман (8 клас)– подяка за участь у фестивалі «Свята Покрова», номінація «Патріотична проза і поезія».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Мельник М, Мельник Христина,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Горбоніс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Роман (8 клас)– перемога у фестивалі «Свята Покрова», номінація «Патріотична пісня».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Команда учнів 8 класу «Ерудит» - перемога у командних змаганнях з математики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9730189" cy="6857999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40633051"/>
              </p:ext>
            </p:extLst>
          </p:nvPr>
        </p:nvGraphicFramePr>
        <p:xfrm>
          <a:off x="395536" y="584683"/>
          <a:ext cx="835292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49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4098" y="2636912"/>
            <a:ext cx="5129213" cy="2219691"/>
          </a:xfrm>
        </p:spPr>
        <p:txBody>
          <a:bodyPr anchor="ctr">
            <a:no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Актуальність 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та наукове </a:t>
            </a:r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обгрунтування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виховної 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проблеми</a:t>
            </a:r>
          </a:p>
        </p:txBody>
      </p:sp>
      <p:pic>
        <p:nvPicPr>
          <p:cNvPr id="4" name="Рисунок 3" descr="Открытая книга на столе, расплывчатое изображение полок с книгами на заднем плане" title="Пример изображения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90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87107"/>
            <a:ext cx="9370148" cy="62342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8793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cap="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Інформаційні технології та інновації у системі виховної </a:t>
            </a:r>
            <a:r>
              <a:rPr lang="uk-UA" sz="2400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роботи. Технології </a:t>
            </a:r>
            <a:r>
              <a:rPr lang="uk-UA" sz="2400" b="1" cap="all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веб</a:t>
            </a:r>
            <a:r>
              <a:rPr lang="uk-UA" sz="2400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2.0</a:t>
            </a:r>
            <a:endParaRPr lang="uk-UA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8854" y="1146016"/>
            <a:ext cx="4816599" cy="4716428"/>
            <a:chOff x="0" y="0"/>
            <a:chExt cx="7632700" cy="4392612"/>
          </a:xfrm>
        </p:grpSpPr>
        <p:cxnSp>
          <p:nvCxnSpPr>
            <p:cNvPr id="5" name="_s2058"/>
            <p:cNvCxnSpPr>
              <a:cxnSpLocks noChangeShapeType="1"/>
            </p:cNvCxnSpPr>
            <p:nvPr/>
          </p:nvCxnSpPr>
          <p:spPr bwMode="auto">
            <a:xfrm rot="5400000" flipH="1">
              <a:off x="4554538" y="-187326"/>
              <a:ext cx="317500" cy="2378075"/>
            </a:xfrm>
            <a:prstGeom prst="bentConnector3">
              <a:avLst>
                <a:gd name="adj1" fmla="val 36000"/>
              </a:avLst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cxnSp>
        <p:grpSp>
          <p:nvGrpSpPr>
            <p:cNvPr id="6" name="Группа 5"/>
            <p:cNvGrpSpPr/>
            <p:nvPr/>
          </p:nvGrpSpPr>
          <p:grpSpPr>
            <a:xfrm>
              <a:off x="0" y="0"/>
              <a:ext cx="7632700" cy="4392612"/>
              <a:chOff x="0" y="0"/>
              <a:chExt cx="7632700" cy="4392612"/>
            </a:xfrm>
          </p:grpSpPr>
          <p:cxnSp>
            <p:nvCxnSpPr>
              <p:cNvPr id="7" name="_s2052"/>
              <p:cNvCxnSpPr>
                <a:cxnSpLocks noChangeShapeType="1"/>
              </p:cNvCxnSpPr>
              <p:nvPr/>
            </p:nvCxnSpPr>
            <p:spPr bwMode="auto">
              <a:xfrm rot="10800000">
                <a:off x="5902325" y="3232150"/>
                <a:ext cx="163512" cy="762000"/>
              </a:xfrm>
              <a:prstGeom prst="bentConnector2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cxnSp>
          <p:cxnSp>
            <p:nvCxnSpPr>
              <p:cNvPr id="8" name="_s2053"/>
              <p:cNvCxnSpPr>
                <a:cxnSpLocks noChangeShapeType="1"/>
              </p:cNvCxnSpPr>
              <p:nvPr/>
            </p:nvCxnSpPr>
            <p:spPr bwMode="auto">
              <a:xfrm rot="10800000">
                <a:off x="3162300" y="3194050"/>
                <a:ext cx="309562" cy="800100"/>
              </a:xfrm>
              <a:prstGeom prst="bentConnector2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cxnSp>
          <p:cxnSp>
            <p:nvCxnSpPr>
              <p:cNvPr id="9" name="_s2054"/>
              <p:cNvCxnSpPr>
                <a:cxnSpLocks noChangeShapeType="1"/>
              </p:cNvCxnSpPr>
              <p:nvPr/>
            </p:nvCxnSpPr>
            <p:spPr bwMode="auto">
              <a:xfrm rot="10800000">
                <a:off x="811212" y="3232150"/>
                <a:ext cx="153988" cy="762000"/>
              </a:xfrm>
              <a:prstGeom prst="bentConnector2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cxnSp>
          <p:cxnSp>
            <p:nvCxnSpPr>
              <p:cNvPr id="10" name="_s2055"/>
              <p:cNvCxnSpPr>
                <a:cxnSpLocks noChangeShapeType="1"/>
              </p:cNvCxnSpPr>
              <p:nvPr/>
            </p:nvCxnSpPr>
            <p:spPr bwMode="auto">
              <a:xfrm rot="16200000">
                <a:off x="5741987" y="2193925"/>
                <a:ext cx="322263" cy="1587"/>
              </a:xfrm>
              <a:prstGeom prst="straightConnector1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11" name="_s2056"/>
              <p:cNvCxnSpPr>
                <a:cxnSpLocks noChangeShapeType="1"/>
              </p:cNvCxnSpPr>
              <p:nvPr/>
            </p:nvCxnSpPr>
            <p:spPr bwMode="auto">
              <a:xfrm rot="16200000">
                <a:off x="2963862" y="2195512"/>
                <a:ext cx="400050" cy="0"/>
              </a:xfrm>
              <a:prstGeom prst="straightConnector1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12" name="_s2057"/>
              <p:cNvCxnSpPr>
                <a:cxnSpLocks noChangeShapeType="1"/>
              </p:cNvCxnSpPr>
              <p:nvPr/>
            </p:nvCxnSpPr>
            <p:spPr bwMode="auto">
              <a:xfrm rot="16200000">
                <a:off x="650874" y="2193925"/>
                <a:ext cx="322263" cy="1588"/>
              </a:xfrm>
              <a:prstGeom prst="straightConnector1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</p:spPr>
          </p:cxnSp>
          <p:cxnSp>
            <p:nvCxnSpPr>
              <p:cNvPr id="13" name="_s2060"/>
              <p:cNvCxnSpPr>
                <a:cxnSpLocks noChangeShapeType="1"/>
              </p:cNvCxnSpPr>
              <p:nvPr/>
            </p:nvCxnSpPr>
            <p:spPr bwMode="auto">
              <a:xfrm rot="16200000">
                <a:off x="2008981" y="-356394"/>
                <a:ext cx="317500" cy="2713038"/>
              </a:xfrm>
              <a:prstGeom prst="bentConnector3">
                <a:avLst>
                  <a:gd name="adj1" fmla="val 36000"/>
                </a:avLst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cxnSp>
          <p:sp>
            <p:nvSpPr>
              <p:cNvPr id="14" name="_s2061"/>
              <p:cNvSpPr>
                <a:spLocks noChangeArrowheads="1"/>
              </p:cNvSpPr>
              <p:nvPr/>
            </p:nvSpPr>
            <p:spPr bwMode="auto">
              <a:xfrm>
                <a:off x="2236787" y="0"/>
                <a:ext cx="2573338" cy="798512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tile tx="0" ty="0" sx="100000" sy="100000" flip="none" algn="tl"/>
              </a:blipFill>
              <a:ln>
                <a:solidFill>
                  <a:srgbClr val="C00000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2400" b="1" kern="1200" dirty="0" err="1">
                    <a:solidFill>
                      <a:srgbClr val="403152"/>
                    </a:solidFill>
                    <a:effectLst/>
                    <a:ea typeface="Times New Roman"/>
                    <a:cs typeface="Arial"/>
                  </a:rPr>
                  <a:t>Комп</a:t>
                </a:r>
                <a:r>
                  <a:rPr lang="en-US" sz="2400" b="1" kern="1200" dirty="0">
                    <a:solidFill>
                      <a:srgbClr val="403152"/>
                    </a:solidFill>
                    <a:effectLst/>
                    <a:ea typeface="Times New Roman"/>
                    <a:cs typeface="Arial"/>
                  </a:rPr>
                  <a:t>’</a:t>
                </a:r>
                <a:r>
                  <a:rPr lang="uk-UA" sz="2400" b="1" kern="1200" dirty="0" err="1">
                    <a:solidFill>
                      <a:srgbClr val="403152"/>
                    </a:solidFill>
                    <a:effectLst/>
                    <a:ea typeface="Times New Roman"/>
                    <a:cs typeface="Arial"/>
                  </a:rPr>
                  <a:t>ютер</a:t>
                </a:r>
                <a:endParaRPr lang="uk-UA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5" name="_s2062"/>
              <p:cNvSpPr>
                <a:spLocks noChangeArrowheads="1"/>
              </p:cNvSpPr>
              <p:nvPr/>
            </p:nvSpPr>
            <p:spPr bwMode="auto">
              <a:xfrm>
                <a:off x="0" y="1198562"/>
                <a:ext cx="1622425" cy="796925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accent2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Редактори</a:t>
                </a:r>
                <a:endParaRPr lang="uk-UA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6" name="_s2063"/>
              <p:cNvSpPr>
                <a:spLocks noChangeArrowheads="1"/>
              </p:cNvSpPr>
              <p:nvPr/>
            </p:nvSpPr>
            <p:spPr bwMode="auto">
              <a:xfrm>
                <a:off x="2238375" y="1196975"/>
                <a:ext cx="1849437" cy="798512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accent2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 dirty="0" err="1" smtClean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Енциклопе-дії</a:t>
                </a:r>
                <a:endParaRPr lang="uk-UA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7" name="_s2064"/>
              <p:cNvSpPr>
                <a:spLocks noChangeArrowheads="1"/>
              </p:cNvSpPr>
              <p:nvPr/>
            </p:nvSpPr>
            <p:spPr bwMode="auto">
              <a:xfrm>
                <a:off x="4703762" y="1198562"/>
                <a:ext cx="2395538" cy="796925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accent2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 dirty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Ігрові </a:t>
                </a:r>
                <a:endParaRPr lang="uk-UA" sz="1600" b="1" kern="1200" dirty="0" smtClean="0">
                  <a:solidFill>
                    <a:srgbClr val="000099"/>
                  </a:solidFill>
                  <a:effectLst/>
                  <a:ea typeface="Times New Roman"/>
                  <a:cs typeface="Arial"/>
                </a:endParaRPr>
              </a:p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 dirty="0" smtClean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програми</a:t>
                </a:r>
                <a:endParaRPr lang="uk-UA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8" name="_s2065"/>
              <p:cNvSpPr>
                <a:spLocks noChangeArrowheads="1"/>
              </p:cNvSpPr>
              <p:nvPr/>
            </p:nvSpPr>
            <p:spPr bwMode="auto">
              <a:xfrm>
                <a:off x="0" y="2395537"/>
                <a:ext cx="1622425" cy="796925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accent2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 dirty="0" err="1" smtClean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Комп’ю-терні</a:t>
                </a:r>
                <a:r>
                  <a:rPr lang="uk-UA" sz="1600" b="1" kern="1200" dirty="0" smtClean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 </a:t>
                </a:r>
                <a:r>
                  <a:rPr lang="uk-UA" sz="1600" b="1" kern="1200" dirty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ігри</a:t>
                </a:r>
                <a:endParaRPr lang="uk-UA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9" name="_s2066"/>
              <p:cNvSpPr>
                <a:spLocks noChangeArrowheads="1"/>
              </p:cNvSpPr>
              <p:nvPr/>
            </p:nvSpPr>
            <p:spPr bwMode="auto">
              <a:xfrm>
                <a:off x="2238375" y="2395537"/>
                <a:ext cx="1849437" cy="798513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accent2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 dirty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Програми-тести</a:t>
                </a:r>
                <a:endParaRPr lang="uk-UA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0" name="_s2067"/>
              <p:cNvSpPr>
                <a:spLocks noChangeArrowheads="1"/>
              </p:cNvSpPr>
              <p:nvPr/>
            </p:nvSpPr>
            <p:spPr bwMode="auto">
              <a:xfrm>
                <a:off x="4705350" y="2395537"/>
                <a:ext cx="2393950" cy="796925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accent2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Педагогічні програмові засоби</a:t>
                </a:r>
                <a:endParaRPr lang="uk-UA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1" name="_s2068"/>
              <p:cNvSpPr>
                <a:spLocks noChangeArrowheads="1"/>
              </p:cNvSpPr>
              <p:nvPr/>
            </p:nvSpPr>
            <p:spPr bwMode="auto">
              <a:xfrm>
                <a:off x="1004887" y="3594100"/>
                <a:ext cx="1849438" cy="798512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accent2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 dirty="0" err="1" smtClean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Мультиме-дійні</a:t>
                </a:r>
                <a:r>
                  <a:rPr lang="uk-UA" sz="1600" b="1" kern="1200" dirty="0" smtClean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 </a:t>
                </a:r>
                <a:r>
                  <a:rPr lang="uk-UA" sz="1600" b="1" kern="1200" dirty="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презентації</a:t>
                </a:r>
                <a:endParaRPr lang="uk-UA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2" name="_s2069"/>
              <p:cNvSpPr>
                <a:spLocks noChangeArrowheads="1"/>
              </p:cNvSpPr>
              <p:nvPr/>
            </p:nvSpPr>
            <p:spPr bwMode="auto">
              <a:xfrm>
                <a:off x="3471862" y="3594100"/>
                <a:ext cx="1847850" cy="798512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accent2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Відео</a:t>
                </a:r>
                <a:endParaRPr lang="uk-UA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3" name="_s2070"/>
              <p:cNvSpPr>
                <a:spLocks noChangeArrowheads="1"/>
              </p:cNvSpPr>
              <p:nvPr/>
            </p:nvSpPr>
            <p:spPr bwMode="auto">
              <a:xfrm>
                <a:off x="6107112" y="3594100"/>
                <a:ext cx="1525588" cy="798512"/>
              </a:xfrm>
              <a:prstGeom prst="roundRect">
                <a:avLst>
                  <a:gd name="adj" fmla="val 16699"/>
                </a:avLst>
              </a:prstGeom>
              <a:blipFill>
                <a:blip r:embed="rId3"/>
                <a:tile tx="0" ty="0" sx="100000" sy="100000" flip="none" algn="tl"/>
              </a:blipFill>
              <a:ln w="38100">
                <a:solidFill>
                  <a:schemeClr val="accent2"/>
                </a:solidFill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 eaLnBrk="0" fontAlgn="base" hangingPunct="0">
                  <a:spcAft>
                    <a:spcPts val="0"/>
                  </a:spcAft>
                </a:pPr>
                <a:r>
                  <a:rPr lang="uk-UA" sz="1600" b="1" kern="1200">
                    <a:solidFill>
                      <a:srgbClr val="000099"/>
                    </a:solidFill>
                    <a:effectLst/>
                    <a:ea typeface="Times New Roman"/>
                    <a:cs typeface="Arial"/>
                  </a:rPr>
                  <a:t>Кліпи</a:t>
                </a:r>
                <a:endParaRPr lang="uk-UA" sz="1200">
                  <a:effectLst/>
                  <a:latin typeface="Times New Roman"/>
                  <a:ea typeface="Times New Roman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120528" y="1090214"/>
            <a:ext cx="384395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технології </a:t>
            </a:r>
            <a:r>
              <a:rPr lang="uk-UA" b="1" u="sng" cap="all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Веб</a:t>
            </a:r>
            <a:r>
              <a:rPr lang="uk-UA" b="1" u="sng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2.0.</a:t>
            </a:r>
            <a:r>
              <a:rPr lang="uk-UA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uk-UA" b="1" cap="all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Гугл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диску, </a:t>
            </a:r>
            <a:endParaRPr lang="uk-UA" sz="24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соціальні 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пошукові 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системи; 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засоби для збереження 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закладок;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соціальні 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сервіси збереження мультимедійних ресурсів - «</a:t>
            </a:r>
            <a:r>
              <a:rPr lang="uk-UA" sz="24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SlideShare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карти 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знань 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ВікіВікі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WikiWiki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4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анімовані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презентації </a:t>
            </a:r>
            <a:r>
              <a:rPr lang="uk-UA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основі </a:t>
            </a:r>
            <a:r>
              <a:rPr lang="en-US" sz="2400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Prezi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com </a:t>
            </a:r>
            <a:r>
              <a:rPr lang="uk-UA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та ін.</a:t>
            </a:r>
            <a:endParaRPr lang="uk-UA" sz="2400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0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533" y="116632"/>
            <a:ext cx="8793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cap="all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Інформаційні технології та інновації у системі виховної </a:t>
            </a:r>
            <a:r>
              <a:rPr lang="uk-UA" sz="2400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роботи. Технології </a:t>
            </a:r>
            <a:r>
              <a:rPr lang="uk-UA" sz="2400" b="1" cap="all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веб</a:t>
            </a:r>
            <a:r>
              <a:rPr lang="uk-UA" sz="2400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2.0</a:t>
            </a:r>
            <a:endParaRPr lang="uk-UA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207695"/>
            <a:ext cx="8793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Режим доступу: </a:t>
            </a:r>
            <a:r>
              <a:rPr lang="en-US" sz="2400" b="1" i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http://allahlan.blogspot.com/</a:t>
            </a:r>
            <a:endParaRPr lang="uk-UA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9051" r="15602" b="5591"/>
          <a:stretch/>
        </p:blipFill>
        <p:spPr bwMode="auto">
          <a:xfrm>
            <a:off x="657465" y="947629"/>
            <a:ext cx="7767252" cy="53174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5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751512" y="103066"/>
            <a:ext cx="43924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Свою роботу класного керівника узагальню такими рядками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Дж.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Селінджера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20000" contrast="10000"/>
          </a:blip>
          <a:srcRect/>
          <a:stretch>
            <a:fillRect/>
          </a:stretch>
        </p:blipFill>
        <p:spPr bwMode="auto">
          <a:xfrm>
            <a:off x="256206" y="255143"/>
            <a:ext cx="4587992" cy="6112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823520" y="1190357"/>
            <a:ext cx="4140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«Маленькі дітлахи граються ввечері на величезному полі … А я стою на самому краю скелі, над прірвою, розумієш? І моє діло – ловити дітлахів, щоб вони не зірвалися в прірву. Розумієш, вони граються й не бачать, куди біжать, а тут я підбігаю й ловлю їх, щоб вони не зірвалися. От і вся моя робота. Стерегти дітей «над прірвою» в житті». </a:t>
            </a:r>
            <a:endParaRPr lang="uk-UA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7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Колодно\класний керівник\конкурс\тимчасові картинки\robert_s-Shutterstock2-300x30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268" y="15219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u="sng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І на завершення…</a:t>
            </a: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Я навчаю і учнів своїх, і дітей: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«Прихиляйтесь до щирих і добрих людей» .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Я ніколи не зрадила друзів своїх.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І радію, і тішусь, й молюся за них.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Я знаходила щось у житті і губила,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Розправляла поламані долею крила.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Намагаюся жити і так працювати,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Щоб і недруг міг </a:t>
            </a:r>
            <a:r>
              <a:rPr lang="uk-UA" sz="2400" b="1" i="1" dirty="0" err="1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добреє</a:t>
            </a:r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 слово сказати.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Я навчатиму й далі дітей.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Щоб горнулись до світлих порядних людей,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І вдивлялись у себе, берегли свої мрії,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У розумних учились </a:t>
            </a:r>
            <a:r>
              <a:rPr lang="uk-UA" sz="2400" b="1" i="1" dirty="0" smtClean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плекати </a:t>
            </a:r>
            <a:r>
              <a:rPr lang="uk-UA" sz="2400" b="1" i="1" dirty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надії.</a:t>
            </a:r>
            <a:endParaRPr lang="uk-UA" sz="2400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203" y="1124744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endParaRPr lang="uk-UA" dirty="0" smtClean="0">
              <a:solidFill>
                <a:srgbClr val="8F0B14"/>
              </a:solidFill>
            </a:endParaRPr>
          </a:p>
          <a:p>
            <a:pPr indent="360363"/>
            <a:r>
              <a:rPr lang="uk-UA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Класний керівник – основа виховного процесу.  Це нитка, яка зв'язує в єдине ціле усе: дитину, вчителя – </a:t>
            </a:r>
            <a:r>
              <a:rPr lang="uk-UA" sz="1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предметника</a:t>
            </a:r>
            <a:r>
              <a:rPr lang="uk-UA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вчителів, громадськість. Це і вихователь, і психолог, і соціальний педагог і  організатор. </a:t>
            </a:r>
          </a:p>
          <a:p>
            <a:pPr indent="360363"/>
            <a:endParaRPr lang="uk-UA" sz="4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0363"/>
            <a:r>
              <a:rPr lang="uk-UA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Але класний керівник – це в першу чергу керівник колективу дітей, що разом навчаються. А учнівський колектив, в свою чергу </a:t>
            </a:r>
            <a:r>
              <a:rPr lang="uk-UA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— могутній засіб формування особистості, але лише тоді, коли клімат в ньому позитивний, безконфліктний</a:t>
            </a:r>
            <a:r>
              <a:rPr lang="uk-UA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60363"/>
            <a:endParaRPr lang="uk-UA" sz="4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0363"/>
            <a:r>
              <a:rPr lang="uk-UA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даний час гостро відчувається потреба в людях, що володіють мистецтвом створювати здоровий психологічний клімат в колективі, доводять особистим прикладом свої переконання, здатних аналітично мислити, слухати і говорити з </a:t>
            </a:r>
            <a:r>
              <a:rPr lang="uk-UA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людьми і переконувати.</a:t>
            </a:r>
            <a:r>
              <a:rPr lang="uk-UA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Навчити цьому дітей може і повинен перш за все класний керівник</a:t>
            </a:r>
            <a:r>
              <a:rPr lang="uk-UA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60363"/>
            <a:endParaRPr lang="uk-UA" sz="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0363" fontAlgn="base"/>
            <a:r>
              <a:rPr lang="uk-UA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 </a:t>
            </a:r>
            <a:r>
              <a:rPr lang="uk-UA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якраз і обумовлює </a:t>
            </a:r>
            <a:r>
              <a:rPr lang="uk-UA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актуальність вибраної виховної проблеми</a:t>
            </a:r>
            <a:r>
              <a:rPr lang="uk-UA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«Прищеплення учням культури поведінки та спілкування, навчання </a:t>
            </a:r>
            <a:r>
              <a:rPr lang="uk-UA" sz="1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способам попередження та  </a:t>
            </a:r>
            <a:r>
              <a:rPr lang="uk-UA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розв’язання конфліктів у колективі </a:t>
            </a:r>
            <a:r>
              <a:rPr lang="uk-UA" sz="1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16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суспільстві»</a:t>
            </a:r>
            <a:r>
              <a:rPr lang="uk-UA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269875" fontAlgn="base"/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Провідна ідея досвіду </a:t>
            </a:r>
            <a:r>
              <a:rPr lang="uk-UA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роботи з даної проблеми:</a:t>
            </a:r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забезпечення позитивного психологічного клімату в колективі полягає не в подоланні конфлікту, а в його попередженні через спільну діяльність</a:t>
            </a:r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dirty="0" smtClean="0"/>
              <a:t>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0044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крытая книга на столе, расплывчатое изображение полок с книгами на заднем плане" title="Пример изображения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0392" y="116632"/>
            <a:ext cx="899593" cy="968740"/>
          </a:xfrm>
        </p:spPr>
      </p:pic>
      <p:sp>
        <p:nvSpPr>
          <p:cNvPr id="8" name="TextBox 7"/>
          <p:cNvSpPr txBox="1"/>
          <p:nvPr/>
        </p:nvSpPr>
        <p:spPr>
          <a:xfrm>
            <a:off x="251520" y="962719"/>
            <a:ext cx="87129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endParaRPr lang="uk-UA" dirty="0" smtClean="0"/>
          </a:p>
          <a:p>
            <a:pPr indent="630238"/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Конфлікти супроводжують нас у всіх галузях життя. І школа — не виняток. Конфлікти тут виникають між різними групами: «учень — вчитель», «</a:t>
            </a:r>
            <a:r>
              <a:rPr lang="uk-UA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uk-UA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», «учень — </a:t>
            </a:r>
            <a:r>
              <a:rPr lang="uk-UA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uk-UA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»; «учитель — адміністрація»; «учитель — батьки»; «адміністрація — батьки». </a:t>
            </a:r>
            <a:endParaRPr lang="uk-UA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b="1" dirty="0" smtClean="0">
                <a:solidFill>
                  <a:srgbClr val="8F0B14"/>
                </a:solidFill>
                <a:latin typeface="Times New Roman" pitchFamily="18" charset="0"/>
                <a:cs typeface="Times New Roman" pitchFamily="18" charset="0"/>
              </a:rPr>
              <a:t>Причини «шкільних» конфліктів:</a:t>
            </a:r>
            <a:endParaRPr lang="uk-UA" sz="2200" b="1" dirty="0">
              <a:solidFill>
                <a:srgbClr val="8F0B1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1) Недостатнє </a:t>
            </a:r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розуміння навчального </a:t>
            </a:r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матеріалу.</a:t>
            </a:r>
          </a:p>
          <a:p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Невмотивованість </a:t>
            </a:r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оцінювання навчальної діяльності.</a:t>
            </a:r>
          </a:p>
          <a:p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Некоректне, неповажне ставлення до учнів. </a:t>
            </a:r>
          </a:p>
          <a:p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Невмотивовано завищена вимогливість. </a:t>
            </a:r>
          </a:p>
          <a:p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Невідповідність прав і обов'язків учня. </a:t>
            </a:r>
          </a:p>
          <a:p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Відсутність підтримки та піклування з боку сім</a:t>
            </a:r>
            <a:r>
              <a:rPr lang="en-US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ї. </a:t>
            </a:r>
            <a:endParaRPr lang="uk-UA" sz="2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Низький рівень </a:t>
            </a:r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дисципліни та самодисципліни. </a:t>
            </a:r>
          </a:p>
          <a:p>
            <a:r>
              <a:rPr lang="uk-UA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8) Відсутність в учнів навичок спілкування.</a:t>
            </a:r>
            <a:endParaRPr lang="uk-UA" sz="2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3329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2636912"/>
            <a:ext cx="5163311" cy="2219691"/>
          </a:xfrm>
        </p:spPr>
        <p:txBody>
          <a:bodyPr anchor="ctr">
            <a:noAutofit/>
          </a:bodyPr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Діагностика особливостей соціально – психологічного клімату класного колективу</a:t>
            </a:r>
          </a:p>
        </p:txBody>
      </p:sp>
      <p:pic>
        <p:nvPicPr>
          <p:cNvPr id="4" name="Рисунок 3" descr="Открытая книга на столе, расплывчатое изображение полок с книгами на заднем плане" title="Пример изображения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2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Колодно\класний керівник\конкурс\тимчасові картинки\shutterstock_135283277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8" t="2294" r="35020" b="65760"/>
          <a:stretch/>
        </p:blipFill>
        <p:spPr bwMode="auto">
          <a:xfrm>
            <a:off x="-1527" y="-147134"/>
            <a:ext cx="9558667" cy="71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679291" y="84175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Хлопців дівчат</a:t>
            </a:r>
            <a:endParaRPr lang="uk-UA" dirty="0"/>
          </a:p>
        </p:txBody>
      </p:sp>
      <p:pic>
        <p:nvPicPr>
          <p:cNvPr id="1028" name="Picture 4" descr="E:\фотоархів\2015-01-23 111111111\111111111 12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r="4268"/>
          <a:stretch/>
        </p:blipFill>
        <p:spPr bwMode="auto">
          <a:xfrm>
            <a:off x="4539847" y="289793"/>
            <a:ext cx="3285123" cy="27196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фотоархів\2015-01-23 111111111\111111111 12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 b="17857"/>
          <a:stretch/>
        </p:blipFill>
        <p:spPr bwMode="auto">
          <a:xfrm>
            <a:off x="1570321" y="289793"/>
            <a:ext cx="2674297" cy="27071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фотоархів\2015-01-23 111111111\111111111 1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 b="5918"/>
          <a:stretch/>
        </p:blipFill>
        <p:spPr bwMode="auto">
          <a:xfrm>
            <a:off x="6045602" y="1970847"/>
            <a:ext cx="2342822" cy="25296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550443" y="3030629"/>
            <a:ext cx="2213939" cy="95410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Знайомтеся</a:t>
            </a:r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ru-RU" sz="2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</a:t>
            </a:r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9 </a:t>
            </a:r>
            <a:r>
              <a:rPr lang="ru-RU" sz="2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</a:t>
            </a:r>
            <a:r>
              <a:rPr lang="ru-RU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 descr="E:\фотоархів\2015\Екскурсія_Карпати_11.10.2015\IMG_68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47" y="3988148"/>
            <a:ext cx="3200505" cy="240024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архів\2015\екскурсія Рівне_випуск поч школи\IMG_63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0" y="1842850"/>
            <a:ext cx="3074973" cy="23062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архів\2015-01-23 111111111\111111111 65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DFEAE6"/>
              </a:clrFrom>
              <a:clrTo>
                <a:srgbClr val="DFEA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3" y="3988148"/>
            <a:ext cx="3198629" cy="23989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2" t="26230" r="14399" b="13320"/>
          <a:stretch/>
        </p:blipFill>
        <p:spPr bwMode="auto">
          <a:xfrm>
            <a:off x="4283968" y="260648"/>
            <a:ext cx="4680763" cy="484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27716" r="67282" b="9169"/>
          <a:stretch/>
        </p:blipFill>
        <p:spPr bwMode="auto">
          <a:xfrm>
            <a:off x="179512" y="260649"/>
            <a:ext cx="4104456" cy="484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3528" y="5967632"/>
                <a:ext cx="8352928" cy="8457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fontAlgn="base"/>
                <a14:m>
                  <m:oMath xmlns:m="http://schemas.openxmlformats.org/officeDocument/2006/math">
                    <m:r>
                      <a:rPr lang="uk-UA" sz="1600" b="1" i="1" smtClean="0">
                        <a:latin typeface="Cambria Math"/>
                      </a:rPr>
                      <m:t>КВ=</m:t>
                    </m:r>
                    <m:f>
                      <m:fPr>
                        <m:ctrlPr>
                          <a:rPr lang="uk-UA" sz="1600" b="1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k-UA" sz="16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uk-UA" sz="1600" b="1" i="1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r>
                          <a:rPr lang="uk-UA" sz="1600" b="1" i="1">
                            <a:latin typeface="Cambria Math"/>
                          </a:rPr>
                          <m:t>𝑹</m:t>
                        </m:r>
                      </m:den>
                    </m:f>
                  </m:oMath>
                </a14:m>
                <a:r>
                  <a:rPr lang="uk-UA" b="1" dirty="0"/>
                  <a:t>, де </a:t>
                </a:r>
                <a:r>
                  <a:rPr lang="en-US" b="1" dirty="0"/>
                  <a:t>R</a:t>
                </a:r>
                <a:r>
                  <a:rPr lang="uk-UA" b="1" baseline="-25000" dirty="0"/>
                  <a:t>1</a:t>
                </a:r>
                <a:r>
                  <a:rPr lang="uk-UA" b="1" dirty="0"/>
                  <a:t>-кількість взаємних позитивних виборів,  </a:t>
                </a:r>
                <a:r>
                  <a:rPr lang="en-US" b="1" dirty="0"/>
                  <a:t>R</a:t>
                </a:r>
                <a:r>
                  <a:rPr lang="uk-UA" b="1" dirty="0"/>
                  <a:t>- загальна кількість позитивних </a:t>
                </a:r>
                <a:r>
                  <a:rPr lang="uk-UA" b="1" dirty="0" smtClean="0"/>
                  <a:t>виборів:</a:t>
                </a:r>
                <a14:m>
                  <m:oMath xmlns:m="http://schemas.openxmlformats.org/officeDocument/2006/math">
                    <m:r>
                      <a:rPr lang="uk-UA" b="1" i="0" smtClean="0">
                        <a:latin typeface="Cambria Math"/>
                      </a:rPr>
                      <m:t>                        </m:t>
                    </m:r>
                    <m:r>
                      <a:rPr lang="uk-UA" b="1" i="1">
                        <a:latin typeface="Cambria Math"/>
                      </a:rPr>
                      <m:t>КВ=</m:t>
                    </m:r>
                    <m:f>
                      <m:fPr>
                        <m:ctrlPr>
                          <a:rPr lang="uk-UA" b="1" i="1">
                            <a:latin typeface="Cambria Math"/>
                          </a:rPr>
                        </m:ctrlPr>
                      </m:fPr>
                      <m:num>
                        <m:r>
                          <a:rPr lang="uk-UA" b="1" i="1">
                            <a:latin typeface="Cambria Math"/>
                          </a:rPr>
                          <m:t>𝟐𝟕</m:t>
                        </m:r>
                      </m:num>
                      <m:den>
                        <m:r>
                          <a:rPr lang="uk-UA" b="1" i="1">
                            <a:latin typeface="Cambria Math"/>
                          </a:rPr>
                          <m:t>𝟓𝟕</m:t>
                        </m:r>
                      </m:den>
                    </m:f>
                    <m:r>
                      <a:rPr lang="uk-UA" b="1" i="1">
                        <a:latin typeface="Cambria Math"/>
                      </a:rPr>
                      <m:t>=</m:t>
                    </m:r>
                    <m:r>
                      <a:rPr lang="uk-UA" b="1" i="1">
                        <a:latin typeface="Cambria Math"/>
                      </a:rPr>
                      <m:t>𝟎</m:t>
                    </m:r>
                    <m:r>
                      <a:rPr lang="uk-UA" b="1" i="1">
                        <a:latin typeface="Cambria Math"/>
                      </a:rPr>
                      <m:t>,</m:t>
                    </m:r>
                    <m:r>
                      <a:rPr lang="uk-UA" b="1" i="1">
                        <a:latin typeface="Cambria Math"/>
                      </a:rPr>
                      <m:t>𝟒𝟕</m:t>
                    </m:r>
                  </m:oMath>
                </a14:m>
                <a:endParaRPr lang="uk-UA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967632"/>
                <a:ext cx="8352928" cy="845744"/>
              </a:xfrm>
              <a:prstGeom prst="rect">
                <a:avLst/>
              </a:prstGeom>
              <a:blipFill rotWithShape="1">
                <a:blip r:embed="rId4"/>
                <a:stretch>
                  <a:fillRect l="-584" b="-359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-630324" y="5013176"/>
                <a:ext cx="9595055" cy="1060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0" indent="1244600" fontAlgn="base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1600"/>
                        <m:t>Підводячи висновки соціометрії, я отримала достатньо повну картину взаємовідношень учнів, виявила лідерів, тих, кому надають перевагу, прийнятих та ізольованих, визначила фактичний стан особистих взаємовідношень між дітьми з точки зору їх взаємності, знайшла індекс «групової згуртованості»</m:t>
                      </m:r>
                      <m:r>
                        <a:rPr lang="uk-UA" sz="1600" b="1" i="1">
                          <a:latin typeface="Cambria Math"/>
                        </a:rPr>
                        <m:t>.  </m:t>
                      </m:r>
                    </m:oMath>
                  </m:oMathPara>
                </a14:m>
                <a:endParaRPr lang="uk-UA" sz="1600" b="1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0324" y="5013176"/>
                <a:ext cx="9595055" cy="1060290"/>
              </a:xfrm>
              <a:prstGeom prst="rect">
                <a:avLst/>
              </a:prstGeom>
              <a:blipFill rotWithShape="1">
                <a:blip r:embed="rId5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2555776" y="116632"/>
            <a:ext cx="7200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260648"/>
            <a:ext cx="7200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86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D0EB8D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3542</TotalTime>
  <Words>2231</Words>
  <Application>Microsoft Office PowerPoint</Application>
  <PresentationFormat>Экран (4:3)</PresentationFormat>
  <Paragraphs>255</Paragraphs>
  <Slides>43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ІНФОРМАЦІЙНА КАРТА КЛАСНОГО КЕРІВНИКА</vt:lpstr>
      <vt:lpstr>Презентация PowerPoint</vt:lpstr>
      <vt:lpstr>Актуальність  та наукове обгрунтування  виховної  проблеми</vt:lpstr>
      <vt:lpstr>Презентация PowerPoint</vt:lpstr>
      <vt:lpstr>Презентация PowerPoint</vt:lpstr>
      <vt:lpstr>Діагностика особливостей соціально – психологічного клімату класного колективу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Практична реалізація провідної ідеї виховної системи</vt:lpstr>
      <vt:lpstr>Презентация PowerPoint</vt:lpstr>
      <vt:lpstr>Презентация PowerPoint</vt:lpstr>
      <vt:lpstr>Презентация PowerPoint</vt:lpstr>
      <vt:lpstr>Презентация PowerPoint</vt:lpstr>
      <vt:lpstr>Досвід формування ціннісних орієнтацій школярів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Алла</dc:creator>
  <cp:lastModifiedBy>Алла</cp:lastModifiedBy>
  <cp:revision>132</cp:revision>
  <dcterms:created xsi:type="dcterms:W3CDTF">2015-02-23T18:50:23Z</dcterms:created>
  <dcterms:modified xsi:type="dcterms:W3CDTF">2015-10-29T08:18:17Z</dcterms:modified>
</cp:coreProperties>
</file>