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4" r:id="rId9"/>
    <p:sldId id="265" r:id="rId10"/>
    <p:sldId id="263" r:id="rId11"/>
    <p:sldId id="267" r:id="rId12"/>
    <p:sldId id="266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CC9900"/>
    <a:srgbClr val="CC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8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A31315C-895A-4295-8B76-B2D6C05AB3F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436B8C-5F5E-404C-B547-BCD7F55443F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38925" y="260350"/>
            <a:ext cx="2058988" cy="586581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60350"/>
            <a:ext cx="6029325" cy="586581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A842E2-DE2F-4CF8-A995-67A6DA65109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621B9-0A72-48AB-BF3C-B6FF25A157E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D2ED66-86E6-431F-B387-31E4F753774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4B7395-823F-4FA6-ACAD-0204629A9AE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558E72-5A81-4997-A95F-25E58AF528E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B9A5D6-A9A1-4927-BE0A-FE313EECEEB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ACF997-D667-4EDE-B119-E0FB6261FA8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0A1752-7656-4B90-9F3F-9BAF9FA904C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244228-6E9F-4020-9332-9212F664AAA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1143000"/>
          </a:xfrm>
          <a:prstGeom prst="rect">
            <a:avLst/>
          </a:prstGeom>
          <a:solidFill>
            <a:srgbClr val="663300">
              <a:alpha val="8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>
                  <a:alpha val="50000"/>
                </a:schemeClr>
              </a:gs>
              <a:gs pos="100000">
                <a:schemeClr val="bg1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accent1"/>
                </a:solidFill>
              </a:defRPr>
            </a:lvl1pPr>
          </a:lstStyle>
          <a:p>
            <a:fld id="{F8553A84-F55E-4261-8DCD-9DADBFA16A9B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gif"/><Relationship Id="rId3" Type="http://schemas.openxmlformats.org/officeDocument/2006/relationships/image" Target="../media/image6.gif"/><Relationship Id="rId7" Type="http://schemas.openxmlformats.org/officeDocument/2006/relationships/image" Target="../media/image10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gif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jpe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8596" y="3571876"/>
            <a:ext cx="7772400" cy="1470025"/>
          </a:xfrm>
        </p:spPr>
        <p:txBody>
          <a:bodyPr/>
          <a:lstStyle/>
          <a:p>
            <a:r>
              <a:rPr lang="uk-UA" dirty="0" smtClean="0"/>
              <a:t>Права дитинства</a:t>
            </a:r>
            <a:endParaRPr lang="uk-UA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5105400"/>
            <a:ext cx="6400800" cy="1752600"/>
          </a:xfrm>
        </p:spPr>
        <p:txBody>
          <a:bodyPr/>
          <a:lstStyle/>
          <a:p>
            <a:r>
              <a:rPr lang="uk-UA" dirty="0" smtClean="0"/>
              <a:t>Підготувала класний керівник</a:t>
            </a:r>
          </a:p>
          <a:p>
            <a:r>
              <a:rPr lang="uk-UA" dirty="0" smtClean="0"/>
              <a:t> 6-А класу</a:t>
            </a:r>
            <a:endParaRPr lang="uk-UA" dirty="0"/>
          </a:p>
          <a:p>
            <a:r>
              <a:rPr lang="uk-UA" dirty="0" err="1" smtClean="0"/>
              <a:t>Садовська</a:t>
            </a:r>
            <a:r>
              <a:rPr lang="uk-UA" dirty="0" smtClean="0"/>
              <a:t> Т.Я.</a:t>
            </a:r>
            <a:endParaRPr lang="uk-UA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0"/>
            <a:ext cx="2643174" cy="2396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0"/>
            <a:ext cx="4857784" cy="3407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Бліц-вікторина</a:t>
            </a:r>
            <a:endParaRPr lang="uk-UA" dirty="0"/>
          </a:p>
        </p:txBody>
      </p:sp>
      <p:sp>
        <p:nvSpPr>
          <p:cNvPr id="3" name="Блок-схема: несколько документов 2"/>
          <p:cNvSpPr/>
          <p:nvPr/>
        </p:nvSpPr>
        <p:spPr>
          <a:xfrm>
            <a:off x="357158" y="1428736"/>
            <a:ext cx="6715172" cy="5214974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" name="TextBox 3"/>
          <p:cNvSpPr txBox="1"/>
          <p:nvPr/>
        </p:nvSpPr>
        <p:spPr>
          <a:xfrm>
            <a:off x="500034" y="2571744"/>
            <a:ext cx="528641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Чи можеш назвати?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Одне з прав людини.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Країну, де порушуються права людини.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Документ, який проголошує права людини.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Організацію, яка бореться за права людини.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Право, яке мають усі діти.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Право, яке мають твої батьки, але якого позбавлений ти.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Твоє право, яке ніколи не порушувалось.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Право людини, порушення якого турбує тебе особисто.</a:t>
            </a:r>
            <a:endParaRPr lang="uk-UA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31818" y="4986803"/>
            <a:ext cx="3412182" cy="1871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D:\діск Д\Кліпарт\111\Анімації\kniga39.gif"/>
          <p:cNvPicPr>
            <a:picLocks noGrp="1" noChangeAspect="1" noChangeArrowheads="1" noCrop="1"/>
          </p:cNvPicPr>
          <p:nvPr>
            <p:ph type="pic" idx="1"/>
          </p:nvPr>
        </p:nvPicPr>
        <p:blipFill>
          <a:blip r:embed="rId2"/>
          <a:srcRect t="12500" b="12500"/>
          <a:stretch>
            <a:fillRect/>
          </a:stretch>
        </p:blipFill>
        <p:spPr bwMode="auto">
          <a:xfrm>
            <a:off x="33299" y="0"/>
            <a:ext cx="9144000" cy="6858000"/>
          </a:xfrm>
          <a:prstGeom prst="rect">
            <a:avLst/>
          </a:prstGeom>
          <a:noFill/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721346" y="0"/>
            <a:ext cx="3422654" cy="3000396"/>
          </a:xfrm>
        </p:spPr>
        <p:txBody>
          <a:bodyPr/>
          <a:lstStyle/>
          <a:p>
            <a:r>
              <a:rPr lang="uk-UA" sz="1600" b="1" dirty="0" smtClean="0"/>
              <a:t>Дитя моє, права дитини</a:t>
            </a:r>
          </a:p>
          <a:p>
            <a:r>
              <a:rPr lang="uk-UA" sz="1600" b="1" dirty="0" smtClean="0"/>
              <a:t>Ти мусиш вивчити сумлінно.</a:t>
            </a:r>
          </a:p>
          <a:p>
            <a:r>
              <a:rPr lang="uk-UA" sz="1600" b="1" dirty="0" smtClean="0"/>
              <a:t>Це так потрібно, так важливо</a:t>
            </a:r>
          </a:p>
          <a:p>
            <a:r>
              <a:rPr lang="uk-UA" sz="1600" b="1" dirty="0" smtClean="0"/>
              <a:t>Напевно знати в наші дні:</a:t>
            </a:r>
          </a:p>
          <a:p>
            <a:r>
              <a:rPr lang="uk-UA" sz="1600" b="1" dirty="0" smtClean="0"/>
              <a:t>Коли з тобою справедливо</a:t>
            </a:r>
          </a:p>
          <a:p>
            <a:r>
              <a:rPr lang="uk-UA" sz="1600" b="1" dirty="0" smtClean="0"/>
              <a:t>Вчиняють, а коли і ні.</a:t>
            </a:r>
          </a:p>
          <a:p>
            <a:r>
              <a:rPr lang="uk-UA" sz="1600" b="1" dirty="0" smtClean="0"/>
              <a:t>Тож прочитай, завчи напам'ять,</a:t>
            </a:r>
          </a:p>
          <a:p>
            <a:r>
              <a:rPr lang="uk-UA" sz="1600" b="1" dirty="0" smtClean="0"/>
              <a:t>Порадь і друзям </a:t>
            </a:r>
            <a:r>
              <a:rPr lang="uk-UA" sz="1600" b="1" dirty="0" err="1" smtClean="0"/>
              <a:t>прочитать</a:t>
            </a:r>
            <a:r>
              <a:rPr lang="uk-UA" sz="1600" b="1" dirty="0" smtClean="0"/>
              <a:t>.</a:t>
            </a:r>
          </a:p>
          <a:p>
            <a:r>
              <a:rPr lang="uk-UA" sz="1600" b="1" dirty="0" smtClean="0"/>
              <a:t>Хай прочитають тато й мама,</a:t>
            </a:r>
          </a:p>
          <a:p>
            <a:r>
              <a:rPr lang="uk-UA" sz="1600" b="1" dirty="0" smtClean="0"/>
              <a:t>Закони всім потрібно знать!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2357454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uk-UA" dirty="0" smtClean="0"/>
              <a:t>Коли утворилась Організація Об'єднаних Націй (ООН)?</a:t>
            </a:r>
            <a:br>
              <a:rPr lang="uk-UA" dirty="0" smtClean="0"/>
            </a:br>
            <a:r>
              <a:rPr lang="uk-UA" dirty="0" smtClean="0"/>
              <a:t>Яка мета цієї організації?</a:t>
            </a:r>
            <a:br>
              <a:rPr lang="uk-UA" dirty="0" smtClean="0"/>
            </a:br>
            <a:endParaRPr lang="uk-UA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2428868"/>
            <a:ext cx="6034128" cy="42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60350"/>
            <a:ext cx="8483631" cy="1382700"/>
          </a:xfrm>
          <a:effectLst>
            <a:softEdge rad="127000"/>
          </a:effectLst>
        </p:spPr>
        <p:txBody>
          <a:bodyPr/>
          <a:lstStyle/>
          <a:p>
            <a:r>
              <a:rPr lang="uk-UA" dirty="0" smtClean="0"/>
              <a:t>Творче завдання</a:t>
            </a:r>
            <a:br>
              <a:rPr lang="uk-UA" dirty="0" smtClean="0"/>
            </a:br>
            <a:r>
              <a:rPr lang="uk-UA" dirty="0" smtClean="0"/>
              <a:t>“ Що мені потрібно для щастя ”</a:t>
            </a:r>
            <a:endParaRPr lang="uk-UA" dirty="0"/>
          </a:p>
        </p:txBody>
      </p:sp>
      <p:sp>
        <p:nvSpPr>
          <p:cNvPr id="3" name="TextBox 2"/>
          <p:cNvSpPr txBox="1"/>
          <p:nvPr/>
        </p:nvSpPr>
        <p:spPr>
          <a:xfrm>
            <a:off x="357158" y="2214554"/>
            <a:ext cx="1857388" cy="2308324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Виберіть те, що необхідно для щасливого дитинства</a:t>
            </a:r>
            <a:endParaRPr lang="uk-UA" sz="2400" dirty="0"/>
          </a:p>
        </p:txBody>
      </p:sp>
      <p:pic>
        <p:nvPicPr>
          <p:cNvPr id="5122" name="Picture 2" descr="D:\діск Д\Кліпарт\HOMEANIM Рухомі\J007620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1928802"/>
            <a:ext cx="1676407" cy="139307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127000"/>
          </a:effectLst>
        </p:spPr>
      </p:pic>
      <p:pic>
        <p:nvPicPr>
          <p:cNvPr id="5123" name="Picture 3" descr="D:\діск Д\Кліпарт\HOMEANIM Рухомі\AG00031_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68" y="3714752"/>
            <a:ext cx="1785945" cy="1762132"/>
          </a:xfrm>
          <a:prstGeom prst="rect">
            <a:avLst/>
          </a:prstGeom>
          <a:noFill/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pic>
        <p:nvPicPr>
          <p:cNvPr id="5124" name="Picture 4" descr="D:\діск Д\Кліпарт\HOMEANIM Рухомі\AG00032_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14414" y="4643446"/>
            <a:ext cx="1806186" cy="1757370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pic>
        <p:nvPicPr>
          <p:cNvPr id="5125" name="Picture 5" descr="D:\діск Д\Кліпарт\HOMEANIM Рухомі\AG00020_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14678" y="2571744"/>
            <a:ext cx="2214573" cy="147638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</p:pic>
      <p:pic>
        <p:nvPicPr>
          <p:cNvPr id="5126" name="Picture 6" descr="D:\діск Д\Кліпарт\HOMEANIM Рухомі\AG00024_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59881" y="5500702"/>
            <a:ext cx="1798257" cy="104298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</p:pic>
      <p:pic>
        <p:nvPicPr>
          <p:cNvPr id="5127" name="Picture 7" descr="D:\діск Д\Кліпарт\HOMEANIM Рухомі\AG00016_.GIF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71868" y="4857760"/>
            <a:ext cx="1714512" cy="1714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pic>
        <p:nvPicPr>
          <p:cNvPr id="5128" name="Picture 8" descr="D:\діск Д\Кліпарт\HOMEANIM Рухомі\AG00356_.GIF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857884" y="3286124"/>
            <a:ext cx="1362079" cy="1657470"/>
          </a:xfrm>
          <a:prstGeom prst="rect">
            <a:avLst/>
          </a:prstGeom>
          <a:solidFill>
            <a:schemeClr val="accent3">
              <a:lumMod val="65000"/>
            </a:schemeClr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Конвенція – це угода, договір між державами з певних питань (з питань прав дітей). Підписавши цей документ, уряди домовилися охороняти права дітей, які живуть на територіях цих держав.</a:t>
            </a:r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uk-UA" sz="1800" dirty="0" smtClean="0"/>
              <a:t>1989 року представники урядів розвинутих країн, у тому числі й наша Україна, яка на той час перебувала у складі Радянського Союзу, підписала Конвенцію про права дитини.</a:t>
            </a:r>
            <a:endParaRPr lang="uk-UA" sz="18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071942"/>
            <a:ext cx="3147290" cy="2486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0"/>
            <a:ext cx="2928958" cy="1428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00438"/>
            <a:ext cx="8229600" cy="3097212"/>
          </a:xfrm>
        </p:spPr>
        <p:txBody>
          <a:bodyPr/>
          <a:lstStyle/>
          <a:p>
            <a:r>
              <a:rPr lang="uk-UA" sz="2800" dirty="0" smtClean="0"/>
              <a:t>“ Дитина незалежно від її раси, національності, кольору шкіри, статі, мови, релігії, етнічного чи соціального походження, майнового стану, </a:t>
            </a:r>
            <a:r>
              <a:rPr lang="uk-UA" sz="2800" dirty="0" smtClean="0"/>
              <a:t>стану</a:t>
            </a:r>
            <a:r>
              <a:rPr lang="uk-UA" sz="2800" dirty="0" smtClean="0"/>
              <a:t> здоров'я, незалежно від її батьків та її законних опікунів має право:</a:t>
            </a:r>
            <a:endParaRPr lang="uk-U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714488"/>
            <a:ext cx="2603939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371477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Право на </a:t>
            </a:r>
            <a:r>
              <a:rPr lang="ru-RU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життя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3500438"/>
            <a:ext cx="2615816" cy="2476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2357422" y="1071546"/>
            <a:ext cx="4954319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 </a:t>
            </a:r>
            <a:r>
              <a:rPr lang="ru-RU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освту</a:t>
            </a: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відпочинок</a:t>
            </a: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</a:t>
            </a: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дозвілля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5074" y="4669179"/>
            <a:ext cx="2928926" cy="2188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Прямоугольник 8"/>
          <p:cNvSpPr/>
          <p:nvPr/>
        </p:nvSpPr>
        <p:spPr>
          <a:xfrm>
            <a:off x="5429257" y="2428868"/>
            <a:ext cx="3714744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На охорону здоров</a:t>
            </a:r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’</a:t>
            </a:r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я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0298" y="260350"/>
            <a:ext cx="6197614" cy="1143000"/>
          </a:xfrm>
        </p:spPr>
        <p:txBody>
          <a:bodyPr/>
          <a:lstStyle/>
          <a:p>
            <a:r>
              <a:rPr lang="uk-UA" dirty="0" smtClean="0"/>
              <a:t>Творче завдання</a:t>
            </a:r>
            <a:br>
              <a:rPr lang="uk-UA" dirty="0" smtClean="0"/>
            </a:br>
            <a:r>
              <a:rPr lang="uk-UA" dirty="0" smtClean="0"/>
              <a:t> “ Я маю право! “</a:t>
            </a:r>
            <a:endParaRPr lang="uk-UA" dirty="0"/>
          </a:p>
        </p:txBody>
      </p:sp>
      <p:sp>
        <p:nvSpPr>
          <p:cNvPr id="3" name="TextBox 2"/>
          <p:cNvSpPr txBox="1"/>
          <p:nvPr/>
        </p:nvSpPr>
        <p:spPr>
          <a:xfrm>
            <a:off x="1000100" y="1857364"/>
            <a:ext cx="7643866" cy="1477328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uk-UA" dirty="0" smtClean="0"/>
              <a:t> Поділ учнів на групи</a:t>
            </a:r>
          </a:p>
          <a:p>
            <a:pPr>
              <a:buFont typeface="Arial" pitchFamily="34" charset="0"/>
              <a:buChar char="•"/>
            </a:pPr>
            <a:r>
              <a:rPr lang="uk-UA" dirty="0"/>
              <a:t> </a:t>
            </a:r>
            <a:r>
              <a:rPr lang="uk-UA" dirty="0" smtClean="0"/>
              <a:t>Видача карток, на яких написано по одній статті Конвенції про права дитини</a:t>
            </a:r>
          </a:p>
          <a:p>
            <a:pPr>
              <a:buFont typeface="Arial" pitchFamily="34" charset="0"/>
              <a:buChar char="•"/>
            </a:pPr>
            <a:r>
              <a:rPr lang="uk-UA" dirty="0"/>
              <a:t> </a:t>
            </a:r>
            <a:r>
              <a:rPr lang="uk-UA" dirty="0" smtClean="0"/>
              <a:t> за кілька хвилин учні мають пояснити своїми словами статті Конвенції і навести життєвий приклад, що відображає дію цієї статті.</a:t>
            </a:r>
            <a:endParaRPr lang="uk-UA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29520" y="1571612"/>
            <a:ext cx="1479787" cy="1827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4143380"/>
            <a:ext cx="2963913" cy="1985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5984" y="4357694"/>
            <a:ext cx="2143140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596" y="4357694"/>
            <a:ext cx="1352552" cy="2089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36506" y="428604"/>
            <a:ext cx="2949579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Бесіда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Порівняйте ваш перелік потреб і бажань та короткий виклад Конвенції.</a:t>
            </a:r>
          </a:p>
          <a:p>
            <a:r>
              <a:rPr lang="uk-UA" dirty="0" smtClean="0"/>
              <a:t>Як ви гадаєте, чому ООН вважала за необхідне скласти перелік прав дитини?</a:t>
            </a:r>
          </a:p>
          <a:p>
            <a:r>
              <a:rPr lang="uk-UA" dirty="0" smtClean="0"/>
              <a:t>Як ви гадаєте, чому Конвенція є переліком потреб дитини, а не бажань?</a:t>
            </a:r>
          </a:p>
          <a:p>
            <a:r>
              <a:rPr lang="uk-UA" dirty="0" smtClean="0"/>
              <a:t>Як ви гадаєте, навіщо нам знати наші права?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Творче завдання</a:t>
            </a:r>
            <a:br>
              <a:rPr lang="uk-UA" dirty="0" smtClean="0"/>
            </a:br>
            <a:r>
              <a:rPr lang="uk-UA" dirty="0" smtClean="0"/>
              <a:t> “ Пропагування прав ”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600200"/>
            <a:ext cx="8229600" cy="5257800"/>
          </a:xfrm>
        </p:spPr>
        <p:txBody>
          <a:bodyPr/>
          <a:lstStyle/>
          <a:p>
            <a:r>
              <a:rPr lang="uk-UA" sz="2400" dirty="0" smtClean="0"/>
              <a:t>Намалюйте плакат, який би пропагував яке-небудь право дитини, зазначене Конвенцією.</a:t>
            </a:r>
          </a:p>
          <a:p>
            <a:r>
              <a:rPr lang="uk-UA" sz="2400" dirty="0" smtClean="0"/>
              <a:t>Продумайте ідею, яку ви б хотіли відобразити у своєму плакаті. Сформулюйте і запишіть її.</a:t>
            </a:r>
          </a:p>
          <a:p>
            <a:r>
              <a:rPr lang="uk-UA" sz="2400" dirty="0" smtClean="0"/>
              <a:t>Спочатку зробіть маленький ескіз, на основі якого можна розробляти загальний малюнок.</a:t>
            </a:r>
          </a:p>
          <a:p>
            <a:r>
              <a:rPr lang="uk-UA" sz="2400" dirty="0" smtClean="0"/>
              <a:t>Придумайте короткий вислів, у якому б висловлювалась ваша спільна думка.</a:t>
            </a:r>
          </a:p>
          <a:p>
            <a:endParaRPr lang="uk-UA" dirty="0"/>
          </a:p>
        </p:txBody>
      </p:sp>
      <p:pic>
        <p:nvPicPr>
          <p:cNvPr id="10242" name="Picture 2" descr="D:\діск Д\Кліпарт\HOMEANIM Рухомі\AG00011_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1195" y="4143380"/>
            <a:ext cx="2402806" cy="2714620"/>
          </a:xfrm>
          <a:prstGeom prst="rect">
            <a:avLst/>
          </a:prstGeom>
          <a:noFill/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84" y="4786615"/>
            <a:ext cx="2771782" cy="2071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w_moon">
  <a:themeElements>
    <a:clrScheme name="Тема Office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New_moon</Template>
  <TotalTime>144</TotalTime>
  <Words>421</Words>
  <Application>Microsoft Office PowerPoint</Application>
  <PresentationFormat>Экран (4:3)</PresentationFormat>
  <Paragraphs>47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Arial</vt:lpstr>
      <vt:lpstr>New_moon</vt:lpstr>
      <vt:lpstr>Права дитинства</vt:lpstr>
      <vt:lpstr>Коли утворилась Організація Об'єднаних Націй (ООН)? Яка мета цієї організації? </vt:lpstr>
      <vt:lpstr>Творче завдання “ Що мені потрібно для щастя ”</vt:lpstr>
      <vt:lpstr>Слайд 4</vt:lpstr>
      <vt:lpstr>“ Дитина незалежно від її раси, національності, кольору шкіри, статі, мови, релігії, етнічного чи соціального походження, майнового стану, стану здоров'я, незалежно від її батьків та її законних опікунів має право:</vt:lpstr>
      <vt:lpstr>Слайд 6</vt:lpstr>
      <vt:lpstr>Творче завдання  “ Я маю право! “</vt:lpstr>
      <vt:lpstr>Бесіда </vt:lpstr>
      <vt:lpstr>Творче завдання  “ Пропагування прав ”</vt:lpstr>
      <vt:lpstr>Бліц-вікторина</vt:lpstr>
      <vt:lpstr>Слайд 11</vt:lpstr>
      <vt:lpstr>Слайд 12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Права дитинства</dc:title>
  <dc:creator>user</dc:creator>
  <cp:lastModifiedBy>user</cp:lastModifiedBy>
  <cp:revision>49</cp:revision>
  <dcterms:created xsi:type="dcterms:W3CDTF">2012-03-21T18:13:24Z</dcterms:created>
  <dcterms:modified xsi:type="dcterms:W3CDTF">2012-03-21T20:38:22Z</dcterms:modified>
</cp:coreProperties>
</file>