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60" r:id="rId5"/>
    <p:sldId id="289" r:id="rId6"/>
    <p:sldId id="290" r:id="rId7"/>
    <p:sldId id="261" r:id="rId8"/>
    <p:sldId id="291" r:id="rId9"/>
    <p:sldId id="270" r:id="rId10"/>
    <p:sldId id="259" r:id="rId11"/>
    <p:sldId id="265" r:id="rId12"/>
    <p:sldId id="258" r:id="rId13"/>
    <p:sldId id="292" r:id="rId14"/>
    <p:sldId id="293" r:id="rId15"/>
    <p:sldId id="266" r:id="rId16"/>
    <p:sldId id="295" r:id="rId17"/>
    <p:sldId id="296" r:id="rId18"/>
    <p:sldId id="297" r:id="rId19"/>
    <p:sldId id="298" r:id="rId20"/>
    <p:sldId id="294" r:id="rId21"/>
    <p:sldId id="299" r:id="rId22"/>
    <p:sldId id="277" r:id="rId23"/>
    <p:sldId id="300" r:id="rId24"/>
    <p:sldId id="274" r:id="rId25"/>
    <p:sldId id="301" r:id="rId26"/>
    <p:sldId id="302" r:id="rId27"/>
    <p:sldId id="286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29786-FD09-410F-8EBA-BBE84048366F}" type="doc">
      <dgm:prSet loTypeId="urn:microsoft.com/office/officeart/2005/8/layout/vList6" loCatId="list" qsTypeId="urn:microsoft.com/office/officeart/2005/8/quickstyle/3d7" qsCatId="3D" csTypeId="urn:microsoft.com/office/officeart/2005/8/colors/accent6_5" csCatId="accent6" phldr="1"/>
      <dgm:spPr/>
      <dgm:t>
        <a:bodyPr/>
        <a:lstStyle/>
        <a:p>
          <a:endParaRPr lang="uk-UA"/>
        </a:p>
      </dgm:t>
    </dgm:pt>
    <dgm:pt modelId="{452D433C-2BBE-4206-900E-59EBA6E16EAA}">
      <dgm:prSet phldrT="[Текст]"/>
      <dgm:spPr/>
      <dgm:t>
        <a:bodyPr/>
        <a:lstStyle/>
        <a:p>
          <a:r>
            <a:rPr lang="uk-UA" dirty="0" smtClean="0"/>
            <a:t>Перший спосіб</a:t>
          </a:r>
        </a:p>
        <a:p>
          <a:r>
            <a:rPr lang="uk-UA" dirty="0" smtClean="0"/>
            <a:t>Співробітництво вчитель-учні</a:t>
          </a:r>
          <a:endParaRPr lang="uk-UA" dirty="0"/>
        </a:p>
      </dgm:t>
    </dgm:pt>
    <dgm:pt modelId="{B5F1D386-BC9E-49F9-8E1E-692E3CFCC9DC}" type="parTrans" cxnId="{943B8C48-A1DF-4775-A06B-DE80E4BFFDE4}">
      <dgm:prSet/>
      <dgm:spPr/>
      <dgm:t>
        <a:bodyPr/>
        <a:lstStyle/>
        <a:p>
          <a:endParaRPr lang="uk-UA"/>
        </a:p>
      </dgm:t>
    </dgm:pt>
    <dgm:pt modelId="{99F511A4-B573-4DC2-86F6-AB89CBD0FC04}" type="sibTrans" cxnId="{943B8C48-A1DF-4775-A06B-DE80E4BFFDE4}">
      <dgm:prSet/>
      <dgm:spPr/>
      <dgm:t>
        <a:bodyPr/>
        <a:lstStyle/>
        <a:p>
          <a:endParaRPr lang="uk-UA"/>
        </a:p>
      </dgm:t>
    </dgm:pt>
    <dgm:pt modelId="{F77CA236-CD0B-49CE-9B1D-0D9222AE567D}">
      <dgm:prSet phldrT="[Текст]"/>
      <dgm:spPr/>
      <dgm:t>
        <a:bodyPr/>
        <a:lstStyle/>
        <a:p>
          <a:r>
            <a:rPr lang="uk-UA" dirty="0" smtClean="0"/>
            <a:t>Відчуття необхідності подолання посильних труднощів</a:t>
          </a:r>
          <a:endParaRPr lang="uk-UA" dirty="0"/>
        </a:p>
      </dgm:t>
    </dgm:pt>
    <dgm:pt modelId="{40FA3DCD-850A-4472-9BBE-D4E7FBC8265E}" type="parTrans" cxnId="{3E98A04A-9265-4C4C-95BF-5C9B1F7095DD}">
      <dgm:prSet/>
      <dgm:spPr/>
      <dgm:t>
        <a:bodyPr/>
        <a:lstStyle/>
        <a:p>
          <a:endParaRPr lang="uk-UA"/>
        </a:p>
      </dgm:t>
    </dgm:pt>
    <dgm:pt modelId="{3E112E83-AB4F-42FF-A1B7-6FD1B0AB908E}" type="sibTrans" cxnId="{3E98A04A-9265-4C4C-95BF-5C9B1F7095DD}">
      <dgm:prSet/>
      <dgm:spPr/>
      <dgm:t>
        <a:bodyPr/>
        <a:lstStyle/>
        <a:p>
          <a:endParaRPr lang="uk-UA"/>
        </a:p>
      </dgm:t>
    </dgm:pt>
    <dgm:pt modelId="{D5AFC3A8-CF2F-47C3-804A-5D3FCFC1A9DC}">
      <dgm:prSet phldrT="[Текст]"/>
      <dgm:spPr/>
      <dgm:t>
        <a:bodyPr/>
        <a:lstStyle/>
        <a:p>
          <a:r>
            <a:rPr lang="uk-UA" dirty="0" smtClean="0"/>
            <a:t>Постійна потреба в оволодінні новими знаннями, вміннями та навичками</a:t>
          </a:r>
          <a:endParaRPr lang="uk-UA" dirty="0"/>
        </a:p>
      </dgm:t>
    </dgm:pt>
    <dgm:pt modelId="{C842E2CE-C8A1-4CEC-9427-8D048DD0C722}" type="parTrans" cxnId="{4C69FC3C-EF44-479E-B320-96DC236565F9}">
      <dgm:prSet/>
      <dgm:spPr/>
      <dgm:t>
        <a:bodyPr/>
        <a:lstStyle/>
        <a:p>
          <a:endParaRPr lang="uk-UA"/>
        </a:p>
      </dgm:t>
    </dgm:pt>
    <dgm:pt modelId="{FDE116A4-7A85-4B80-8226-BACE89EAC2B0}" type="sibTrans" cxnId="{4C69FC3C-EF44-479E-B320-96DC236565F9}">
      <dgm:prSet/>
      <dgm:spPr/>
      <dgm:t>
        <a:bodyPr/>
        <a:lstStyle/>
        <a:p>
          <a:endParaRPr lang="uk-UA"/>
        </a:p>
      </dgm:t>
    </dgm:pt>
    <dgm:pt modelId="{91D8D6F1-C892-4F86-92F5-E7AC991316AD}">
      <dgm:prSet phldrT="[Текст]"/>
      <dgm:spPr/>
      <dgm:t>
        <a:bodyPr/>
        <a:lstStyle/>
        <a:p>
          <a:r>
            <a:rPr lang="uk-UA" dirty="0" smtClean="0"/>
            <a:t>Другий спосіб</a:t>
          </a:r>
        </a:p>
        <a:p>
          <a:r>
            <a:rPr lang="uk-UA" dirty="0" smtClean="0"/>
            <a:t>Співробітництво учнів між собою</a:t>
          </a:r>
          <a:endParaRPr lang="uk-UA" dirty="0"/>
        </a:p>
      </dgm:t>
    </dgm:pt>
    <dgm:pt modelId="{32EC08C1-067F-4758-866E-C235D7D1534A}" type="parTrans" cxnId="{D3EB58C8-10FC-4CAE-9D1D-EFA3687FEF01}">
      <dgm:prSet/>
      <dgm:spPr/>
      <dgm:t>
        <a:bodyPr/>
        <a:lstStyle/>
        <a:p>
          <a:endParaRPr lang="uk-UA"/>
        </a:p>
      </dgm:t>
    </dgm:pt>
    <dgm:pt modelId="{45B5250E-227F-4BAE-86EF-C4E7F2BC7A0B}" type="sibTrans" cxnId="{D3EB58C8-10FC-4CAE-9D1D-EFA3687FEF01}">
      <dgm:prSet/>
      <dgm:spPr/>
      <dgm:t>
        <a:bodyPr/>
        <a:lstStyle/>
        <a:p>
          <a:endParaRPr lang="uk-UA"/>
        </a:p>
      </dgm:t>
    </dgm:pt>
    <dgm:pt modelId="{4E5A2D58-94B1-44FD-8014-DED88C60F765}">
      <dgm:prSet phldrT="[Текст]"/>
      <dgm:spPr/>
      <dgm:t>
        <a:bodyPr/>
        <a:lstStyle/>
        <a:p>
          <a:r>
            <a:rPr lang="uk-UA" dirty="0" smtClean="0"/>
            <a:t>Необхідність використання колективних форм занять</a:t>
          </a:r>
          <a:endParaRPr lang="uk-UA" dirty="0"/>
        </a:p>
      </dgm:t>
    </dgm:pt>
    <dgm:pt modelId="{3C735835-D43E-40EE-A84C-AE565427B4FB}" type="parTrans" cxnId="{49493AEA-04D0-4150-9D05-79B73EA79702}">
      <dgm:prSet/>
      <dgm:spPr/>
      <dgm:t>
        <a:bodyPr/>
        <a:lstStyle/>
        <a:p>
          <a:endParaRPr lang="uk-UA"/>
        </a:p>
      </dgm:t>
    </dgm:pt>
    <dgm:pt modelId="{A166CB87-AB19-469E-9B8B-933924ED0826}" type="sibTrans" cxnId="{49493AEA-04D0-4150-9D05-79B73EA79702}">
      <dgm:prSet/>
      <dgm:spPr/>
      <dgm:t>
        <a:bodyPr/>
        <a:lstStyle/>
        <a:p>
          <a:endParaRPr lang="uk-UA"/>
        </a:p>
      </dgm:t>
    </dgm:pt>
    <dgm:pt modelId="{5C5B97D6-E8B6-41B5-A366-46F20155D1BA}">
      <dgm:prSet phldrT="[Текст]"/>
      <dgm:spPr/>
      <dgm:t>
        <a:bodyPr/>
        <a:lstStyle/>
        <a:p>
          <a:r>
            <a:rPr lang="uk-UA" dirty="0" smtClean="0"/>
            <a:t>Оволодіння вміннями та навиками відбувається при тісній </a:t>
          </a:r>
          <a:r>
            <a:rPr lang="uk-UA" dirty="0" err="1" smtClean="0"/>
            <a:t>вазємодії</a:t>
          </a:r>
          <a:r>
            <a:rPr lang="uk-UA" dirty="0" smtClean="0"/>
            <a:t> між учнями</a:t>
          </a:r>
          <a:endParaRPr lang="uk-UA" dirty="0"/>
        </a:p>
      </dgm:t>
    </dgm:pt>
    <dgm:pt modelId="{D860E896-5111-4F87-B1FB-3B52436CD377}" type="parTrans" cxnId="{CF499B51-773C-4F8F-9369-41C01E43638E}">
      <dgm:prSet/>
      <dgm:spPr/>
      <dgm:t>
        <a:bodyPr/>
        <a:lstStyle/>
        <a:p>
          <a:endParaRPr lang="uk-UA"/>
        </a:p>
      </dgm:t>
    </dgm:pt>
    <dgm:pt modelId="{A92E6B1A-36CB-4D33-83D5-BAFD85673182}" type="sibTrans" cxnId="{CF499B51-773C-4F8F-9369-41C01E43638E}">
      <dgm:prSet/>
      <dgm:spPr/>
      <dgm:t>
        <a:bodyPr/>
        <a:lstStyle/>
        <a:p>
          <a:endParaRPr lang="uk-UA"/>
        </a:p>
      </dgm:t>
    </dgm:pt>
    <dgm:pt modelId="{2F3CE3B2-905D-4122-AFF3-70D8F543C1FA}" type="pres">
      <dgm:prSet presAssocID="{A5F29786-FD09-410F-8EBA-BBE84048366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D6F5F044-131B-4FE9-95B9-6922C0F816D9}" type="pres">
      <dgm:prSet presAssocID="{452D433C-2BBE-4206-900E-59EBA6E16EAA}" presName="linNode" presStyleCnt="0"/>
      <dgm:spPr/>
    </dgm:pt>
    <dgm:pt modelId="{DFEE3391-0918-4F68-95A5-75788D947B1E}" type="pres">
      <dgm:prSet presAssocID="{452D433C-2BBE-4206-900E-59EBA6E16EA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68C27D-3F70-44BF-9BF3-354243A6A9D6}" type="pres">
      <dgm:prSet presAssocID="{452D433C-2BBE-4206-900E-59EBA6E16EA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59753E-AB25-494F-9132-8E13B826F6E1}" type="pres">
      <dgm:prSet presAssocID="{99F511A4-B573-4DC2-86F6-AB89CBD0FC04}" presName="spacing" presStyleCnt="0"/>
      <dgm:spPr/>
    </dgm:pt>
    <dgm:pt modelId="{44F3E1CD-24BF-417D-8C23-2374B1A3996C}" type="pres">
      <dgm:prSet presAssocID="{91D8D6F1-C892-4F86-92F5-E7AC991316AD}" presName="linNode" presStyleCnt="0"/>
      <dgm:spPr/>
    </dgm:pt>
    <dgm:pt modelId="{34011F24-A700-46E2-AE8F-B75DD1625797}" type="pres">
      <dgm:prSet presAssocID="{91D8D6F1-C892-4F86-92F5-E7AC991316A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AE18AD-E7B6-4EA0-A4FF-21937F23B907}" type="pres">
      <dgm:prSet presAssocID="{91D8D6F1-C892-4F86-92F5-E7AC991316A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43B8C48-A1DF-4775-A06B-DE80E4BFFDE4}" srcId="{A5F29786-FD09-410F-8EBA-BBE84048366F}" destId="{452D433C-2BBE-4206-900E-59EBA6E16EAA}" srcOrd="0" destOrd="0" parTransId="{B5F1D386-BC9E-49F9-8E1E-692E3CFCC9DC}" sibTransId="{99F511A4-B573-4DC2-86F6-AB89CBD0FC04}"/>
    <dgm:cxn modelId="{49493AEA-04D0-4150-9D05-79B73EA79702}" srcId="{91D8D6F1-C892-4F86-92F5-E7AC991316AD}" destId="{4E5A2D58-94B1-44FD-8014-DED88C60F765}" srcOrd="0" destOrd="0" parTransId="{3C735835-D43E-40EE-A84C-AE565427B4FB}" sibTransId="{A166CB87-AB19-469E-9B8B-933924ED0826}"/>
    <dgm:cxn modelId="{6A4C116D-2105-4728-8B46-C070F441C5F2}" type="presOf" srcId="{D5AFC3A8-CF2F-47C3-804A-5D3FCFC1A9DC}" destId="{3C68C27D-3F70-44BF-9BF3-354243A6A9D6}" srcOrd="0" destOrd="1" presId="urn:microsoft.com/office/officeart/2005/8/layout/vList6"/>
    <dgm:cxn modelId="{F5AE41C2-7092-4F52-B04C-6293D1F8B977}" type="presOf" srcId="{452D433C-2BBE-4206-900E-59EBA6E16EAA}" destId="{DFEE3391-0918-4F68-95A5-75788D947B1E}" srcOrd="0" destOrd="0" presId="urn:microsoft.com/office/officeart/2005/8/layout/vList6"/>
    <dgm:cxn modelId="{6A55391C-B7F8-4EC8-8E2D-0009975BDA75}" type="presOf" srcId="{F77CA236-CD0B-49CE-9B1D-0D9222AE567D}" destId="{3C68C27D-3F70-44BF-9BF3-354243A6A9D6}" srcOrd="0" destOrd="0" presId="urn:microsoft.com/office/officeart/2005/8/layout/vList6"/>
    <dgm:cxn modelId="{4C69FC3C-EF44-479E-B320-96DC236565F9}" srcId="{452D433C-2BBE-4206-900E-59EBA6E16EAA}" destId="{D5AFC3A8-CF2F-47C3-804A-5D3FCFC1A9DC}" srcOrd="1" destOrd="0" parTransId="{C842E2CE-C8A1-4CEC-9427-8D048DD0C722}" sibTransId="{FDE116A4-7A85-4B80-8226-BACE89EAC2B0}"/>
    <dgm:cxn modelId="{9F3C6879-1A93-411D-9168-A3E5BE13C499}" type="presOf" srcId="{4E5A2D58-94B1-44FD-8014-DED88C60F765}" destId="{29AE18AD-E7B6-4EA0-A4FF-21937F23B907}" srcOrd="0" destOrd="0" presId="urn:microsoft.com/office/officeart/2005/8/layout/vList6"/>
    <dgm:cxn modelId="{3E98A04A-9265-4C4C-95BF-5C9B1F7095DD}" srcId="{452D433C-2BBE-4206-900E-59EBA6E16EAA}" destId="{F77CA236-CD0B-49CE-9B1D-0D9222AE567D}" srcOrd="0" destOrd="0" parTransId="{40FA3DCD-850A-4472-9BBE-D4E7FBC8265E}" sibTransId="{3E112E83-AB4F-42FF-A1B7-6FD1B0AB908E}"/>
    <dgm:cxn modelId="{BD17F5C6-193B-4BBA-B19E-582353FD4A4E}" type="presOf" srcId="{5C5B97D6-E8B6-41B5-A366-46F20155D1BA}" destId="{29AE18AD-E7B6-4EA0-A4FF-21937F23B907}" srcOrd="0" destOrd="1" presId="urn:microsoft.com/office/officeart/2005/8/layout/vList6"/>
    <dgm:cxn modelId="{CF499B51-773C-4F8F-9369-41C01E43638E}" srcId="{91D8D6F1-C892-4F86-92F5-E7AC991316AD}" destId="{5C5B97D6-E8B6-41B5-A366-46F20155D1BA}" srcOrd="1" destOrd="0" parTransId="{D860E896-5111-4F87-B1FB-3B52436CD377}" sibTransId="{A92E6B1A-36CB-4D33-83D5-BAFD85673182}"/>
    <dgm:cxn modelId="{D3EB58C8-10FC-4CAE-9D1D-EFA3687FEF01}" srcId="{A5F29786-FD09-410F-8EBA-BBE84048366F}" destId="{91D8D6F1-C892-4F86-92F5-E7AC991316AD}" srcOrd="1" destOrd="0" parTransId="{32EC08C1-067F-4758-866E-C235D7D1534A}" sibTransId="{45B5250E-227F-4BAE-86EF-C4E7F2BC7A0B}"/>
    <dgm:cxn modelId="{61E079E0-C64A-4E34-967D-2F120E1AC9F6}" type="presOf" srcId="{91D8D6F1-C892-4F86-92F5-E7AC991316AD}" destId="{34011F24-A700-46E2-AE8F-B75DD1625797}" srcOrd="0" destOrd="0" presId="urn:microsoft.com/office/officeart/2005/8/layout/vList6"/>
    <dgm:cxn modelId="{7A1D3B72-4D26-40CF-B728-F2AD564535C8}" type="presOf" srcId="{A5F29786-FD09-410F-8EBA-BBE84048366F}" destId="{2F3CE3B2-905D-4122-AFF3-70D8F543C1FA}" srcOrd="0" destOrd="0" presId="urn:microsoft.com/office/officeart/2005/8/layout/vList6"/>
    <dgm:cxn modelId="{28609C3F-A922-471C-B2E5-2F0C8A66D160}" type="presParOf" srcId="{2F3CE3B2-905D-4122-AFF3-70D8F543C1FA}" destId="{D6F5F044-131B-4FE9-95B9-6922C0F816D9}" srcOrd="0" destOrd="0" presId="urn:microsoft.com/office/officeart/2005/8/layout/vList6"/>
    <dgm:cxn modelId="{7167A29B-77A8-499F-84F0-99BC06F40C11}" type="presParOf" srcId="{D6F5F044-131B-4FE9-95B9-6922C0F816D9}" destId="{DFEE3391-0918-4F68-95A5-75788D947B1E}" srcOrd="0" destOrd="0" presId="urn:microsoft.com/office/officeart/2005/8/layout/vList6"/>
    <dgm:cxn modelId="{04F2EBF0-7FB3-41B5-83E0-0DF7451B4B84}" type="presParOf" srcId="{D6F5F044-131B-4FE9-95B9-6922C0F816D9}" destId="{3C68C27D-3F70-44BF-9BF3-354243A6A9D6}" srcOrd="1" destOrd="0" presId="urn:microsoft.com/office/officeart/2005/8/layout/vList6"/>
    <dgm:cxn modelId="{F6F6A372-D438-4E15-9B0E-54A04145833A}" type="presParOf" srcId="{2F3CE3B2-905D-4122-AFF3-70D8F543C1FA}" destId="{8159753E-AB25-494F-9132-8E13B826F6E1}" srcOrd="1" destOrd="0" presId="urn:microsoft.com/office/officeart/2005/8/layout/vList6"/>
    <dgm:cxn modelId="{8F38A87B-185B-4D16-A42C-C4BB08C9E146}" type="presParOf" srcId="{2F3CE3B2-905D-4122-AFF3-70D8F543C1FA}" destId="{44F3E1CD-24BF-417D-8C23-2374B1A3996C}" srcOrd="2" destOrd="0" presId="urn:microsoft.com/office/officeart/2005/8/layout/vList6"/>
    <dgm:cxn modelId="{DE5CE47E-289B-4BC1-8953-699B85B96C16}" type="presParOf" srcId="{44F3E1CD-24BF-417D-8C23-2374B1A3996C}" destId="{34011F24-A700-46E2-AE8F-B75DD1625797}" srcOrd="0" destOrd="0" presId="urn:microsoft.com/office/officeart/2005/8/layout/vList6"/>
    <dgm:cxn modelId="{81D71C38-63CD-4F5E-AF5F-4807A3F649B7}" type="presParOf" srcId="{44F3E1CD-24BF-417D-8C23-2374B1A3996C}" destId="{29AE18AD-E7B6-4EA0-A4FF-21937F23B90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uk-UA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E21820E9-859D-47DE-B1FD-2EDE5A02572B}" type="slidenum">
              <a:rPr lang="en-US" altLang="uk-UA"/>
              <a:pPr/>
              <a:t>‹#›</a:t>
            </a:fld>
            <a:endParaRPr lang="en-US" altLang="uk-UA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заголовка</a:t>
            </a:r>
            <a:endParaRPr lang="en-US" altLang="uk-UA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  <a:endParaRPr lang="en-US" altLang="uk-UA" noProof="0" smtClean="0"/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uk-UA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238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65" y="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3391E-F43A-43D6-9627-6F32B0E3699E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890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92392-34EA-4144-858D-8E2791302654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258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037625D4-F631-4748-8D49-C2C22B367CA5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67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BFABC-A2EF-4903-8EFC-7EA95F99340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27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00254-E4C7-4915-AC81-719027A105B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958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1EF8E-432E-44A6-96FA-851883C96EE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556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74004-D872-43ED-A81E-C08CCCA506E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7573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55A12-7694-4A22-8D8C-3A63C9FBAD23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662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AE97C-D55B-4440-AB13-90190D3D22AF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980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F210F-049A-406A-968F-14CF82D8BDD5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9055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EC9EB-216A-4B77-9677-306F4A98C34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895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FCAA28-1100-485E-A170-F2552BF061FA}" type="slidenum">
              <a:rPr lang="en-US" altLang="uk-UA"/>
              <a:pPr/>
              <a:t>‹#›</a:t>
            </a:fld>
            <a:endParaRPr lang="en-US" altLang="uk-UA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8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1.ppt"/><Relationship Id="rId13" Type="http://schemas.openxmlformats.org/officeDocument/2006/relationships/image" Target="../media/image52.emf"/><Relationship Id="rId3" Type="http://schemas.openxmlformats.org/officeDocument/2006/relationships/image" Target="../media/image53.jpe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Microsoft_PowerPoint_97-2003_Presentation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&#1052;&#1110;&#1085;&#1077;&#1088;&#1072;&#1083;&#1100;&#1085;&#1072;%20&#1074;&#1086;&#1076;&#1072;%20&#1085;&#1072;&#1096;&#1086;&#1075;&#1086;%20&#1082;&#1088;&#1072;&#1102;%201.ppt" TargetMode="External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5.jpeg"/><Relationship Id="rId15" Type="http://schemas.openxmlformats.org/officeDocument/2006/relationships/image" Target="../media/image57.jpeg"/><Relationship Id="rId10" Type="http://schemas.openxmlformats.org/officeDocument/2006/relationships/hyperlink" Target="&#1042;&#1086;&#1076;&#1072;%20-%20&#1079;&#1072;&#1087;&#1086;&#1088;&#1091;&#1082;&#1072;%20&#1079;&#1076;&#1086;&#1088;&#1086;&#1074;&#1103;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1.emf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5.jpeg"/><Relationship Id="rId4" Type="http://schemas.openxmlformats.org/officeDocument/2006/relationships/image" Target="../media/image60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uk-UA"/>
              <a:t>www.themegallery.com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3140968"/>
            <a:ext cx="5486400" cy="2304256"/>
          </a:xfrm>
        </p:spPr>
        <p:txBody>
          <a:bodyPr/>
          <a:lstStyle/>
          <a:p>
            <a:r>
              <a:rPr lang="uk-UA" altLang="uk-UA" sz="2600" dirty="0" smtClean="0">
                <a:solidFill>
                  <a:srgbClr val="FF0000"/>
                </a:solidFill>
              </a:rPr>
              <a:t>Освітній проект</a:t>
            </a:r>
            <a:r>
              <a:rPr lang="uk-UA" altLang="uk-UA" sz="2600" dirty="0" smtClean="0"/>
              <a:t/>
            </a:r>
            <a:br>
              <a:rPr lang="uk-UA" altLang="uk-UA" sz="2600" dirty="0" smtClean="0"/>
            </a:br>
            <a:r>
              <a:rPr lang="uk-UA" altLang="uk-UA" sz="4400" dirty="0" err="1" smtClean="0">
                <a:solidFill>
                  <a:schemeClr val="accent1">
                    <a:lumMod val="50000"/>
                  </a:schemeClr>
                </a:solidFill>
              </a:rPr>
              <a:t>Впрвадження</a:t>
            </a:r>
            <a:r>
              <a:rPr lang="uk-UA" altLang="uk-UA" sz="4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uk-UA" sz="3200" dirty="0" err="1" smtClean="0">
                <a:solidFill>
                  <a:schemeClr val="accent1">
                    <a:lumMod val="50000"/>
                  </a:schemeClr>
                </a:solidFill>
              </a:rPr>
              <a:t>здоровязберігаючих</a:t>
            </a:r>
            <a:r>
              <a:rPr lang="uk-UA" altLang="uk-UA" sz="3200" dirty="0" smtClean="0">
                <a:solidFill>
                  <a:schemeClr val="accent1">
                    <a:lumMod val="50000"/>
                  </a:schemeClr>
                </a:solidFill>
              </a:rPr>
              <a:t> технологій в навчально-</a:t>
            </a:r>
            <a:r>
              <a:rPr lang="uk-UA" altLang="uk-UA" sz="3200" dirty="0" smtClean="0"/>
              <a:t>виховний</a:t>
            </a:r>
            <a:r>
              <a:rPr lang="uk-UA" altLang="uk-UA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uk-UA" sz="3200" dirty="0" smtClean="0"/>
              <a:t>процес з хімії</a:t>
            </a:r>
            <a:endParaRPr lang="en-US" altLang="uk-UA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91200"/>
            <a:ext cx="6400800" cy="381000"/>
          </a:xfrm>
        </p:spPr>
        <p:txBody>
          <a:bodyPr/>
          <a:lstStyle/>
          <a:p>
            <a:r>
              <a:rPr lang="uk-UA" altLang="uk-UA" dirty="0" smtClean="0"/>
              <a:t>Доповідач:  вчитель </a:t>
            </a:r>
            <a:r>
              <a:rPr lang="uk-UA" altLang="uk-UA" dirty="0" err="1" smtClean="0"/>
              <a:t>Чортківської</a:t>
            </a:r>
            <a:r>
              <a:rPr lang="uk-UA" altLang="uk-UA" dirty="0" smtClean="0"/>
              <a:t> ЗОШ І-ІІІ </a:t>
            </a:r>
            <a:r>
              <a:rPr lang="uk-UA" altLang="uk-UA" dirty="0" err="1" smtClean="0">
                <a:solidFill>
                  <a:srgbClr val="FF0000"/>
                </a:solidFill>
              </a:rPr>
              <a:t>ст</a:t>
            </a:r>
            <a:r>
              <a:rPr lang="uk-UA" altLang="uk-UA" dirty="0" smtClean="0">
                <a:solidFill>
                  <a:srgbClr val="FF0000"/>
                </a:solidFill>
              </a:rPr>
              <a:t> №5 </a:t>
            </a:r>
          </a:p>
          <a:p>
            <a:r>
              <a:rPr lang="uk-UA" altLang="uk-UA" dirty="0"/>
              <a:t> </a:t>
            </a:r>
            <a:r>
              <a:rPr lang="uk-UA" altLang="uk-UA" dirty="0" smtClean="0"/>
              <a:t>              </a:t>
            </a:r>
            <a:r>
              <a:rPr lang="uk-UA" altLang="uk-UA" dirty="0" err="1" smtClean="0"/>
              <a:t>Садовська</a:t>
            </a:r>
            <a:r>
              <a:rPr lang="uk-UA" altLang="uk-UA" dirty="0" smtClean="0"/>
              <a:t> Т.Я.</a:t>
            </a:r>
            <a:endParaRPr lang="en-US" altLang="uk-UA" dirty="0"/>
          </a:p>
        </p:txBody>
      </p:sp>
      <p:pic>
        <p:nvPicPr>
          <p:cNvPr id="2" name="Spok_jna_muzika_-_prosto_garno...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300" dirty="0" smtClean="0"/>
              <a:t>І етап</a:t>
            </a:r>
            <a:endParaRPr lang="en-US" altLang="uk-UA" sz="43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0713" y="1447800"/>
            <a:ext cx="7824787" cy="3149600"/>
          </a:xfrm>
          <a:noFill/>
          <a:ln/>
        </p:spPr>
        <p:txBody>
          <a:bodyPr/>
          <a:lstStyle/>
          <a:p>
            <a:r>
              <a:rPr lang="uk-UA" altLang="uk-UA" b="1" dirty="0" smtClean="0"/>
              <a:t>Була змушена шукати свій шлях змін, орієнтований на конкретний педагогічний результат:</a:t>
            </a:r>
            <a:endParaRPr lang="en-US" altLang="uk-UA" b="1" dirty="0"/>
          </a:p>
          <a:p>
            <a:endParaRPr lang="en-US" altLang="uk-UA" b="1" dirty="0"/>
          </a:p>
          <a:p>
            <a:pPr lvl="1"/>
            <a:r>
              <a:rPr lang="uk-UA" altLang="uk-UA" sz="2000" dirty="0" smtClean="0"/>
              <a:t>Високий рівень здоров'я та творче використання цінностей культури здорового способу життя</a:t>
            </a:r>
            <a:endParaRPr lang="en-US" altLang="uk-UA" sz="2000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914400" y="4724400"/>
            <a:ext cx="7543800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000" b="1" dirty="0" smtClean="0"/>
              <a:t> </a:t>
            </a:r>
            <a:endParaRPr lang="en-US" altLang="uk-UA" sz="1000" b="1" dirty="0"/>
          </a:p>
          <a:p>
            <a:pPr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uk-UA" sz="1000" dirty="0"/>
              <a:t> </a:t>
            </a:r>
            <a:r>
              <a:rPr lang="uk-UA" altLang="uk-UA" sz="1200" dirty="0" smtClean="0"/>
              <a:t>навчання і виховання здійснюється у процесі колективної діяльності учнів.</a:t>
            </a:r>
            <a:endParaRPr lang="en-US" altLang="uk-UA" sz="1200" dirty="0"/>
          </a:p>
          <a:p>
            <a:pPr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uk-UA" sz="1200" dirty="0"/>
              <a:t> </a:t>
            </a:r>
            <a:r>
              <a:rPr lang="uk-UA" altLang="uk-UA" sz="1200" dirty="0" smtClean="0"/>
              <a:t>сенс моєї роботи не в тому, щоб домінувати, а в тому, щоб спрямувати і регулювати цю спільну діяльність</a:t>
            </a:r>
            <a:endParaRPr lang="en-US" altLang="uk-UA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300" dirty="0" smtClean="0"/>
              <a:t>Тренінгові технології</a:t>
            </a:r>
            <a:endParaRPr lang="en-US" altLang="uk-UA" sz="4300" dirty="0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219200" y="1890713"/>
            <a:ext cx="6653213" cy="11445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1222375" y="3481388"/>
            <a:ext cx="6653213" cy="10191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1230313" y="4997450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flipV="1">
            <a:off x="1393825" y="2811463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1296988" y="1219200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1349375" y="4330700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pic>
        <p:nvPicPr>
          <p:cNvPr id="14345" name="Picture 9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6350" y="1933575"/>
            <a:ext cx="674688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3175" y="3527425"/>
            <a:ext cx="676275" cy="5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7938" y="5038725"/>
            <a:ext cx="674687" cy="5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AutoShape 12"/>
          <p:cNvSpPr>
            <a:spLocks noChangeArrowheads="1"/>
          </p:cNvSpPr>
          <p:nvPr/>
        </p:nvSpPr>
        <p:spPr bwMode="gray">
          <a:xfrm>
            <a:off x="1706563" y="1663700"/>
            <a:ext cx="5791200" cy="4572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gray">
          <a:xfrm>
            <a:off x="1706563" y="3273425"/>
            <a:ext cx="5791200" cy="4572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gray">
          <a:xfrm>
            <a:off x="1706563" y="4775200"/>
            <a:ext cx="5791200" cy="4572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gray">
          <a:xfrm>
            <a:off x="1630363" y="2120900"/>
            <a:ext cx="601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uk-UA" altLang="uk-UA" sz="1600" b="1" dirty="0" smtClean="0">
                <a:solidFill>
                  <a:srgbClr val="FEFFFF"/>
                </a:solidFill>
              </a:rPr>
              <a:t>Соціальна</a:t>
            </a:r>
          </a:p>
          <a:p>
            <a:pPr marL="285750" indent="-285750" eaLnBrk="0" hangingPunct="0">
              <a:buFontTx/>
              <a:buChar char="-"/>
            </a:pPr>
            <a:r>
              <a:rPr lang="uk-UA" altLang="uk-UA" sz="1600" b="1" dirty="0" smtClean="0">
                <a:solidFill>
                  <a:srgbClr val="FEFFFF"/>
                </a:solidFill>
              </a:rPr>
              <a:t>Емоційна</a:t>
            </a:r>
          </a:p>
          <a:p>
            <a:pPr marL="285750" indent="-285750" eaLnBrk="0" hangingPunct="0">
              <a:buFontTx/>
              <a:buChar char="-"/>
            </a:pPr>
            <a:r>
              <a:rPr lang="uk-UA" altLang="uk-UA" sz="1600" b="1" dirty="0" smtClean="0">
                <a:solidFill>
                  <a:srgbClr val="FEFFFF"/>
                </a:solidFill>
              </a:rPr>
              <a:t>Інтелектуальна</a:t>
            </a:r>
            <a:r>
              <a:rPr lang="en-US" altLang="uk-UA" sz="1600" dirty="0" smtClean="0">
                <a:solidFill>
                  <a:srgbClr val="FEFFFF"/>
                </a:solidFill>
              </a:rPr>
              <a:t>.</a:t>
            </a:r>
            <a:endParaRPr lang="en-US" altLang="uk-UA" sz="1600" dirty="0">
              <a:solidFill>
                <a:srgbClr val="FEFFFF"/>
              </a:solidFill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gray">
          <a:xfrm>
            <a:off x="1630363" y="381000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uk-UA" altLang="uk-UA" sz="1600" b="1" dirty="0" smtClean="0">
                <a:solidFill>
                  <a:srgbClr val="FEFFFF"/>
                </a:solidFill>
              </a:rPr>
              <a:t>Здатність до прийняття рішень</a:t>
            </a:r>
          </a:p>
          <a:p>
            <a:pPr marL="285750" indent="-285750" eaLnBrk="0" hangingPunct="0">
              <a:buFontTx/>
              <a:buChar char="-"/>
            </a:pPr>
            <a:r>
              <a:rPr lang="uk-UA" altLang="uk-UA" sz="1600" b="1" dirty="0" smtClean="0">
                <a:solidFill>
                  <a:srgbClr val="FEFFFF"/>
                </a:solidFill>
              </a:rPr>
              <a:t>Взаємодії</a:t>
            </a:r>
            <a:r>
              <a:rPr lang="en-US" altLang="uk-UA" sz="1600" dirty="0" smtClean="0">
                <a:solidFill>
                  <a:srgbClr val="FEFFFF"/>
                </a:solidFill>
              </a:rPr>
              <a:t>.</a:t>
            </a:r>
            <a:endParaRPr lang="en-US" altLang="uk-UA" sz="1600" dirty="0">
              <a:solidFill>
                <a:srgbClr val="FEFFFF"/>
              </a:solidFill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gray">
          <a:xfrm>
            <a:off x="1630363" y="5287963"/>
            <a:ext cx="6019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uk-UA" sz="1600" b="1" dirty="0">
                <a:solidFill>
                  <a:srgbClr val="FEFFFF"/>
                </a:solidFill>
              </a:rPr>
              <a:t>- </a:t>
            </a:r>
            <a:r>
              <a:rPr lang="uk-UA" altLang="uk-UA" sz="1600" b="1" dirty="0" smtClean="0">
                <a:solidFill>
                  <a:srgbClr val="FEFFFF"/>
                </a:solidFill>
              </a:rPr>
              <a:t>Відповідальність за своє здоров'я </a:t>
            </a:r>
            <a:r>
              <a:rPr lang="en-US" altLang="uk-UA" sz="1600" dirty="0" smtClean="0">
                <a:solidFill>
                  <a:srgbClr val="FEFFFF"/>
                </a:solidFill>
              </a:rPr>
              <a:t>.</a:t>
            </a:r>
            <a:endParaRPr lang="en-US" altLang="uk-UA" sz="1600" dirty="0">
              <a:solidFill>
                <a:srgbClr val="FEFFFF"/>
              </a:solidFill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gray">
          <a:xfrm>
            <a:off x="2087563" y="1663700"/>
            <a:ext cx="50292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uk-UA" b="1" dirty="0" smtClean="0">
                <a:solidFill>
                  <a:schemeClr val="accent1"/>
                </a:solidFill>
              </a:rPr>
              <a:t>Рівень та обсяг компетентності учня</a:t>
            </a:r>
            <a:endParaRPr lang="en-US" altLang="uk-UA" b="1" dirty="0">
              <a:solidFill>
                <a:schemeClr val="accent1"/>
              </a:solidFill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gray">
          <a:xfrm>
            <a:off x="2087563" y="3282950"/>
            <a:ext cx="50292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uk-UA" b="1" dirty="0" smtClean="0">
                <a:solidFill>
                  <a:schemeClr val="accent2"/>
                </a:solidFill>
              </a:rPr>
              <a:t>Самостійність </a:t>
            </a:r>
            <a:endParaRPr lang="en-US" altLang="uk-UA" b="1" dirty="0">
              <a:solidFill>
                <a:schemeClr val="accent2"/>
              </a:solidFill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gray">
          <a:xfrm>
            <a:off x="2087563" y="4786313"/>
            <a:ext cx="5029200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altLang="uk-UA" b="1" dirty="0" smtClean="0">
                <a:solidFill>
                  <a:schemeClr val="hlink"/>
                </a:solidFill>
              </a:rPr>
              <a:t>Виховання культури здоров'я </a:t>
            </a:r>
            <a:endParaRPr lang="en-US" altLang="uk-UA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292350" y="4724400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749550" y="5029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2673350" y="28194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2673350" y="42672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300" dirty="0" smtClean="0"/>
              <a:t>Провідна ідея</a:t>
            </a:r>
            <a:endParaRPr lang="en-US" altLang="uk-UA" sz="4300" dirty="0"/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304800" y="2205038"/>
            <a:ext cx="2673350" cy="2671762"/>
            <a:chOff x="140" y="1419"/>
            <a:chExt cx="1684" cy="1683"/>
          </a:xfrm>
        </p:grpSpPr>
        <p:sp>
          <p:nvSpPr>
            <p:cNvPr id="7179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uk-UA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pic>
          <p:nvPicPr>
            <p:cNvPr id="7187" name="Picture 19" descr="mar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" y="1773"/>
              <a:ext cx="1011" cy="1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2800" y="18288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505200" y="1905000"/>
            <a:ext cx="4749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Глибоке засвоєння навчального матеріалу</a:t>
            </a:r>
            <a:endParaRPr lang="en-US" altLang="uk-UA" dirty="0">
              <a:solidFill>
                <a:srgbClr val="000000"/>
              </a:solidFill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gray">
          <a:xfrm>
            <a:off x="3352800" y="25781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524616" y="2654300"/>
            <a:ext cx="4296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Формування міжособистісних взаємин</a:t>
            </a:r>
            <a:endParaRPr lang="en-US" altLang="uk-UA" dirty="0">
              <a:solidFill>
                <a:srgbClr val="000000"/>
              </a:solidFill>
            </a:endParaRP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349625" y="3321050"/>
            <a:ext cx="5105400" cy="63067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3492500" y="3305397"/>
            <a:ext cx="4838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Навчання радістю, успіхом, удачею під час </a:t>
            </a:r>
          </a:p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розв'язання проблемних питань</a:t>
            </a:r>
            <a:endParaRPr lang="en-US" altLang="uk-UA" dirty="0">
              <a:solidFill>
                <a:srgbClr val="000000"/>
              </a:solidFill>
            </a:endParaRP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gray">
          <a:xfrm>
            <a:off x="3276600" y="2711450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gray">
          <a:xfrm>
            <a:off x="3352800" y="4052887"/>
            <a:ext cx="5105400" cy="64769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3505200" y="4055809"/>
            <a:ext cx="47170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Формування навичок збереження здоров'я</a:t>
            </a:r>
          </a:p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у повсякденному житті</a:t>
            </a:r>
            <a:endParaRPr lang="en-US" altLang="uk-UA" dirty="0">
              <a:solidFill>
                <a:srgbClr val="000000"/>
              </a:solidFill>
            </a:endParaRP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gray">
          <a:xfrm>
            <a:off x="32639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52800" y="4841875"/>
            <a:ext cx="5105400" cy="64633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3635896" y="4841875"/>
            <a:ext cx="36971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Створення системи моніторингу </a:t>
            </a:r>
          </a:p>
          <a:p>
            <a:pPr eaLnBrk="0" hangingPunct="0"/>
            <a:r>
              <a:rPr lang="uk-UA" altLang="uk-UA" dirty="0" smtClean="0">
                <a:solidFill>
                  <a:srgbClr val="000000"/>
                </a:solidFill>
              </a:rPr>
              <a:t>здоров</a:t>
            </a:r>
            <a:r>
              <a:rPr lang="en-US" altLang="uk-UA" dirty="0" smtClean="0">
                <a:solidFill>
                  <a:srgbClr val="000000"/>
                </a:solidFill>
              </a:rPr>
              <a:t>’</a:t>
            </a:r>
            <a:r>
              <a:rPr lang="uk-UA" altLang="uk-UA" dirty="0" err="1" smtClean="0">
                <a:solidFill>
                  <a:srgbClr val="000000"/>
                </a:solidFill>
              </a:rPr>
              <a:t>язберігаючої</a:t>
            </a:r>
            <a:r>
              <a:rPr lang="uk-UA" altLang="uk-UA" dirty="0" smtClean="0">
                <a:solidFill>
                  <a:srgbClr val="000000"/>
                </a:solidFill>
              </a:rPr>
              <a:t> технології</a:t>
            </a:r>
            <a:endParaRPr lang="en-US" altLang="uk-UA" dirty="0">
              <a:solidFill>
                <a:srgbClr val="000000"/>
              </a:solidFill>
            </a:endParaRPr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276600" y="497522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Організація навчального процесу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265949"/>
              </p:ext>
            </p:extLst>
          </p:nvPr>
        </p:nvGraphicFramePr>
        <p:xfrm>
          <a:off x="457200" y="129540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2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Тренінгові технології на різних етапах уроку</a:t>
            </a:r>
            <a:endParaRPr lang="uk-UA" dirty="0"/>
          </a:p>
        </p:txBody>
      </p:sp>
      <p:pic>
        <p:nvPicPr>
          <p:cNvPr id="1026" name="Picture 2" descr="E:\fdjsfoshgfd\B8r-utV0Tr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28">
            <a:off x="398343" y="1405664"/>
            <a:ext cx="2028797" cy="1521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84344" y="314096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Етап знайомство: </a:t>
            </a:r>
          </a:p>
          <a:p>
            <a:r>
              <a:rPr lang="uk-UA" sz="1200" dirty="0" smtClean="0"/>
              <a:t>самопрезентація «Ініціали» назвати добру звичку , яку я маю на першу літеру ім'я</a:t>
            </a:r>
          </a:p>
        </p:txBody>
      </p:sp>
      <p:pic>
        <p:nvPicPr>
          <p:cNvPr id="1027" name="Picture 3" descr="E:\fdjsfoshgfd\Dn9Wd6PYwR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573">
            <a:off x="6531512" y="1066610"/>
            <a:ext cx="2341245" cy="17559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2160" y="2771636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Етап «Організація навчальної діяльності»: вправа «Пальці» (тема «Будова атома.» учні викидають стільки пальців - скільки атом може віддати або прийняти електронів.)</a:t>
            </a:r>
            <a:endParaRPr lang="uk-UA" sz="1200" dirty="0"/>
          </a:p>
        </p:txBody>
      </p:sp>
      <p:pic>
        <p:nvPicPr>
          <p:cNvPr id="1028" name="Picture 4" descr="E:\fdjsfoshgfd\Iujy1fQzX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96920"/>
            <a:ext cx="1779736" cy="1334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2848680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Етап «Актуалізація опорних знань»:</a:t>
            </a:r>
          </a:p>
          <a:p>
            <a:r>
              <a:rPr lang="uk-UA" sz="1200" dirty="0" smtClean="0"/>
              <a:t>Вправа на активне сприйняття «Продовж ланцюжок» ( тема «Кислоти. Їх властивості» - продовж речення з кислотами треба працювати…)</a:t>
            </a:r>
            <a:endParaRPr lang="uk-UA" sz="1200" dirty="0"/>
          </a:p>
        </p:txBody>
      </p:sp>
      <p:pic>
        <p:nvPicPr>
          <p:cNvPr id="12" name="Picture 21" descr="E:\вчитель року 2014-2015\фото\IMG_1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1945">
            <a:off x="49266" y="3900762"/>
            <a:ext cx="2603260" cy="1952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571728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Етап «Вивчення нового матеріалу»: вправа «Плакат»( тема «Жири, білки, вітаміни…». Клас об</a:t>
            </a:r>
            <a:r>
              <a:rPr lang="en-US" sz="1200" dirty="0" smtClean="0"/>
              <a:t>’</a:t>
            </a:r>
            <a:r>
              <a:rPr lang="uk-UA" sz="1200" dirty="0" err="1" smtClean="0"/>
              <a:t>єднується</a:t>
            </a:r>
            <a:r>
              <a:rPr lang="uk-UA" sz="1200" dirty="0" smtClean="0"/>
              <a:t> в групи і складає раціон здорового харчування та його режим)</a:t>
            </a:r>
            <a:endParaRPr lang="uk-UA" sz="1200" dirty="0"/>
          </a:p>
        </p:txBody>
      </p:sp>
      <p:pic>
        <p:nvPicPr>
          <p:cNvPr id="1029" name="Picture 5" descr="E:\fdjsfoshgfd\SVzTA0WsVS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85" y="3747385"/>
            <a:ext cx="2259307" cy="169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29936" y="5476367"/>
            <a:ext cx="2795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Вправа «</a:t>
            </a:r>
            <a:r>
              <a:rPr lang="uk-UA" sz="1200" dirty="0" err="1" smtClean="0"/>
              <a:t>Іван-покиван</a:t>
            </a:r>
            <a:r>
              <a:rPr lang="uk-UA" sz="1200" dirty="0" smtClean="0"/>
              <a:t>» на етапі «Рухавка» ( викидаю над головою відповідну кількість пальців…в класі має стояти стільки ж учнів. Зайвий має миттєво сісти або встати якщо не вистачає</a:t>
            </a:r>
            <a:endParaRPr lang="uk-UA" sz="1200" dirty="0"/>
          </a:p>
        </p:txBody>
      </p:sp>
      <p:pic>
        <p:nvPicPr>
          <p:cNvPr id="1030" name="Picture 6" descr="E:\fdjsfoshgfd\WwAiX3G9XQ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865">
            <a:off x="6969469" y="4096904"/>
            <a:ext cx="2000011" cy="150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6025104" y="5488761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Етап «Закріплення, узагальнення та систематизації знань» вправа «Відгадай задумане» ( тема «Прості речовини» вгадай про що йдеться мова та яке його значення в житті людини 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18247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70" descr="IMG_17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27" y="5216656"/>
            <a:ext cx="2032000" cy="1525587"/>
          </a:xfrm>
          <a:prstGeom prst="snip2DiagRect">
            <a:avLst>
              <a:gd name="adj1" fmla="val 2877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362" name="Oval 2"/>
          <p:cNvSpPr>
            <a:spLocks noChangeArrowheads="1"/>
          </p:cNvSpPr>
          <p:nvPr/>
        </p:nvSpPr>
        <p:spPr bwMode="gray">
          <a:xfrm>
            <a:off x="2355850" y="2438400"/>
            <a:ext cx="2743200" cy="27432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gray">
          <a:xfrm>
            <a:off x="3498850" y="2952750"/>
            <a:ext cx="1619250" cy="1619250"/>
          </a:xfrm>
          <a:prstGeom prst="ellipse">
            <a:avLst/>
          </a:prstGeom>
          <a:solidFill>
            <a:srgbClr val="DCDCD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gray">
          <a:xfrm>
            <a:off x="2736850" y="3733800"/>
            <a:ext cx="1524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gray">
          <a:xfrm>
            <a:off x="3575050" y="2590800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gray">
          <a:xfrm flipH="1">
            <a:off x="3670300" y="4114800"/>
            <a:ext cx="81915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gray">
          <a:xfrm>
            <a:off x="4870450" y="403860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gray">
          <a:xfrm flipV="1">
            <a:off x="4870450" y="2743200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gray">
          <a:xfrm>
            <a:off x="4137025" y="3343275"/>
            <a:ext cx="895350" cy="895350"/>
          </a:xfrm>
          <a:prstGeom prst="ellipse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>
          <a:xfrm>
            <a:off x="469900" y="646996"/>
            <a:ext cx="8229600" cy="868363"/>
          </a:xfrm>
        </p:spPr>
        <p:txBody>
          <a:bodyPr/>
          <a:lstStyle/>
          <a:p>
            <a:r>
              <a:rPr lang="uk-UA" altLang="uk-UA" sz="4300" dirty="0" smtClean="0"/>
              <a:t>ІІ етап</a:t>
            </a:r>
            <a:br>
              <a:rPr lang="uk-UA" altLang="uk-UA" sz="4300" dirty="0" smtClean="0"/>
            </a:br>
            <a:r>
              <a:rPr lang="uk-UA" altLang="uk-UA" sz="2000" dirty="0">
                <a:solidFill>
                  <a:srgbClr val="000000"/>
                </a:solidFill>
              </a:rPr>
              <a:t>Досягнення свідомого виконання </a:t>
            </a:r>
            <a:r>
              <a:rPr lang="uk-UA" altLang="uk-UA" sz="2000" dirty="0" smtClean="0">
                <a:solidFill>
                  <a:srgbClr val="000000"/>
                </a:solidFill>
              </a:rPr>
              <a:t/>
            </a:r>
            <a:br>
              <a:rPr lang="uk-UA" altLang="uk-UA" sz="2000" dirty="0" smtClean="0">
                <a:solidFill>
                  <a:srgbClr val="000000"/>
                </a:solidFill>
              </a:rPr>
            </a:br>
            <a:r>
              <a:rPr lang="uk-UA" altLang="uk-UA" sz="2000" dirty="0" smtClean="0">
                <a:solidFill>
                  <a:srgbClr val="000000"/>
                </a:solidFill>
              </a:rPr>
              <a:t>елементарних </a:t>
            </a:r>
            <a:r>
              <a:rPr lang="uk-UA" altLang="uk-UA" sz="2000" dirty="0">
                <a:solidFill>
                  <a:srgbClr val="000000"/>
                </a:solidFill>
              </a:rPr>
              <a:t>правил </a:t>
            </a:r>
            <a:r>
              <a:rPr lang="uk-UA" altLang="uk-UA" sz="2000" dirty="0" smtClean="0">
                <a:solidFill>
                  <a:srgbClr val="000000"/>
                </a:solidFill>
              </a:rPr>
              <a:t/>
            </a:r>
            <a:br>
              <a:rPr lang="uk-UA" altLang="uk-UA" sz="2000" dirty="0" smtClean="0">
                <a:solidFill>
                  <a:srgbClr val="000000"/>
                </a:solidFill>
              </a:rPr>
            </a:br>
            <a:r>
              <a:rPr lang="uk-UA" altLang="uk-UA" sz="2000" dirty="0" smtClean="0">
                <a:solidFill>
                  <a:srgbClr val="000000"/>
                </a:solidFill>
              </a:rPr>
              <a:t>збереження </a:t>
            </a:r>
            <a:r>
              <a:rPr lang="uk-UA" altLang="uk-UA" sz="2000" dirty="0">
                <a:solidFill>
                  <a:srgbClr val="000000"/>
                </a:solidFill>
              </a:rPr>
              <a:t>та зміцнення здоров'я </a:t>
            </a:r>
            <a:r>
              <a:rPr lang="en-US" altLang="uk-UA" sz="4400" dirty="0">
                <a:solidFill>
                  <a:srgbClr val="000000"/>
                </a:solidFill>
              </a:rPr>
              <a:t/>
            </a:r>
            <a:br>
              <a:rPr lang="en-US" altLang="uk-UA" sz="4400" dirty="0">
                <a:solidFill>
                  <a:srgbClr val="000000"/>
                </a:solidFill>
              </a:rPr>
            </a:br>
            <a:endParaRPr lang="en-US" altLang="uk-UA" sz="4300" dirty="0"/>
          </a:p>
        </p:txBody>
      </p:sp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2660650" y="1600200"/>
            <a:ext cx="1146175" cy="1384300"/>
            <a:chOff x="2064" y="1008"/>
            <a:chExt cx="722" cy="872"/>
          </a:xfrm>
        </p:grpSpPr>
        <p:sp>
          <p:nvSpPr>
            <p:cNvPr id="15372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373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374" name="Picture 1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75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pic>
            <p:nvPicPr>
              <p:cNvPr id="15376" name="Picture 16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377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378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379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0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1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2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5383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384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5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6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387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5388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389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390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1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2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3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394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395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6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7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398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399" name="Rectangle 39"/>
            <p:cNvSpPr>
              <a:spLocks noChangeArrowheads="1"/>
            </p:cNvSpPr>
            <p:nvPr/>
          </p:nvSpPr>
          <p:spPr bwMode="gray">
            <a:xfrm>
              <a:off x="2338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uk-UA" altLang="uk-UA" sz="1600" b="1" dirty="0" smtClean="0">
                  <a:solidFill>
                    <a:srgbClr val="000000"/>
                  </a:solidFill>
                </a:rPr>
                <a:t>1</a:t>
              </a:r>
              <a:endParaRPr lang="en-US" altLang="uk-UA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400" name="Group 40"/>
          <p:cNvGrpSpPr>
            <a:grpSpLocks/>
          </p:cNvGrpSpPr>
          <p:nvPr/>
        </p:nvGrpSpPr>
        <p:grpSpPr bwMode="auto">
          <a:xfrm>
            <a:off x="1671638" y="2997200"/>
            <a:ext cx="1146175" cy="1384300"/>
            <a:chOff x="2064" y="1008"/>
            <a:chExt cx="722" cy="872"/>
          </a:xfrm>
        </p:grpSpPr>
        <p:sp>
          <p:nvSpPr>
            <p:cNvPr id="15401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402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03" name="Picture 43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04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pic>
            <p:nvPicPr>
              <p:cNvPr id="15405" name="Picture 45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406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07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08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09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10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11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5412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13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14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15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16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5417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18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19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0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1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2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423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24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5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6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27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428" name="Rectangle 68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uk-UA" altLang="uk-UA" sz="1600" b="1" dirty="0" smtClean="0">
                  <a:solidFill>
                    <a:srgbClr val="000000"/>
                  </a:solidFill>
                </a:rPr>
                <a:t>2</a:t>
              </a:r>
              <a:endParaRPr lang="en-US" altLang="uk-UA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429" name="Group 69"/>
          <p:cNvGrpSpPr>
            <a:grpSpLocks/>
          </p:cNvGrpSpPr>
          <p:nvPr/>
        </p:nvGrpSpPr>
        <p:grpSpPr bwMode="auto">
          <a:xfrm>
            <a:off x="2784475" y="5345113"/>
            <a:ext cx="1146175" cy="1384300"/>
            <a:chOff x="2064" y="1008"/>
            <a:chExt cx="722" cy="872"/>
          </a:xfrm>
        </p:grpSpPr>
        <p:sp>
          <p:nvSpPr>
            <p:cNvPr id="15430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431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32" name="Picture 72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33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pic>
            <p:nvPicPr>
              <p:cNvPr id="15434" name="Picture 74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435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36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37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38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39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40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5441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42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43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44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45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5446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47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48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49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50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51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452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53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54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55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56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457" name="Rectangle 97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uk-UA" altLang="uk-UA" sz="1600" b="1" dirty="0" smtClean="0">
                  <a:solidFill>
                    <a:srgbClr val="000000"/>
                  </a:solidFill>
                </a:rPr>
                <a:t>3</a:t>
              </a:r>
              <a:endParaRPr lang="en-US" altLang="uk-UA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458" name="Group 98"/>
          <p:cNvGrpSpPr>
            <a:grpSpLocks/>
          </p:cNvGrpSpPr>
          <p:nvPr/>
        </p:nvGrpSpPr>
        <p:grpSpPr bwMode="auto">
          <a:xfrm>
            <a:off x="5029200" y="3886200"/>
            <a:ext cx="1146175" cy="1384300"/>
            <a:chOff x="2064" y="1008"/>
            <a:chExt cx="722" cy="872"/>
          </a:xfrm>
        </p:grpSpPr>
        <p:sp>
          <p:nvSpPr>
            <p:cNvPr id="15459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460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61" name="Picture 101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62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pic>
            <p:nvPicPr>
              <p:cNvPr id="15463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464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65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66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67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68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69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5470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71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72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73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74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5475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76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77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78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79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80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481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82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83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84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485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486" name="Rectangle 126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uk-UA" altLang="uk-UA" sz="1600" b="1" dirty="0" smtClean="0">
                  <a:solidFill>
                    <a:srgbClr val="000000"/>
                  </a:solidFill>
                </a:rPr>
                <a:t>5</a:t>
              </a:r>
              <a:endParaRPr lang="en-US" altLang="uk-UA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487" name="Group 127"/>
          <p:cNvGrpSpPr>
            <a:grpSpLocks/>
          </p:cNvGrpSpPr>
          <p:nvPr/>
        </p:nvGrpSpPr>
        <p:grpSpPr bwMode="auto">
          <a:xfrm>
            <a:off x="5022851" y="1724025"/>
            <a:ext cx="1146175" cy="1384300"/>
            <a:chOff x="2064" y="1008"/>
            <a:chExt cx="722" cy="872"/>
          </a:xfrm>
        </p:grpSpPr>
        <p:sp>
          <p:nvSpPr>
            <p:cNvPr id="15488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489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90" name="Picture 130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91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pic>
            <p:nvPicPr>
              <p:cNvPr id="15492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493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94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95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96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97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498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5499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00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501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502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5503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5504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505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06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07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08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09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510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11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12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13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14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515" name="Rectangle 155"/>
            <p:cNvSpPr>
              <a:spLocks noChangeArrowheads="1"/>
            </p:cNvSpPr>
            <p:nvPr/>
          </p:nvSpPr>
          <p:spPr bwMode="gray">
            <a:xfrm>
              <a:off x="2356" y="1272"/>
              <a:ext cx="15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uk-UA" altLang="uk-UA" sz="1600" b="1" dirty="0" smtClean="0">
                  <a:solidFill>
                    <a:srgbClr val="000000"/>
                  </a:solidFill>
                </a:rPr>
                <a:t> </a:t>
              </a:r>
              <a:endParaRPr lang="en-US" altLang="uk-UA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516" name="Group 156"/>
          <p:cNvGrpSpPr>
            <a:grpSpLocks/>
          </p:cNvGrpSpPr>
          <p:nvPr/>
        </p:nvGrpSpPr>
        <p:grpSpPr bwMode="auto">
          <a:xfrm rot="4976862" flipH="1">
            <a:off x="4324350" y="3517900"/>
            <a:ext cx="673100" cy="647700"/>
            <a:chOff x="1944" y="1111"/>
            <a:chExt cx="204" cy="196"/>
          </a:xfrm>
        </p:grpSpPr>
        <p:pic>
          <p:nvPicPr>
            <p:cNvPr id="15517" name="Picture 157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18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15519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5520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21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2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3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4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5525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26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7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8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5529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15530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15531" name="Picture 171" descr="light_shadow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532" name="AutoShape 172"/>
          <p:cNvSpPr>
            <a:spLocks/>
          </p:cNvSpPr>
          <p:nvPr/>
        </p:nvSpPr>
        <p:spPr bwMode="auto">
          <a:xfrm>
            <a:off x="7018338" y="1995488"/>
            <a:ext cx="1509712" cy="366712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99565"/>
              <a:gd name="adj6" fmla="val -73185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uk-UA" sz="1400" dirty="0">
                <a:solidFill>
                  <a:srgbClr val="000000"/>
                </a:solidFill>
              </a:rPr>
              <a:t>4. </a:t>
            </a:r>
            <a:r>
              <a:rPr lang="uk-UA" altLang="uk-UA" sz="1400" dirty="0" smtClean="0">
                <a:solidFill>
                  <a:srgbClr val="000000"/>
                </a:solidFill>
              </a:rPr>
              <a:t>Уроки для сталого розвитку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15533" name="AutoShape 173"/>
          <p:cNvSpPr>
            <a:spLocks/>
          </p:cNvSpPr>
          <p:nvPr/>
        </p:nvSpPr>
        <p:spPr bwMode="auto">
          <a:xfrm>
            <a:off x="6713538" y="3951288"/>
            <a:ext cx="1509712" cy="39211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112551"/>
              <a:gd name="adj6" fmla="val -5983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uk-UA" sz="1400" dirty="0" smtClean="0">
                <a:solidFill>
                  <a:srgbClr val="000000"/>
                </a:solidFill>
              </a:rPr>
              <a:t>5</a:t>
            </a:r>
            <a:r>
              <a:rPr lang="uk-UA" altLang="uk-UA" sz="1400" dirty="0" smtClean="0">
                <a:solidFill>
                  <a:srgbClr val="000000"/>
                </a:solidFill>
              </a:rPr>
              <a:t>. Виховні години 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15534" name="AutoShape 174"/>
          <p:cNvSpPr>
            <a:spLocks/>
          </p:cNvSpPr>
          <p:nvPr/>
        </p:nvSpPr>
        <p:spPr bwMode="auto">
          <a:xfrm>
            <a:off x="755650" y="1597025"/>
            <a:ext cx="1593850" cy="434975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18250"/>
              <a:gd name="adj6" fmla="val 125000"/>
            </a:avLst>
          </a:prstGeom>
          <a:noFill/>
          <a:ln w="9525">
            <a:solidFill>
              <a:schemeClr val="tx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0" hangingPunct="0"/>
            <a:r>
              <a:rPr lang="en-US" altLang="uk-UA" sz="1400" dirty="0">
                <a:solidFill>
                  <a:srgbClr val="000000"/>
                </a:solidFill>
              </a:rPr>
              <a:t>1. </a:t>
            </a:r>
            <a:r>
              <a:rPr lang="uk-UA" altLang="uk-UA" sz="1400" dirty="0" smtClean="0">
                <a:solidFill>
                  <a:srgbClr val="000000"/>
                </a:solidFill>
              </a:rPr>
              <a:t>Творча група вчителів «</a:t>
            </a:r>
            <a:r>
              <a:rPr lang="uk-UA" altLang="uk-UA" sz="1400" dirty="0" err="1" smtClean="0">
                <a:solidFill>
                  <a:srgbClr val="000000"/>
                </a:solidFill>
              </a:rPr>
              <a:t>Геліос</a:t>
            </a:r>
            <a:r>
              <a:rPr lang="uk-UA" altLang="uk-UA" sz="1400" dirty="0" smtClean="0">
                <a:solidFill>
                  <a:srgbClr val="000000"/>
                </a:solidFill>
              </a:rPr>
              <a:t>»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15535" name="AutoShape 175"/>
          <p:cNvSpPr>
            <a:spLocks/>
          </p:cNvSpPr>
          <p:nvPr/>
        </p:nvSpPr>
        <p:spPr bwMode="auto">
          <a:xfrm>
            <a:off x="76200" y="4103688"/>
            <a:ext cx="1593850" cy="434975"/>
          </a:xfrm>
          <a:prstGeom prst="accentCallout2">
            <a:avLst>
              <a:gd name="adj1" fmla="val 26278"/>
              <a:gd name="adj2" fmla="val 104782"/>
              <a:gd name="adj3" fmla="val 26278"/>
              <a:gd name="adj4" fmla="val 118926"/>
              <a:gd name="adj5" fmla="val -35769"/>
              <a:gd name="adj6" fmla="val 134463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0" hangingPunct="0"/>
            <a:r>
              <a:rPr lang="en-US" altLang="uk-UA" sz="1400" dirty="0">
                <a:solidFill>
                  <a:srgbClr val="000000"/>
                </a:solidFill>
              </a:rPr>
              <a:t>2. </a:t>
            </a:r>
            <a:r>
              <a:rPr lang="uk-UA" altLang="uk-UA" sz="1400" dirty="0" smtClean="0">
                <a:solidFill>
                  <a:srgbClr val="000000"/>
                </a:solidFill>
              </a:rPr>
              <a:t>Шкільне наукове товариство «Наукова зміна»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15536" name="AutoShape 176"/>
          <p:cNvSpPr>
            <a:spLocks/>
          </p:cNvSpPr>
          <p:nvPr/>
        </p:nvSpPr>
        <p:spPr bwMode="auto">
          <a:xfrm>
            <a:off x="304800" y="5410200"/>
            <a:ext cx="1509713" cy="392113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153440"/>
              <a:gd name="adj6" fmla="val 1755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uk-UA" sz="1400" dirty="0">
                <a:solidFill>
                  <a:srgbClr val="000000"/>
                </a:solidFill>
              </a:rPr>
              <a:t>3. </a:t>
            </a:r>
            <a:r>
              <a:rPr lang="uk-UA" altLang="uk-UA" sz="1400" dirty="0" smtClean="0">
                <a:solidFill>
                  <a:srgbClr val="000000"/>
                </a:solidFill>
              </a:rPr>
              <a:t>МАН секція біологія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15537" name="Rectangle 177"/>
          <p:cNvSpPr>
            <a:spLocks noChangeArrowheads="1"/>
          </p:cNvSpPr>
          <p:nvPr/>
        </p:nvSpPr>
        <p:spPr bwMode="auto">
          <a:xfrm>
            <a:off x="4538663" y="5636508"/>
            <a:ext cx="33353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uk-UA" altLang="uk-UA" sz="1600" b="1" dirty="0" smtClean="0">
                <a:solidFill>
                  <a:srgbClr val="000000"/>
                </a:solidFill>
              </a:rPr>
              <a:t>Сформувати практичні знання, уміння і навики, необхідні в повсякденному житті</a:t>
            </a:r>
            <a:endParaRPr lang="en-US" altLang="uk-UA" sz="1600" dirty="0">
              <a:solidFill>
                <a:srgbClr val="000000"/>
              </a:solidFill>
            </a:endParaRPr>
          </a:p>
        </p:txBody>
      </p:sp>
      <p:sp>
        <p:nvSpPr>
          <p:cNvPr id="15538" name="Rectangle 178"/>
          <p:cNvSpPr>
            <a:spLocks noChangeArrowheads="1"/>
          </p:cNvSpPr>
          <p:nvPr/>
        </p:nvSpPr>
        <p:spPr bwMode="gray">
          <a:xfrm>
            <a:off x="4495800" y="5702300"/>
            <a:ext cx="42863" cy="3556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79" name="Rectangle 126"/>
          <p:cNvSpPr>
            <a:spLocks noChangeArrowheads="1"/>
          </p:cNvSpPr>
          <p:nvPr/>
        </p:nvSpPr>
        <p:spPr bwMode="gray">
          <a:xfrm>
            <a:off x="5458604" y="2094784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uk-UA" altLang="uk-UA" sz="1600" b="1" dirty="0" smtClean="0">
                <a:solidFill>
                  <a:srgbClr val="000000"/>
                </a:solidFill>
              </a:rPr>
              <a:t>4</a:t>
            </a:r>
            <a:endParaRPr lang="en-US" altLang="uk-UA" sz="1600" b="1" dirty="0">
              <a:solidFill>
                <a:srgbClr val="000000"/>
              </a:solidFill>
            </a:endParaRPr>
          </a:p>
        </p:txBody>
      </p:sp>
      <p:pic>
        <p:nvPicPr>
          <p:cNvPr id="180" name="Picture 3" descr="D:\діск Д\Сталий розвиток\Стійкий РОзвиток\1\IMG_16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8338" y="429759"/>
            <a:ext cx="1736777" cy="1302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" name="Picture 18" descr="P12000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651" y="2144710"/>
            <a:ext cx="2182909" cy="1637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3" name="Picture 23" descr="E:\творча група\126___05\IMG_4088.JPG"/>
          <p:cNvPicPr>
            <a:picLocks noChangeAspect="1" noChangeArrowheads="1"/>
          </p:cNvPicPr>
          <p:nvPr/>
        </p:nvPicPr>
        <p:blipFill>
          <a:blip r:embed="rId9" cstate="print"/>
          <a:srcRect t="28261"/>
          <a:stretch>
            <a:fillRect/>
          </a:stretch>
        </p:blipFill>
        <p:spPr bwMode="auto">
          <a:xfrm rot="20683483">
            <a:off x="9794" y="55745"/>
            <a:ext cx="2397351" cy="1523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" name="Picture 5" descr="D:\діск Д\Сталий розвиток\Стійкий РОзвиток\Photo1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26793" y="4366119"/>
            <a:ext cx="1700814" cy="1275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Творча група «</a:t>
            </a:r>
            <a:r>
              <a:rPr lang="uk-UA" dirty="0" err="1" smtClean="0"/>
              <a:t>Геліос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8" y="4437112"/>
            <a:ext cx="2934072" cy="2200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фото семінар\ajnj 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9134">
            <a:off x="303073" y="872764"/>
            <a:ext cx="1820130" cy="24268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0" descr="E:\творча група\IMG_38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6623">
            <a:off x="244913" y="3719846"/>
            <a:ext cx="2774947" cy="20812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42" descr="G:\DCIM\126___05\IMG_4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9880">
            <a:off x="6139346" y="1269721"/>
            <a:ext cx="2578107" cy="19335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41" descr="E:\творча група\126___05\IMG_4086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869037"/>
            <a:ext cx="2556164" cy="19160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407">
            <a:off x="5948155" y="3677716"/>
            <a:ext cx="2960488" cy="2220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42" y="2490905"/>
            <a:ext cx="2670370" cy="200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ШНТ «Наукова зміна»</a:t>
            </a:r>
            <a:endParaRPr lang="uk-UA" dirty="0"/>
          </a:p>
        </p:txBody>
      </p:sp>
      <p:pic>
        <p:nvPicPr>
          <p:cNvPr id="4" name="Picture 19" descr="P120002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632">
            <a:off x="282769" y="1202692"/>
            <a:ext cx="2788362" cy="2091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P120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730">
            <a:off x="6135585" y="1276596"/>
            <a:ext cx="2592536" cy="194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P1200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2808560" cy="2106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059832" y="3054956"/>
            <a:ext cx="3241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Наукова робота на тему :</a:t>
            </a:r>
          </a:p>
          <a:p>
            <a:pPr algn="ctr">
              <a:defRPr/>
            </a:pP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“Вода – запорука здоров</a:t>
            </a: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’</a:t>
            </a:r>
            <a:r>
              <a:rPr lang="uk-UA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я” </a:t>
            </a:r>
          </a:p>
        </p:txBody>
      </p:sp>
      <p:graphicFrame>
        <p:nvGraphicFramePr>
          <p:cNvPr id="8" name="Объект 7">
            <a:hlinkClick r:id="rId6" action="ppaction://hlinkpres?slideindex=1&amp;slidetitle=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000825"/>
              </p:ext>
            </p:extLst>
          </p:nvPr>
        </p:nvGraphicFramePr>
        <p:xfrm>
          <a:off x="6352701" y="4793695"/>
          <a:ext cx="1948187" cy="146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Презентация" r:id="rId8" imgW="4572129" imgH="3429039" progId="PowerPoint.Show.8">
                  <p:embed/>
                </p:oleObj>
              </mc:Choice>
              <mc:Fallback>
                <p:oleObj name="Презентация" r:id="rId8" imgW="4572129" imgH="3429039" progId="PowerPoint.Show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701" y="4793695"/>
                        <a:ext cx="1948187" cy="146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rId10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421148"/>
              </p:ext>
            </p:extLst>
          </p:nvPr>
        </p:nvGraphicFramePr>
        <p:xfrm>
          <a:off x="7079949" y="3283915"/>
          <a:ext cx="1851655" cy="1388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Презентация" r:id="rId12" imgW="4572129" imgH="3429039" progId="PowerPoint.Show.8">
                  <p:embed/>
                </p:oleObj>
              </mc:Choice>
              <mc:Fallback>
                <p:oleObj name="Презентация" r:id="rId12" imgW="4572129" imgH="3429039" progId="PowerPoint.Show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9949" y="3283915"/>
                        <a:ext cx="1851655" cy="1388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E:\Dsc0215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48471" y="1015471"/>
            <a:ext cx="2719313" cy="20394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8" descr="D:\діск Д\фОТОГРАФІЇ\112___02\IMG_207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633008">
            <a:off x="332516" y="3783269"/>
            <a:ext cx="2694624" cy="202085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254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6821" y="298016"/>
            <a:ext cx="8229600" cy="868363"/>
          </a:xfrm>
        </p:spPr>
        <p:txBody>
          <a:bodyPr/>
          <a:lstStyle/>
          <a:p>
            <a:r>
              <a:rPr lang="uk-UA" dirty="0" smtClean="0"/>
              <a:t>МАН секція біологія</a:t>
            </a:r>
            <a:endParaRPr lang="uk-UA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788">
            <a:off x="6008325" y="4325039"/>
            <a:ext cx="2718048" cy="203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6" y="946245"/>
            <a:ext cx="2332779" cy="174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692">
            <a:off x="399196" y="4542187"/>
            <a:ext cx="2457303" cy="1842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70">
            <a:off x="348244" y="1198461"/>
            <a:ext cx="2191908" cy="164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8" descr="IMG_17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239">
            <a:off x="6791845" y="517201"/>
            <a:ext cx="2159000" cy="162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 descr="IMG_17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16" y="4811666"/>
            <a:ext cx="2484437" cy="186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674">
            <a:off x="107503" y="2835978"/>
            <a:ext cx="2176463" cy="162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E:\Dsc021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467" y="2742752"/>
            <a:ext cx="2719313" cy="20394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7" descr="D:\діск Д\фОТОГРАФІЇ\112___02\IMG_208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467091">
            <a:off x="6276201" y="2348327"/>
            <a:ext cx="2701693" cy="202615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49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Уроки для сталого розвитку</a:t>
            </a:r>
            <a:endParaRPr lang="uk-UA" dirty="0"/>
          </a:p>
        </p:txBody>
      </p:sp>
      <p:pic>
        <p:nvPicPr>
          <p:cNvPr id="2050" name="Picture 2" descr="E:\фото\Изображение 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496">
            <a:off x="198682" y="1306540"/>
            <a:ext cx="201622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\Изображение 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01" y="1097090"/>
            <a:ext cx="1952592" cy="1464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діск Д\агідбригада\садять вазо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037" y="1050425"/>
            <a:ext cx="1934759" cy="1451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62" y="2689053"/>
            <a:ext cx="2862483" cy="2146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16" y="5004250"/>
            <a:ext cx="2413712" cy="1811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814">
            <a:off x="11140" y="4152523"/>
            <a:ext cx="2909210" cy="2696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діск Д\фОТОГРАФІЇ\109___11\IMG_16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65321">
            <a:off x="6767094" y="1312715"/>
            <a:ext cx="2141470" cy="1606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3" descr="E:\районний флеш -моб батерейки\Изображение 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26852">
            <a:off x="6278868" y="3294227"/>
            <a:ext cx="2143140" cy="16073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5" descr="E:\районний флеш -моб батерейки\Изображение 2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18435">
            <a:off x="6637440" y="4935204"/>
            <a:ext cx="2063736" cy="154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9" y="2824771"/>
            <a:ext cx="2052091" cy="1539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Девіз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306128"/>
            <a:ext cx="735483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Загальна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атмосфера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повинна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лякати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а,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навпаки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налаштовувати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позитивно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357166"/>
            <a:ext cx="678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00"/>
                </a:solidFill>
              </a:rPr>
              <a:t>ЗАХОДИ ЗДОРОВ</a:t>
            </a:r>
            <a:r>
              <a:rPr lang="en-US" sz="2800" b="1" dirty="0" smtClean="0">
                <a:solidFill>
                  <a:srgbClr val="000000"/>
                </a:solidFill>
              </a:rPr>
              <a:t>’</a:t>
            </a:r>
            <a:r>
              <a:rPr lang="uk-UA" sz="2800" b="1" dirty="0" smtClean="0">
                <a:solidFill>
                  <a:srgbClr val="000000"/>
                </a:solidFill>
              </a:rPr>
              <a:t>ЯЗБЕРЕЖУВАЛЬНОГО ВИХОВАННЯ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214282" y="1785926"/>
            <a:ext cx="2357454" cy="114300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Профілактика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правопорушень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3000364" y="3929066"/>
            <a:ext cx="3214710" cy="92869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Утвердження здорового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 способу життя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3071802" y="1857364"/>
            <a:ext cx="3000396" cy="157163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виховання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здорового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способу життя</a:t>
            </a:r>
            <a:endParaRPr lang="uk-UA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6572264" y="3286124"/>
            <a:ext cx="2071702" cy="321471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Бесіди, лекції лікарів,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участь в акціях, перегляд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фільмів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6500826" y="1928802"/>
            <a:ext cx="2071702" cy="10001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Профілактика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шкідливих звичок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142844" y="3357562"/>
            <a:ext cx="2571768" cy="328614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Зустрічі з представниками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правоохоронних органів,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залучення учнів до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цікавих справ, гурткової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роботи, бібліотеки,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індивідуальна робота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2928926" y="5072074"/>
            <a:ext cx="3357586" cy="150019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Залучення до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спортивних змагань,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туризму, занять у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Спортивних секціях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2643174" y="2428868"/>
            <a:ext cx="35719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15074" y="2428868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321967" y="3679033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rot="5400000">
            <a:off x="1196555" y="3089670"/>
            <a:ext cx="357190" cy="357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2"/>
            <a:endCxn id="6" idx="0"/>
          </p:cNvCxnSpPr>
          <p:nvPr/>
        </p:nvCxnSpPr>
        <p:spPr>
          <a:xfrm rot="16200000" flipH="1">
            <a:off x="7393801" y="3071810"/>
            <a:ext cx="35719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2"/>
            <a:endCxn id="10" idx="0"/>
          </p:cNvCxnSpPr>
          <p:nvPr/>
        </p:nvCxnSpPr>
        <p:spPr>
          <a:xfrm rot="5400000">
            <a:off x="4500562" y="496491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1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роботи</a:t>
            </a:r>
            <a:endParaRPr lang="uk-UA" dirty="0"/>
          </a:p>
        </p:txBody>
      </p:sp>
      <p:pic>
        <p:nvPicPr>
          <p:cNvPr id="1026" name="Picture 2" descr="E:\фото\Изображение 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3970">
            <a:off x="195380" y="327252"/>
            <a:ext cx="1938548" cy="145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\Изображение 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667">
            <a:off x="6406987" y="259859"/>
            <a:ext cx="2518586" cy="1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о\Изображение 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519432" cy="188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\Изображение 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996">
            <a:off x="254610" y="4373570"/>
            <a:ext cx="2494584" cy="187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діск Д\агідбригада\IMG_3955.jpg"/>
          <p:cNvPicPr>
            <a:picLocks noChangeAspect="1" noChangeArrowheads="1"/>
          </p:cNvPicPr>
          <p:nvPr/>
        </p:nvPicPr>
        <p:blipFill>
          <a:blip r:embed="rId6" cstate="print"/>
          <a:srcRect r="10742"/>
          <a:stretch>
            <a:fillRect/>
          </a:stretch>
        </p:blipFill>
        <p:spPr bwMode="auto">
          <a:xfrm>
            <a:off x="3346216" y="4812152"/>
            <a:ext cx="2523405" cy="15904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E:\фотографії\юний еколог\IMG_78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46701">
            <a:off x="6223821" y="4293096"/>
            <a:ext cx="2651787" cy="198884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F:\відео про школу\фото і відео про школу\P11106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7871">
            <a:off x="320520" y="2826660"/>
            <a:ext cx="2546072" cy="170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відео про школу\фото і відео про школу\Рисунок1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9" y="2408659"/>
            <a:ext cx="2611914" cy="1750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Изображение 57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0" y="1691257"/>
            <a:ext cx="1912759" cy="143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56" y="2870302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7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28192"/>
          </a:xfrm>
        </p:spPr>
        <p:txBody>
          <a:bodyPr/>
          <a:lstStyle/>
          <a:p>
            <a:r>
              <a:rPr lang="uk-UA" altLang="uk-UA" sz="4300" dirty="0" smtClean="0"/>
              <a:t>ІІІ етап</a:t>
            </a:r>
            <a:br>
              <a:rPr lang="uk-UA" altLang="uk-UA" sz="4300" dirty="0" smtClean="0"/>
            </a:br>
            <a:r>
              <a:rPr lang="uk-UA" altLang="uk-UA" sz="2000" dirty="0" smtClean="0"/>
              <a:t>сформувати навички збереження здоров'я у повсякденному житті</a:t>
            </a:r>
            <a:endParaRPr lang="en-US" altLang="uk-UA" sz="4300" dirty="0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gray">
          <a:xfrm rot="5400000">
            <a:off x="7144" y="2801144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gray">
          <a:xfrm>
            <a:off x="890588" y="4057650"/>
            <a:ext cx="19542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1400" b="1" dirty="0" smtClean="0">
                <a:solidFill>
                  <a:srgbClr val="7030A0"/>
                </a:solidFill>
              </a:rPr>
              <a:t>Досягти стабільності та автоматизму при дотриманні правил збереження здоров'я</a:t>
            </a:r>
            <a:r>
              <a:rPr lang="en-US" altLang="uk-UA" sz="1400" b="1" dirty="0" smtClean="0">
                <a:solidFill>
                  <a:srgbClr val="7030A0"/>
                </a:solidFill>
              </a:rPr>
              <a:t>.</a:t>
            </a:r>
            <a:endParaRPr lang="en-US" altLang="uk-UA" sz="1400" b="1" dirty="0">
              <a:solidFill>
                <a:srgbClr val="7030A0"/>
              </a:solidFill>
            </a:endParaRP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gray">
          <a:xfrm rot="5400000">
            <a:off x="2456657" y="2801144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gray">
          <a:xfrm>
            <a:off x="3340100" y="4057650"/>
            <a:ext cx="19542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1400" b="1" dirty="0" smtClean="0">
                <a:solidFill>
                  <a:srgbClr val="7030A0"/>
                </a:solidFill>
              </a:rPr>
              <a:t>Досягти виконання цих правил відповідно до вимог їх практичного застосування</a:t>
            </a:r>
            <a:endParaRPr lang="en-US" altLang="uk-UA" sz="1400" b="1" dirty="0">
              <a:solidFill>
                <a:srgbClr val="7030A0"/>
              </a:solidFill>
            </a:endParaRP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gray">
          <a:xfrm rot="5400000">
            <a:off x="4934744" y="2801144"/>
            <a:ext cx="3703637" cy="197167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gray">
          <a:xfrm>
            <a:off x="5816600" y="3949928"/>
            <a:ext cx="1955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1400" b="1" dirty="0" smtClean="0">
                <a:solidFill>
                  <a:srgbClr val="7030A0"/>
                </a:solidFill>
              </a:rPr>
              <a:t>Забезпечити варіативне дотримання правил здорового способу життя залежно від конкретних практичних умов</a:t>
            </a:r>
            <a:endParaRPr lang="en-US" altLang="uk-UA" sz="1400" b="1" dirty="0">
              <a:solidFill>
                <a:srgbClr val="7030A0"/>
              </a:solidFill>
            </a:endParaRPr>
          </a:p>
        </p:txBody>
      </p:sp>
      <p:pic>
        <p:nvPicPr>
          <p:cNvPr id="26633" name="Picture 9" descr="RY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141538"/>
            <a:ext cx="1108075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LB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2141538"/>
            <a:ext cx="1176337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YG_circl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2116138"/>
            <a:ext cx="1192212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359694" y="2407844"/>
            <a:ext cx="912812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uk-UA" sz="2000" b="1" dirty="0">
                <a:solidFill>
                  <a:srgbClr val="D13F11"/>
                </a:solidFill>
              </a:rPr>
              <a:t>A</a:t>
            </a:r>
            <a:r>
              <a:rPr lang="en-US" altLang="uk-UA" sz="1400" b="1" dirty="0">
                <a:solidFill>
                  <a:srgbClr val="D13F11"/>
                </a:solidFill>
              </a:rPr>
              <a:t>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uk-UA" altLang="uk-UA" sz="1400" b="1" dirty="0" smtClean="0">
                <a:solidFill>
                  <a:srgbClr val="5F5F5F"/>
                </a:solidFill>
              </a:rPr>
              <a:t> </a:t>
            </a:r>
            <a:endParaRPr lang="en-US" altLang="uk-UA" sz="1400" b="1" dirty="0">
              <a:solidFill>
                <a:srgbClr val="5F5F5F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286500" y="2420938"/>
            <a:ext cx="914400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uk-UA" sz="2000" b="1" dirty="0">
                <a:solidFill>
                  <a:srgbClr val="D13F11"/>
                </a:solidFill>
              </a:rPr>
              <a:t>C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endParaRPr lang="en-US" altLang="uk-UA" sz="1400" b="1" dirty="0">
              <a:solidFill>
                <a:srgbClr val="5F5F5F"/>
              </a:solidFill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817938" y="2420938"/>
            <a:ext cx="914400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uk-UA" sz="2000" b="1" dirty="0">
                <a:solidFill>
                  <a:srgbClr val="D13F11"/>
                </a:solidFill>
              </a:rPr>
              <a:t>B</a:t>
            </a:r>
            <a:r>
              <a:rPr lang="en-US" altLang="uk-UA" sz="1400" b="1" dirty="0">
                <a:solidFill>
                  <a:srgbClr val="D13F11"/>
                </a:solidFill>
              </a:rPr>
              <a:t>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endParaRPr lang="en-US" altLang="uk-UA" sz="1400" b="1" dirty="0">
              <a:solidFill>
                <a:srgbClr val="5F5F5F"/>
              </a:solidFill>
            </a:endParaRPr>
          </a:p>
        </p:txBody>
      </p:sp>
      <p:pic>
        <p:nvPicPr>
          <p:cNvPr id="26639" name="Picture 15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3529013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3529013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1" name="Picture 17" descr="O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529013"/>
            <a:ext cx="412750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2505" y="1473498"/>
            <a:ext cx="429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Основні завдання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9950" y="332656"/>
            <a:ext cx="6248400" cy="487363"/>
          </a:xfrm>
        </p:spPr>
        <p:txBody>
          <a:bodyPr/>
          <a:lstStyle/>
          <a:p>
            <a:r>
              <a:rPr lang="uk-UA" sz="2800" dirty="0" smtClean="0"/>
              <a:t>Вчити дітей діяти за алгоритмом у конфліктних ситуаціях</a:t>
            </a:r>
            <a:endParaRPr lang="en-US" sz="2800" dirty="0" smtClean="0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gray">
          <a:xfrm>
            <a:off x="2916238" y="28495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gray">
          <a:xfrm>
            <a:off x="5651500" y="284956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gray">
          <a:xfrm>
            <a:off x="6227763" y="20574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gray">
          <a:xfrm>
            <a:off x="6227763" y="2057400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gray">
          <a:xfrm>
            <a:off x="6369050" y="2198688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gray">
          <a:xfrm>
            <a:off x="6400800" y="2209800"/>
            <a:ext cx="1878013" cy="187801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gray">
          <a:xfrm>
            <a:off x="6470650" y="229235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gray">
          <a:xfrm>
            <a:off x="755650" y="20510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gray">
          <a:xfrm>
            <a:off x="755650" y="205105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gray">
          <a:xfrm>
            <a:off x="896938" y="219233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gray">
          <a:xfrm>
            <a:off x="898525" y="219551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12302" name="Oval 14"/>
          <p:cNvSpPr>
            <a:spLocks noChangeArrowheads="1"/>
          </p:cNvSpPr>
          <p:nvPr/>
        </p:nvSpPr>
        <p:spPr bwMode="gray">
          <a:xfrm>
            <a:off x="990600" y="228600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12303" name="Group 15"/>
          <p:cNvGrpSpPr>
            <a:grpSpLocks/>
          </p:cNvGrpSpPr>
          <p:nvPr/>
        </p:nvGrpSpPr>
        <p:grpSpPr bwMode="auto">
          <a:xfrm>
            <a:off x="1017588" y="2311400"/>
            <a:ext cx="1636712" cy="1636713"/>
            <a:chOff x="4166" y="1706"/>
            <a:chExt cx="1252" cy="1252"/>
          </a:xfrm>
        </p:grpSpPr>
        <p:sp>
          <p:nvSpPr>
            <p:cNvPr id="12326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7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8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9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49172" name="Oval 20"/>
          <p:cNvSpPr>
            <a:spLocks noChangeArrowheads="1"/>
          </p:cNvSpPr>
          <p:nvPr/>
        </p:nvSpPr>
        <p:spPr bwMode="gray">
          <a:xfrm>
            <a:off x="3492500" y="20574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73" name="Oval 21"/>
          <p:cNvSpPr>
            <a:spLocks noChangeArrowheads="1"/>
          </p:cNvSpPr>
          <p:nvPr/>
        </p:nvSpPr>
        <p:spPr bwMode="gray">
          <a:xfrm>
            <a:off x="3492500" y="2057400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74" name="Oval 22"/>
          <p:cNvSpPr>
            <a:spLocks noChangeArrowheads="1"/>
          </p:cNvSpPr>
          <p:nvPr/>
        </p:nvSpPr>
        <p:spPr bwMode="gray">
          <a:xfrm>
            <a:off x="3633788" y="2198688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49175" name="Oval 23"/>
          <p:cNvSpPr>
            <a:spLocks noChangeArrowheads="1"/>
          </p:cNvSpPr>
          <p:nvPr/>
        </p:nvSpPr>
        <p:spPr bwMode="gray">
          <a:xfrm>
            <a:off x="3635375" y="2201863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12308" name="Oval 24"/>
          <p:cNvSpPr>
            <a:spLocks noChangeArrowheads="1"/>
          </p:cNvSpPr>
          <p:nvPr/>
        </p:nvSpPr>
        <p:spPr bwMode="gray">
          <a:xfrm>
            <a:off x="3727450" y="2292350"/>
            <a:ext cx="1690688" cy="16906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12309" name="Group 25"/>
          <p:cNvGrpSpPr>
            <a:grpSpLocks/>
          </p:cNvGrpSpPr>
          <p:nvPr/>
        </p:nvGrpSpPr>
        <p:grpSpPr bwMode="auto">
          <a:xfrm>
            <a:off x="3754438" y="2311400"/>
            <a:ext cx="1636712" cy="1636713"/>
            <a:chOff x="4166" y="1706"/>
            <a:chExt cx="1252" cy="1252"/>
          </a:xfrm>
        </p:grpSpPr>
        <p:sp>
          <p:nvSpPr>
            <p:cNvPr id="12322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3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4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5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grpSp>
        <p:nvGrpSpPr>
          <p:cNvPr id="12310" name="Group 30"/>
          <p:cNvGrpSpPr>
            <a:grpSpLocks/>
          </p:cNvGrpSpPr>
          <p:nvPr/>
        </p:nvGrpSpPr>
        <p:grpSpPr bwMode="auto">
          <a:xfrm>
            <a:off x="6500813" y="2311400"/>
            <a:ext cx="1636712" cy="1636713"/>
            <a:chOff x="4166" y="1706"/>
            <a:chExt cx="1252" cy="1252"/>
          </a:xfrm>
        </p:grpSpPr>
        <p:sp>
          <p:nvSpPr>
            <p:cNvPr id="12318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19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0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12321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12314" name="Text Box 38"/>
          <p:cNvSpPr txBox="1">
            <a:spLocks noChangeArrowheads="1"/>
          </p:cNvSpPr>
          <p:nvPr/>
        </p:nvSpPr>
        <p:spPr bwMode="gray">
          <a:xfrm>
            <a:off x="1402140" y="2916238"/>
            <a:ext cx="87395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dirty="0" smtClean="0">
                <a:solidFill>
                  <a:srgbClr val="000000"/>
                </a:solidFill>
              </a:rPr>
              <a:t>Стій!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315" name="Text Box 39"/>
          <p:cNvSpPr txBox="1">
            <a:spLocks noChangeArrowheads="1"/>
          </p:cNvSpPr>
          <p:nvPr/>
        </p:nvSpPr>
        <p:spPr bwMode="gray">
          <a:xfrm>
            <a:off x="3812205" y="2916238"/>
            <a:ext cx="154023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dirty="0" smtClean="0">
                <a:solidFill>
                  <a:srgbClr val="000000"/>
                </a:solidFill>
              </a:rPr>
              <a:t>Подумай!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316" name="Text Box 40"/>
          <p:cNvSpPr txBox="1">
            <a:spLocks noChangeArrowheads="1"/>
          </p:cNvSpPr>
          <p:nvPr/>
        </p:nvSpPr>
        <p:spPr bwMode="gray">
          <a:xfrm>
            <a:off x="6565537" y="2761976"/>
            <a:ext cx="151996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2400" dirty="0" smtClean="0">
                <a:solidFill>
                  <a:srgbClr val="000000"/>
                </a:solidFill>
              </a:rPr>
              <a:t>Прийми</a:t>
            </a:r>
          </a:p>
          <a:p>
            <a:pPr algn="ctr" eaLnBrk="0" hangingPunct="0"/>
            <a:r>
              <a:rPr lang="uk-UA" sz="2400" dirty="0" smtClean="0">
                <a:solidFill>
                  <a:srgbClr val="000000"/>
                </a:solidFill>
              </a:rPr>
              <a:t> рішення!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9" name="Picture 5" descr="D:\діск Д\Сталий розвиток\Стійкий РОзвиток\Photo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387" y="4409701"/>
            <a:ext cx="2569820" cy="192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" descr="D:\діск Д\Сталий розвиток\Стійкий РОзвиток\1\IMG_1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8345" y="4502689"/>
            <a:ext cx="2321397" cy="1741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1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300" dirty="0" smtClean="0"/>
              <a:t>Очікувані результати</a:t>
            </a:r>
            <a:endParaRPr lang="en-US" altLang="uk-UA" sz="4300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203575" y="269875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263900" y="2424113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>
                <a:solidFill>
                  <a:srgbClr val="000000"/>
                </a:solidFill>
              </a:rPr>
              <a:t>Формування життєвих компетентностей, оволодіння знаннями, навичками свідомої, позитивної поведінки.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78263" y="3181350"/>
            <a:ext cx="48291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>
                <a:solidFill>
                  <a:srgbClr val="000000"/>
                </a:solidFill>
              </a:rPr>
              <a:t>Профілактика негативних явищ в учнівському середовищі, створення сприятливих умов для залучення учнів до життя школи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141788" y="3998913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>
                <a:solidFill>
                  <a:srgbClr val="000000"/>
                </a:solidFill>
              </a:rPr>
              <a:t>Активну участь учнів у пошуку та створенні дидактичного матеріалу здоров</a:t>
            </a:r>
            <a:r>
              <a:rPr lang="en-US" altLang="uk-UA" sz="1400" dirty="0" smtClean="0">
                <a:solidFill>
                  <a:srgbClr val="000000"/>
                </a:solidFill>
              </a:rPr>
              <a:t>’</a:t>
            </a:r>
            <a:r>
              <a:rPr lang="uk-UA" altLang="uk-UA" sz="1400" dirty="0" err="1" smtClean="0">
                <a:solidFill>
                  <a:srgbClr val="000000"/>
                </a:solidFill>
              </a:rPr>
              <a:t>язберігаючого</a:t>
            </a:r>
            <a:r>
              <a:rPr lang="uk-UA" altLang="uk-UA" sz="1400" dirty="0" smtClean="0">
                <a:solidFill>
                  <a:srgbClr val="000000"/>
                </a:solidFill>
              </a:rPr>
              <a:t> змісту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973513" y="4805363"/>
            <a:ext cx="48291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>
                <a:solidFill>
                  <a:srgbClr val="000000"/>
                </a:solidFill>
              </a:rPr>
              <a:t>Удосконалення уроку, умов його організації і проведення з позицій здоров</a:t>
            </a:r>
            <a:r>
              <a:rPr lang="en-US" altLang="uk-UA" sz="1400" dirty="0" smtClean="0">
                <a:solidFill>
                  <a:srgbClr val="000000"/>
                </a:solidFill>
              </a:rPr>
              <a:t>’</a:t>
            </a:r>
            <a:r>
              <a:rPr lang="uk-UA" altLang="uk-UA" sz="1400" dirty="0" err="1" smtClean="0">
                <a:solidFill>
                  <a:srgbClr val="000000"/>
                </a:solidFill>
              </a:rPr>
              <a:t>язбереження</a:t>
            </a:r>
            <a:r>
              <a:rPr lang="uk-UA" altLang="uk-UA" sz="1400" dirty="0" smtClean="0">
                <a:solidFill>
                  <a:srgbClr val="000000"/>
                </a:solidFill>
              </a:rPr>
              <a:t>.</a:t>
            </a:r>
            <a:r>
              <a:rPr lang="en-US" altLang="uk-UA" sz="1400" dirty="0" smtClean="0">
                <a:solidFill>
                  <a:srgbClr val="000000"/>
                </a:solidFill>
              </a:rPr>
              <a:t>.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94088" y="5565775"/>
            <a:ext cx="4829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>
                <a:solidFill>
                  <a:srgbClr val="000000"/>
                </a:solidFill>
              </a:rPr>
              <a:t>Становлення особистості як активного творця своє долі</a:t>
            </a:r>
            <a:endParaRPr lang="en-US" altLang="uk-UA" sz="1400" dirty="0">
              <a:solidFill>
                <a:srgbClr val="000000"/>
              </a:solidFill>
            </a:endParaRPr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 rot="4976862" flipH="1">
            <a:off x="2940050" y="2420938"/>
            <a:ext cx="323850" cy="311150"/>
            <a:chOff x="1944" y="1111"/>
            <a:chExt cx="204" cy="196"/>
          </a:xfrm>
        </p:grpSpPr>
        <p:pic>
          <p:nvPicPr>
            <p:cNvPr id="23562" name="Picture 10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23564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565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66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67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68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69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23570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71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72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73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74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23575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3576" name="Picture 24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77" name="Group 25"/>
          <p:cNvGrpSpPr>
            <a:grpSpLocks/>
          </p:cNvGrpSpPr>
          <p:nvPr/>
        </p:nvGrpSpPr>
        <p:grpSpPr bwMode="auto">
          <a:xfrm flipH="1">
            <a:off x="228600" y="2508250"/>
            <a:ext cx="3438525" cy="3429000"/>
            <a:chOff x="1955" y="1224"/>
            <a:chExt cx="1911" cy="1911"/>
          </a:xfrm>
        </p:grpSpPr>
        <p:sp>
          <p:nvSpPr>
            <p:cNvPr id="23578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79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80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81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82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83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3584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pic>
        <p:nvPicPr>
          <p:cNvPr id="23585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49350" y="3479800"/>
            <a:ext cx="16097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86" name="Group 34"/>
          <p:cNvGrpSpPr>
            <a:grpSpLocks/>
          </p:cNvGrpSpPr>
          <p:nvPr/>
        </p:nvGrpSpPr>
        <p:grpSpPr bwMode="auto">
          <a:xfrm rot="4976862" flipH="1">
            <a:off x="3571875" y="3171825"/>
            <a:ext cx="323850" cy="311150"/>
            <a:chOff x="1944" y="1111"/>
            <a:chExt cx="204" cy="196"/>
          </a:xfrm>
        </p:grpSpPr>
        <p:pic>
          <p:nvPicPr>
            <p:cNvPr id="23587" name="Picture 35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8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23589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590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9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23595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96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7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8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599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23600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3601" name="Picture 49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02" name="Group 50"/>
          <p:cNvGrpSpPr>
            <a:grpSpLocks/>
          </p:cNvGrpSpPr>
          <p:nvPr/>
        </p:nvGrpSpPr>
        <p:grpSpPr bwMode="auto">
          <a:xfrm rot="4976862" flipH="1">
            <a:off x="3824288" y="3989388"/>
            <a:ext cx="323850" cy="311150"/>
            <a:chOff x="1944" y="1111"/>
            <a:chExt cx="204" cy="196"/>
          </a:xfrm>
        </p:grpSpPr>
        <p:pic>
          <p:nvPicPr>
            <p:cNvPr id="23603" name="Picture 51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23605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606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07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08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09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10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23611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12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13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14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15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23616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3617" name="Picture 65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18" name="Group 66"/>
          <p:cNvGrpSpPr>
            <a:grpSpLocks/>
          </p:cNvGrpSpPr>
          <p:nvPr/>
        </p:nvGrpSpPr>
        <p:grpSpPr bwMode="auto">
          <a:xfrm rot="4976862" flipH="1">
            <a:off x="3648075" y="4797425"/>
            <a:ext cx="323850" cy="311150"/>
            <a:chOff x="1944" y="1111"/>
            <a:chExt cx="204" cy="196"/>
          </a:xfrm>
        </p:grpSpPr>
        <p:pic>
          <p:nvPicPr>
            <p:cNvPr id="23619" name="Picture 67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20" name="Oval 6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23621" name="Group 6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622" name="Group 7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23" name="AutoShape 7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24" name="AutoShape 7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25" name="AutoShape 7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26" name="AutoShape 7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23627" name="Group 7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28" name="AutoShape 7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29" name="AutoShape 7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30" name="AutoShape 7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31" name="AutoShape 7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23632" name="Arc 8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3633" name="Picture 81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34" name="Group 82"/>
          <p:cNvGrpSpPr>
            <a:grpSpLocks/>
          </p:cNvGrpSpPr>
          <p:nvPr/>
        </p:nvGrpSpPr>
        <p:grpSpPr bwMode="auto">
          <a:xfrm rot="4976862" flipH="1">
            <a:off x="3187700" y="5554663"/>
            <a:ext cx="323850" cy="311150"/>
            <a:chOff x="1944" y="1111"/>
            <a:chExt cx="204" cy="196"/>
          </a:xfrm>
        </p:grpSpPr>
        <p:pic>
          <p:nvPicPr>
            <p:cNvPr id="23635" name="Picture 83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23637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638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39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0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1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2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23643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44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5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6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23647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sp>
          <p:nvSpPr>
            <p:cNvPr id="23648" name="Arc 96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3649" name="Picture 97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650" name="Line 98"/>
          <p:cNvSpPr>
            <a:spLocks noChangeShapeType="1"/>
          </p:cNvSpPr>
          <p:nvPr/>
        </p:nvSpPr>
        <p:spPr bwMode="auto">
          <a:xfrm>
            <a:off x="4065588" y="4271963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3651" name="Line 99"/>
          <p:cNvSpPr>
            <a:spLocks noChangeShapeType="1"/>
          </p:cNvSpPr>
          <p:nvPr/>
        </p:nvSpPr>
        <p:spPr bwMode="auto">
          <a:xfrm>
            <a:off x="3811588" y="346075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3652" name="Line 100"/>
          <p:cNvSpPr>
            <a:spLocks noChangeShapeType="1"/>
          </p:cNvSpPr>
          <p:nvPr/>
        </p:nvSpPr>
        <p:spPr bwMode="auto">
          <a:xfrm>
            <a:off x="3887788" y="508635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>
            <a:off x="3433763" y="584835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3654" name="Rectangle 102"/>
          <p:cNvSpPr>
            <a:spLocks noChangeArrowheads="1"/>
          </p:cNvSpPr>
          <p:nvPr/>
        </p:nvSpPr>
        <p:spPr bwMode="auto">
          <a:xfrm>
            <a:off x="457200" y="1371600"/>
            <a:ext cx="7239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608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D7181F"/>
              </a:buClr>
              <a:buFont typeface="Wingdings" pitchFamily="2" charset="2"/>
              <a:buChar char="v"/>
            </a:pPr>
            <a:r>
              <a:rPr lang="en-US" altLang="uk-UA" sz="1600" b="1" dirty="0">
                <a:solidFill>
                  <a:srgbClr val="D7181F"/>
                </a:solidFill>
              </a:rPr>
              <a:t> </a:t>
            </a:r>
            <a:r>
              <a:rPr lang="uk-UA" altLang="uk-UA" sz="1600" b="1" dirty="0" smtClean="0">
                <a:solidFill>
                  <a:srgbClr val="000000"/>
                </a:solidFill>
              </a:rPr>
              <a:t>як результат реалізації програми можна відзначити:</a:t>
            </a:r>
            <a:r>
              <a:rPr lang="en-US" altLang="uk-UA" sz="1600" dirty="0" smtClean="0"/>
              <a:t>.</a:t>
            </a:r>
            <a:endParaRPr lang="en-US" altLang="uk-UA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AutoShape 2"/>
          <p:cNvSpPr>
            <a:spLocks noChangeArrowheads="1"/>
          </p:cNvSpPr>
          <p:nvPr/>
        </p:nvSpPr>
        <p:spPr bwMode="auto">
          <a:xfrm>
            <a:off x="4659313" y="1328737"/>
            <a:ext cx="4038600" cy="4016375"/>
          </a:xfrm>
          <a:prstGeom prst="roundRect">
            <a:avLst>
              <a:gd name="adj" fmla="val 5856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uk-UA" sz="1200" dirty="0" smtClean="0"/>
              <a:t> </a:t>
            </a:r>
            <a:endParaRPr lang="uk-UA" sz="1200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/>
              <a:t>Використана література</a:t>
            </a:r>
            <a:endParaRPr lang="en-US" altLang="uk-UA" dirty="0"/>
          </a:p>
        </p:txBody>
      </p:sp>
      <p:sp>
        <p:nvSpPr>
          <p:cNvPr id="302084" name="AutoShape 4"/>
          <p:cNvSpPr>
            <a:spLocks noChangeArrowheads="1"/>
          </p:cNvSpPr>
          <p:nvPr/>
        </p:nvSpPr>
        <p:spPr bwMode="gray">
          <a:xfrm flipH="1">
            <a:off x="2978150" y="2293938"/>
            <a:ext cx="995363" cy="835025"/>
          </a:xfrm>
          <a:prstGeom prst="curvedRightArrow">
            <a:avLst>
              <a:gd name="adj1" fmla="val 16542"/>
              <a:gd name="adj2" fmla="val 38977"/>
              <a:gd name="adj3" fmla="val 33846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2085" name="AutoShape 5"/>
          <p:cNvSpPr>
            <a:spLocks noChangeArrowheads="1"/>
          </p:cNvSpPr>
          <p:nvPr/>
        </p:nvSpPr>
        <p:spPr bwMode="gray">
          <a:xfrm>
            <a:off x="1071563" y="2330450"/>
            <a:ext cx="995362" cy="835025"/>
          </a:xfrm>
          <a:prstGeom prst="curvedRightArrow">
            <a:avLst>
              <a:gd name="adj1" fmla="val 19583"/>
              <a:gd name="adj2" fmla="val 44676"/>
              <a:gd name="adj3" fmla="val 33652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302086" name="Group 6"/>
          <p:cNvGrpSpPr>
            <a:grpSpLocks/>
          </p:cNvGrpSpPr>
          <p:nvPr/>
        </p:nvGrpSpPr>
        <p:grpSpPr bwMode="auto">
          <a:xfrm>
            <a:off x="1011238" y="3336925"/>
            <a:ext cx="3003550" cy="2771775"/>
            <a:chOff x="862" y="713"/>
            <a:chExt cx="3780" cy="3490"/>
          </a:xfrm>
        </p:grpSpPr>
        <p:grpSp>
          <p:nvGrpSpPr>
            <p:cNvPr id="302087" name="Group 7"/>
            <p:cNvGrpSpPr>
              <a:grpSpLocks/>
            </p:cNvGrpSpPr>
            <p:nvPr/>
          </p:nvGrpSpPr>
          <p:grpSpPr bwMode="auto">
            <a:xfrm>
              <a:off x="1082" y="2210"/>
              <a:ext cx="3406" cy="1993"/>
              <a:chOff x="1082" y="2355"/>
              <a:chExt cx="3406" cy="1993"/>
            </a:xfrm>
          </p:grpSpPr>
          <p:sp>
            <p:nvSpPr>
              <p:cNvPr id="302088" name="Freeform 8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89" name="Freeform 9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90" name="Freeform 10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grpSp>
          <p:nvGrpSpPr>
            <p:cNvPr id="302091" name="Group 11"/>
            <p:cNvGrpSpPr>
              <a:grpSpLocks/>
            </p:cNvGrpSpPr>
            <p:nvPr/>
          </p:nvGrpSpPr>
          <p:grpSpPr bwMode="auto">
            <a:xfrm>
              <a:off x="1009" y="1723"/>
              <a:ext cx="3527" cy="1993"/>
              <a:chOff x="1082" y="2355"/>
              <a:chExt cx="3406" cy="1993"/>
            </a:xfrm>
          </p:grpSpPr>
          <p:sp>
            <p:nvSpPr>
              <p:cNvPr id="302092" name="Freeform 12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93" name="Freeform 13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94" name="Freeform 14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grpSp>
          <p:nvGrpSpPr>
            <p:cNvPr id="302095" name="Group 15"/>
            <p:cNvGrpSpPr>
              <a:grpSpLocks/>
            </p:cNvGrpSpPr>
            <p:nvPr/>
          </p:nvGrpSpPr>
          <p:grpSpPr bwMode="auto">
            <a:xfrm>
              <a:off x="935" y="1219"/>
              <a:ext cx="3653" cy="1993"/>
              <a:chOff x="1082" y="2355"/>
              <a:chExt cx="3406" cy="1993"/>
            </a:xfrm>
          </p:grpSpPr>
          <p:sp>
            <p:nvSpPr>
              <p:cNvPr id="302096" name="Freeform 16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97" name="Freeform 17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098" name="Freeform 18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  <p:grpSp>
          <p:nvGrpSpPr>
            <p:cNvPr id="302099" name="Group 19"/>
            <p:cNvGrpSpPr>
              <a:grpSpLocks/>
            </p:cNvGrpSpPr>
            <p:nvPr/>
          </p:nvGrpSpPr>
          <p:grpSpPr bwMode="auto">
            <a:xfrm>
              <a:off x="862" y="713"/>
              <a:ext cx="3780" cy="1993"/>
              <a:chOff x="1082" y="2355"/>
              <a:chExt cx="3406" cy="1993"/>
            </a:xfrm>
          </p:grpSpPr>
          <p:sp>
            <p:nvSpPr>
              <p:cNvPr id="302100" name="Freeform 20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101" name="Freeform 21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02102" name="Freeform 22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8F8F8">
                      <a:gamma/>
                      <a:shade val="86275"/>
                      <a:invGamma/>
                    </a:srgbClr>
                  </a:gs>
                  <a:gs pos="100000">
                    <a:srgbClr val="F8F8F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</p:grpSp>
      </p:grpSp>
      <p:sp>
        <p:nvSpPr>
          <p:cNvPr id="302103" name="AutoShape 23"/>
          <p:cNvSpPr>
            <a:spLocks/>
          </p:cNvSpPr>
          <p:nvPr/>
        </p:nvSpPr>
        <p:spPr bwMode="blackWhite">
          <a:xfrm>
            <a:off x="4789752" y="1371601"/>
            <a:ext cx="3916363" cy="1394618"/>
          </a:xfrm>
          <a:prstGeom prst="callout2">
            <a:avLst>
              <a:gd name="adj1" fmla="val 14082"/>
              <a:gd name="adj2" fmla="val -1046"/>
              <a:gd name="adj3" fmla="val 22153"/>
              <a:gd name="adj4" fmla="val -12162"/>
              <a:gd name="adj5" fmla="val 265847"/>
              <a:gd name="adj6" fmla="val -22903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uk-UA" sz="1200" b="1" dirty="0"/>
              <a:t>Братищенко </a:t>
            </a:r>
            <a:r>
              <a:rPr lang="uk-UA" sz="1200" b="1" dirty="0" smtClean="0"/>
              <a:t>І. В.,заступник </a:t>
            </a:r>
            <a:r>
              <a:rPr lang="uk-UA" sz="1200" b="1" dirty="0"/>
              <a:t>директора школи з </a:t>
            </a:r>
            <a:r>
              <a:rPr lang="uk-UA" sz="1200" b="1" dirty="0" smtClean="0"/>
              <a:t>НВР,</a:t>
            </a:r>
            <a:r>
              <a:rPr lang="uk-UA" sz="1200" dirty="0"/>
              <a:t> </a:t>
            </a:r>
            <a:r>
              <a:rPr lang="uk-UA" sz="1200" b="1" dirty="0" smtClean="0"/>
              <a:t>вчитель </a:t>
            </a:r>
            <a:r>
              <a:rPr lang="uk-UA" sz="1200" b="1" dirty="0" err="1" smtClean="0"/>
              <a:t>укр</a:t>
            </a:r>
            <a:r>
              <a:rPr lang="uk-UA" sz="1200" b="1" dirty="0" err="1"/>
              <a:t>.</a:t>
            </a:r>
            <a:r>
              <a:rPr lang="uk-UA" sz="1200" b="1" dirty="0" err="1" smtClean="0"/>
              <a:t>мови</a:t>
            </a:r>
            <a:r>
              <a:rPr lang="uk-UA" sz="1200" b="1" dirty="0" smtClean="0"/>
              <a:t> </a:t>
            </a:r>
            <a:r>
              <a:rPr lang="uk-UA" sz="1200" b="1" dirty="0"/>
              <a:t>та літератури</a:t>
            </a:r>
            <a:endParaRPr lang="uk-UA" sz="1200" dirty="0"/>
          </a:p>
          <a:p>
            <a:pPr algn="l"/>
            <a:r>
              <a:rPr lang="uk-UA" sz="1200" b="1" dirty="0"/>
              <a:t>Київської </a:t>
            </a:r>
            <a:r>
              <a:rPr lang="uk-UA" sz="1200" b="1" dirty="0" smtClean="0"/>
              <a:t>ЗОШ №4, </a:t>
            </a:r>
            <a:r>
              <a:rPr lang="uk-UA" sz="1200" b="1" dirty="0"/>
              <a:t>ВПРОВАДЖЕННЯ </a:t>
            </a:r>
            <a:r>
              <a:rPr lang="ru-RU" sz="1200" b="1" dirty="0"/>
              <a:t>ЗДОРОВ’ЯЗБЕРЕЖУВАЛЬНИХ ТЕХНОЛОГІЙ</a:t>
            </a:r>
            <a:r>
              <a:rPr lang="uk-UA" sz="1200" b="1" dirty="0"/>
              <a:t> У НАВЧАЛЬНОМУ ЗАКЛАДІ</a:t>
            </a:r>
            <a:endParaRPr lang="uk-UA" sz="1200" dirty="0"/>
          </a:p>
          <a:p>
            <a:pPr algn="l"/>
            <a:endParaRPr lang="uk-UA" sz="1200" dirty="0"/>
          </a:p>
        </p:txBody>
      </p:sp>
      <p:sp>
        <p:nvSpPr>
          <p:cNvPr id="302104" name="AutoShape 24"/>
          <p:cNvSpPr>
            <a:spLocks/>
          </p:cNvSpPr>
          <p:nvPr/>
        </p:nvSpPr>
        <p:spPr bwMode="blackWhite">
          <a:xfrm>
            <a:off x="4713287" y="2492896"/>
            <a:ext cx="3900487" cy="1245897"/>
          </a:xfrm>
          <a:prstGeom prst="callout2">
            <a:avLst>
              <a:gd name="adj1" fmla="val 21884"/>
              <a:gd name="adj2" fmla="val -1954"/>
              <a:gd name="adj3" fmla="val 21884"/>
              <a:gd name="adj4" fmla="val -11843"/>
              <a:gd name="adj5" fmla="val 200306"/>
              <a:gd name="adj6" fmla="val -22060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 eaLnBrk="0" hangingPunct="0"/>
            <a:r>
              <a:rPr lang="uk-UA" sz="1200" dirty="0" smtClean="0"/>
              <a:t> </a:t>
            </a:r>
            <a:r>
              <a:rPr lang="uk-UA" sz="1200" dirty="0" err="1" smtClean="0"/>
              <a:t>Онишко</a:t>
            </a:r>
            <a:r>
              <a:rPr lang="uk-UA" sz="1200" dirty="0" smtClean="0"/>
              <a:t> О.О., учитель хімії Артемівської ЗОШ І-ІІІ </a:t>
            </a:r>
            <a:r>
              <a:rPr lang="uk-UA" sz="1200" dirty="0" err="1" smtClean="0"/>
              <a:t>ст</a:t>
            </a:r>
            <a:r>
              <a:rPr lang="uk-UA" sz="1200" dirty="0" smtClean="0"/>
              <a:t> №10, Формування </a:t>
            </a:r>
            <a:r>
              <a:rPr lang="uk-UA" sz="1200" dirty="0" err="1" smtClean="0"/>
              <a:t>здоровязберігаючої</a:t>
            </a:r>
            <a:r>
              <a:rPr lang="uk-UA" sz="1200" dirty="0" smtClean="0"/>
              <a:t> компетентності засобами навчального предмету</a:t>
            </a:r>
            <a:endParaRPr lang="en-US" altLang="uk-UA" sz="1200" b="1" dirty="0">
              <a:solidFill>
                <a:schemeClr val="folHlink"/>
              </a:solidFill>
              <a:cs typeface="Arial" charset="0"/>
            </a:endParaRPr>
          </a:p>
        </p:txBody>
      </p:sp>
      <p:sp>
        <p:nvSpPr>
          <p:cNvPr id="302105" name="AutoShape 25"/>
          <p:cNvSpPr>
            <a:spLocks/>
          </p:cNvSpPr>
          <p:nvPr/>
        </p:nvSpPr>
        <p:spPr bwMode="blackWhite">
          <a:xfrm>
            <a:off x="4730750" y="4394805"/>
            <a:ext cx="3865563" cy="1188925"/>
          </a:xfrm>
          <a:prstGeom prst="callout2">
            <a:avLst>
              <a:gd name="adj1" fmla="val 25440"/>
              <a:gd name="adj2" fmla="val -1972"/>
              <a:gd name="adj3" fmla="val 25440"/>
              <a:gd name="adj4" fmla="val -13551"/>
              <a:gd name="adj5" fmla="val 107773"/>
              <a:gd name="adj6" fmla="val -25505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 eaLnBrk="1" hangingPunct="1">
              <a:buFont typeface="Wingdings 2" pitchFamily="18" charset="2"/>
              <a:buNone/>
            </a:pPr>
            <a:r>
              <a:rPr lang="uk-UA" sz="1200" dirty="0" err="1" smtClean="0">
                <a:solidFill>
                  <a:srgbClr val="000000"/>
                </a:solidFill>
              </a:rPr>
              <a:t>Переверзева</a:t>
            </a:r>
            <a:r>
              <a:rPr lang="uk-UA" sz="1200" dirty="0" smtClean="0">
                <a:solidFill>
                  <a:srgbClr val="000000"/>
                </a:solidFill>
              </a:rPr>
              <a:t> І.Є., заступник директора з  виховної роботи, </a:t>
            </a:r>
            <a:r>
              <a:rPr lang="uk-UA" sz="1200" b="1" dirty="0" smtClean="0">
                <a:solidFill>
                  <a:srgbClr val="000000"/>
                </a:solidFill>
              </a:rPr>
              <a:t>Костянтинівська  ЗОШІ – ІІІ ст. № 4, </a:t>
            </a:r>
            <a:r>
              <a:rPr lang="uk-UA" altLang="uk-UA" sz="1200" b="1" i="1" dirty="0">
                <a:solidFill>
                  <a:srgbClr val="000000"/>
                </a:solidFill>
              </a:rPr>
              <a:t>Система роботи </a:t>
            </a:r>
            <a:r>
              <a:rPr lang="uk-UA" altLang="uk-UA" sz="1200" b="1" i="1" dirty="0" smtClean="0">
                <a:solidFill>
                  <a:srgbClr val="000000"/>
                </a:solidFill>
              </a:rPr>
              <a:t>школи з </a:t>
            </a:r>
            <a:r>
              <a:rPr lang="uk-UA" altLang="uk-UA" sz="1200" b="1" i="1" dirty="0">
                <a:solidFill>
                  <a:srgbClr val="000000"/>
                </a:solidFill>
              </a:rPr>
              <a:t>превентивного </a:t>
            </a:r>
            <a:r>
              <a:rPr lang="uk-UA" altLang="uk-UA" sz="1200" b="1" i="1" dirty="0" smtClean="0">
                <a:solidFill>
                  <a:srgbClr val="000000"/>
                </a:solidFill>
              </a:rPr>
              <a:t>виховання</a:t>
            </a:r>
            <a:endParaRPr lang="ru-RU" altLang="uk-UA" sz="1200" b="1" i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uk-UA" dirty="0" smtClean="0">
              <a:solidFill>
                <a:srgbClr val="0000FF"/>
              </a:solidFill>
            </a:endParaRPr>
          </a:p>
          <a:p>
            <a:pPr algn="l">
              <a:defRPr/>
            </a:pPr>
            <a:endParaRPr lang="en-US" altLang="uk-UA" b="1" dirty="0">
              <a:solidFill>
                <a:schemeClr val="hlink"/>
              </a:solidFill>
              <a:cs typeface="Arial" charset="0"/>
            </a:endParaRPr>
          </a:p>
        </p:txBody>
      </p:sp>
      <p:sp>
        <p:nvSpPr>
          <p:cNvPr id="302106" name="AutoShape 26"/>
          <p:cNvSpPr>
            <a:spLocks/>
          </p:cNvSpPr>
          <p:nvPr/>
        </p:nvSpPr>
        <p:spPr bwMode="blackWhite">
          <a:xfrm>
            <a:off x="4730750" y="3645024"/>
            <a:ext cx="3879850" cy="896814"/>
          </a:xfrm>
          <a:prstGeom prst="callout2">
            <a:avLst>
              <a:gd name="adj1" fmla="val 23685"/>
              <a:gd name="adj2" fmla="val -1963"/>
              <a:gd name="adj3" fmla="val 23685"/>
              <a:gd name="adj4" fmla="val -13218"/>
              <a:gd name="adj5" fmla="val 157894"/>
              <a:gd name="adj6" fmla="val -24755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lnSpc>
                <a:spcPct val="90000"/>
              </a:lnSpc>
            </a:pPr>
            <a:r>
              <a:rPr lang="uk-UA" sz="1200" b="1" dirty="0"/>
              <a:t>Т.І.</a:t>
            </a:r>
            <a:r>
              <a:rPr lang="uk-UA" sz="1200" b="1" dirty="0" err="1"/>
              <a:t>Сеньковська</a:t>
            </a:r>
            <a:r>
              <a:rPr lang="uk-UA" sz="1200" b="1" dirty="0"/>
              <a:t>, директор МЗШ </a:t>
            </a:r>
            <a:r>
              <a:rPr lang="uk-UA" sz="1200" b="1" dirty="0" err="1"/>
              <a:t>І-ІІст</a:t>
            </a:r>
            <a:r>
              <a:rPr lang="uk-UA" sz="1200" b="1" dirty="0"/>
              <a:t>. №</a:t>
            </a:r>
            <a:r>
              <a:rPr lang="uk-UA" sz="1200" b="1" dirty="0" smtClean="0"/>
              <a:t>56, </a:t>
            </a:r>
            <a:r>
              <a:rPr lang="uk-UA" sz="1200" dirty="0"/>
              <a:t>Макіївська загальноосвітня школа </a:t>
            </a:r>
            <a:r>
              <a:rPr lang="uk-UA" sz="1200" dirty="0" err="1"/>
              <a:t>І-ІІст</a:t>
            </a:r>
            <a:r>
              <a:rPr lang="uk-UA" sz="1200" dirty="0"/>
              <a:t>. №</a:t>
            </a:r>
            <a:r>
              <a:rPr lang="uk-UA" sz="1200" dirty="0" smtClean="0"/>
              <a:t>56,</a:t>
            </a:r>
            <a:r>
              <a:rPr lang="uk-UA" sz="1200" dirty="0">
                <a:solidFill>
                  <a:schemeClr val="tx2"/>
                </a:solidFill>
              </a:rPr>
              <a:t> Впровадження здоров</a:t>
            </a:r>
            <a:r>
              <a:rPr lang="en-US" sz="1200" dirty="0">
                <a:solidFill>
                  <a:schemeClr val="tx2"/>
                </a:solidFill>
              </a:rPr>
              <a:t>`</a:t>
            </a:r>
            <a:r>
              <a:rPr lang="uk-UA" sz="1200" dirty="0" err="1">
                <a:solidFill>
                  <a:schemeClr val="tx2"/>
                </a:solidFill>
              </a:rPr>
              <a:t>язберігаючих</a:t>
            </a:r>
            <a:r>
              <a:rPr lang="uk-UA" sz="1200" dirty="0">
                <a:solidFill>
                  <a:schemeClr val="tx2"/>
                </a:solidFill>
              </a:rPr>
              <a:t> технологій в НВП</a:t>
            </a:r>
            <a:r>
              <a:rPr lang="uk-UA" sz="1200" dirty="0" smtClean="0"/>
              <a:t> </a:t>
            </a:r>
            <a:endParaRPr lang="uk-UA" sz="1200" dirty="0"/>
          </a:p>
          <a:p>
            <a:pPr algn="l">
              <a:lnSpc>
                <a:spcPct val="90000"/>
              </a:lnSpc>
            </a:pPr>
            <a:endParaRPr lang="en-US" b="1" dirty="0"/>
          </a:p>
        </p:txBody>
      </p:sp>
      <p:sp>
        <p:nvSpPr>
          <p:cNvPr id="302107" name="AutoShape 27"/>
          <p:cNvSpPr>
            <a:spLocks noChangeArrowheads="1"/>
          </p:cNvSpPr>
          <p:nvPr/>
        </p:nvSpPr>
        <p:spPr bwMode="ltGray">
          <a:xfrm rot="-544120">
            <a:off x="581025" y="3536950"/>
            <a:ext cx="393700" cy="1920875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chemeClr val="accent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pic>
        <p:nvPicPr>
          <p:cNvPr id="302109" name="Picture 29" descr="num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371600"/>
            <a:ext cx="2447925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 smtClean="0"/>
              <a:t>Звичайно, вирішення проблеми збереження </a:t>
            </a:r>
            <a:r>
              <a:rPr lang="uk-UA" sz="2800" dirty="0" err="1" smtClean="0"/>
              <a:t>здоровя</a:t>
            </a:r>
            <a:r>
              <a:rPr lang="uk-UA" sz="2800" dirty="0" smtClean="0"/>
              <a:t> дітей та підлітків потребує спільної уваги всіх зацікавлених у цьому: педагогів, медиків, батьків, представників громадськості. Однак особливе місце та відповідальність в оздоровчій діяльності відводиться освітній системі, яка повинна й має всі можливості для того, щоб зробити освітній процес здоров</a:t>
            </a:r>
            <a:r>
              <a:rPr lang="en-US" sz="2800" dirty="0" smtClean="0"/>
              <a:t>’</a:t>
            </a:r>
            <a:r>
              <a:rPr lang="uk-UA" sz="2800" dirty="0" err="1" smtClean="0"/>
              <a:t>язберігаючим</a:t>
            </a:r>
            <a:r>
              <a:rPr lang="uk-UA" sz="2800" dirty="0" smtClean="0"/>
              <a:t>, і в цьому випадку мова йде вже не просто про стан здоров'я сучасних школярів, а про майбутнє України.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6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uk-UA"/>
              <a:t>www.themegallery.com</a:t>
            </a:r>
          </a:p>
        </p:txBody>
      </p:sp>
      <p:sp>
        <p:nvSpPr>
          <p:cNvPr id="35842" name="WordArt 2"/>
          <p:cNvSpPr>
            <a:spLocks noChangeArrowheads="1" noChangeShapeType="1" noTextEdit="1"/>
          </p:cNvSpPr>
          <p:nvPr/>
        </p:nvSpPr>
        <p:spPr bwMode="gray">
          <a:xfrm>
            <a:off x="457200" y="4819650"/>
            <a:ext cx="44958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uk-UA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Дякую за увагу</a:t>
            </a:r>
            <a:endParaRPr lang="uk-UA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92397" y="1988840"/>
            <a:ext cx="4320480" cy="2520280"/>
          </a:xfrm>
          <a:solidFill>
            <a:schemeClr val="accent2"/>
          </a:solidFill>
          <a:ln/>
        </p:spPr>
        <p:txBody>
          <a:bodyPr/>
          <a:lstStyle/>
          <a:p>
            <a:r>
              <a:rPr lang="uk-UA" altLang="uk-UA" dirty="0" smtClean="0"/>
              <a:t>Систематично вживайте бальзам мудрості, коктейль творчості, каву бадьорості,  відвар пунктуальності, настій терпимості, екстракт людяності.</a:t>
            </a:r>
          </a:p>
          <a:p>
            <a:r>
              <a:rPr lang="uk-UA" altLang="uk-UA" dirty="0" smtClean="0"/>
              <a:t>Приймайте зранку та ввечері і будете вічно молодими.</a:t>
            </a:r>
          </a:p>
          <a:p>
            <a:endParaRPr lang="uk-UA" altLang="uk-UA" dirty="0" smtClean="0"/>
          </a:p>
          <a:p>
            <a:endParaRPr lang="en-US" altLang="uk-UA" dirty="0"/>
          </a:p>
          <a:p>
            <a:endParaRPr lang="en-US" alt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33066"/>
            <a:ext cx="7538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Рецепт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учительської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молодості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16040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397675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2636912"/>
            <a:ext cx="10695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</a:t>
            </a:r>
            <a:endParaRPr lang="ru-RU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3235" y="3752165"/>
            <a:ext cx="526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endParaRPr lang="ru-RU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4869160"/>
            <a:ext cx="10054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1149" y="1071900"/>
            <a:ext cx="1981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уважними</a:t>
            </a:r>
            <a:endParaRPr lang="uk-UA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1920895"/>
            <a:ext cx="2246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спокійними</a:t>
            </a:r>
            <a:endParaRPr lang="uk-UA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13703" y="3237076"/>
            <a:ext cx="291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працелюбними</a:t>
            </a:r>
            <a:endParaRPr lang="uk-UA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34045" y="4352329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ініціативними</a:t>
            </a:r>
            <a:endParaRPr lang="uk-UA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96095" y="5469324"/>
            <a:ext cx="1895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хоробрими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495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400" dirty="0" smtClean="0"/>
              <a:t>Здоров'я дітей – одне з основних джерел щастя, радості і повноцінного життя батьків, вчителів, суспільства в цілому.</a:t>
            </a:r>
            <a:endParaRPr lang="en-US" altLang="uk-UA" sz="2400" dirty="0"/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822325" y="1876425"/>
            <a:ext cx="1912938" cy="3605213"/>
            <a:chOff x="513" y="998"/>
            <a:chExt cx="1109" cy="2271"/>
          </a:xfrm>
        </p:grpSpPr>
        <p:sp>
          <p:nvSpPr>
            <p:cNvPr id="9220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gray">
            <a:xfrm>
              <a:off x="677" y="998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9223" name="AutoShape 7"/>
          <p:cNvSpPr>
            <a:spLocks noChangeArrowheads="1"/>
          </p:cNvSpPr>
          <p:nvPr/>
        </p:nvSpPr>
        <p:spPr bwMode="gray">
          <a:xfrm>
            <a:off x="3408363" y="3030538"/>
            <a:ext cx="5457825" cy="130492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287838" y="3476625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ltGray">
          <a:xfrm>
            <a:off x="3446463" y="4552950"/>
            <a:ext cx="5422900" cy="131445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260850" y="5018088"/>
            <a:ext cx="376238" cy="347662"/>
          </a:xfrm>
          <a:prstGeom prst="rightArrow">
            <a:avLst>
              <a:gd name="adj1" fmla="val 50000"/>
              <a:gd name="adj2" fmla="val 45091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408363" y="1535113"/>
            <a:ext cx="5457825" cy="130492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68788" y="1981200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825750" y="1519238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9230" name="Freeform 14"/>
          <p:cNvSpPr>
            <a:spLocks/>
          </p:cNvSpPr>
          <p:nvPr/>
        </p:nvSpPr>
        <p:spPr bwMode="gray">
          <a:xfrm>
            <a:off x="2889250" y="1584325"/>
            <a:ext cx="811213" cy="6492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gray">
          <a:xfrm>
            <a:off x="2838450" y="3021013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2892425" y="3086100"/>
            <a:ext cx="811213" cy="6492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gray">
          <a:xfrm>
            <a:off x="2819400" y="4543425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/>
          </a:p>
        </p:txBody>
      </p:sp>
      <p:sp>
        <p:nvSpPr>
          <p:cNvPr id="9234" name="Freeform 18"/>
          <p:cNvSpPr>
            <a:spLocks/>
          </p:cNvSpPr>
          <p:nvPr/>
        </p:nvSpPr>
        <p:spPr bwMode="gray">
          <a:xfrm>
            <a:off x="2873375" y="4598988"/>
            <a:ext cx="811213" cy="64928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pic>
        <p:nvPicPr>
          <p:cNvPr id="9235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95575"/>
            <a:ext cx="1882775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6" name="Text Box 20"/>
          <p:cNvSpPr txBox="1">
            <a:spLocks noChangeArrowheads="1"/>
          </p:cNvSpPr>
          <p:nvPr/>
        </p:nvSpPr>
        <p:spPr bwMode="black">
          <a:xfrm>
            <a:off x="4678363" y="1747838"/>
            <a:ext cx="3932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uk-UA" altLang="uk-UA" sz="1600" b="1" dirty="0" smtClean="0">
                <a:solidFill>
                  <a:srgbClr val="000000"/>
                </a:solidFill>
              </a:rPr>
              <a:t>На сучасному етапі повинно бути збереження і зміцнення здоров'я дітей, формування позитивної мотивації на здоровий спосіб життя</a:t>
            </a:r>
            <a:endParaRPr lang="en-US" altLang="uk-UA" sz="1600" dirty="0">
              <a:solidFill>
                <a:srgbClr val="000000"/>
              </a:solidFill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black">
          <a:xfrm>
            <a:off x="4678363" y="3243263"/>
            <a:ext cx="3932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uk-UA" altLang="uk-UA" sz="1600" b="1" dirty="0" smtClean="0">
                <a:solidFill>
                  <a:srgbClr val="000000"/>
                </a:solidFill>
              </a:rPr>
              <a:t>Підготовка дітей до життя</a:t>
            </a:r>
            <a:endParaRPr lang="en-US" altLang="uk-UA" sz="1600" dirty="0">
              <a:solidFill>
                <a:srgbClr val="000000"/>
              </a:solidFill>
            </a:endParaRP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black">
          <a:xfrm>
            <a:off x="4678363" y="4824413"/>
            <a:ext cx="39322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uk-UA" altLang="uk-UA" sz="1600" b="1" dirty="0" smtClean="0">
                <a:solidFill>
                  <a:srgbClr val="000000"/>
                </a:solidFill>
              </a:rPr>
              <a:t>Можливий за умови запровадження технологій здоров</a:t>
            </a:r>
            <a:r>
              <a:rPr lang="en-US" altLang="uk-UA" sz="1600" b="1" dirty="0" smtClean="0">
                <a:solidFill>
                  <a:srgbClr val="000000"/>
                </a:solidFill>
              </a:rPr>
              <a:t>’</a:t>
            </a:r>
            <a:r>
              <a:rPr lang="uk-UA" altLang="uk-UA" sz="1600" b="1" dirty="0" err="1" smtClean="0">
                <a:solidFill>
                  <a:srgbClr val="000000"/>
                </a:solidFill>
              </a:rPr>
              <a:t>язберігаючої</a:t>
            </a:r>
            <a:r>
              <a:rPr lang="uk-UA" altLang="uk-UA" sz="1600" b="1" dirty="0" smtClean="0">
                <a:solidFill>
                  <a:srgbClr val="000000"/>
                </a:solidFill>
              </a:rPr>
              <a:t> педагогіки</a:t>
            </a:r>
            <a:endParaRPr lang="en-US" altLang="uk-UA" sz="1600" dirty="0">
              <a:solidFill>
                <a:srgbClr val="000000"/>
              </a:solidFill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white">
          <a:xfrm>
            <a:off x="2806700" y="1689100"/>
            <a:ext cx="1673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uk-UA" sz="2400" b="1" dirty="0">
                <a:solidFill>
                  <a:srgbClr val="FEFFFF"/>
                </a:solidFill>
              </a:rPr>
              <a:t> </a:t>
            </a:r>
            <a:r>
              <a:rPr lang="uk-UA" altLang="uk-UA" sz="2400" b="1" dirty="0" smtClean="0">
                <a:solidFill>
                  <a:srgbClr val="FEFFFF"/>
                </a:solidFill>
              </a:rPr>
              <a:t>головне завдання</a:t>
            </a:r>
            <a:endParaRPr lang="en-US" altLang="uk-UA" sz="2400" b="1" dirty="0">
              <a:solidFill>
                <a:srgbClr val="FEFFFF"/>
              </a:solidFill>
            </a:endParaRP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white">
          <a:xfrm>
            <a:off x="2806700" y="3119259"/>
            <a:ext cx="16732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uk-UA" sz="2400" b="1" dirty="0">
                <a:solidFill>
                  <a:srgbClr val="FEFFFF"/>
                </a:solidFill>
              </a:rPr>
              <a:t> </a:t>
            </a:r>
            <a:r>
              <a:rPr lang="uk-UA" altLang="uk-UA" sz="2400" b="1" dirty="0" smtClean="0">
                <a:solidFill>
                  <a:srgbClr val="FEFFFF"/>
                </a:solidFill>
              </a:rPr>
              <a:t>мета сучасної школи</a:t>
            </a:r>
            <a:endParaRPr lang="en-US" altLang="uk-UA" sz="2400" b="1" dirty="0">
              <a:solidFill>
                <a:srgbClr val="FEFFFF"/>
              </a:solidFill>
            </a:endParaRP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white">
          <a:xfrm>
            <a:off x="2750388" y="4678327"/>
            <a:ext cx="1673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uk-UA" sz="2400" b="1" dirty="0">
                <a:solidFill>
                  <a:srgbClr val="FEFFFF"/>
                </a:solidFill>
              </a:rPr>
              <a:t> </a:t>
            </a:r>
            <a:r>
              <a:rPr lang="uk-UA" altLang="uk-UA" sz="2400" b="1" dirty="0" smtClean="0">
                <a:solidFill>
                  <a:srgbClr val="FEFFFF"/>
                </a:solidFill>
              </a:rPr>
              <a:t>результат </a:t>
            </a:r>
            <a:endParaRPr lang="en-US" altLang="uk-UA" sz="2400" b="1" dirty="0">
              <a:solidFill>
                <a:srgbClr val="FE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Freeform 3"/>
          <p:cNvSpPr>
            <a:spLocks/>
          </p:cNvSpPr>
          <p:nvPr/>
        </p:nvSpPr>
        <p:spPr bwMode="gray">
          <a:xfrm>
            <a:off x="2538413" y="2798763"/>
            <a:ext cx="1900237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95940" name="Freeform 4"/>
          <p:cNvSpPr>
            <a:spLocks/>
          </p:cNvSpPr>
          <p:nvPr/>
        </p:nvSpPr>
        <p:spPr bwMode="gray">
          <a:xfrm>
            <a:off x="4457700" y="2733675"/>
            <a:ext cx="366713" cy="1562100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95941" name="Freeform 5"/>
          <p:cNvSpPr>
            <a:spLocks/>
          </p:cNvSpPr>
          <p:nvPr/>
        </p:nvSpPr>
        <p:spPr bwMode="gray">
          <a:xfrm flipH="1">
            <a:off x="4857750" y="2798763"/>
            <a:ext cx="1900238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295942" name="Group 6"/>
          <p:cNvGrpSpPr>
            <a:grpSpLocks/>
          </p:cNvGrpSpPr>
          <p:nvPr/>
        </p:nvGrpSpPr>
        <p:grpSpPr bwMode="auto">
          <a:xfrm>
            <a:off x="179512" y="1245146"/>
            <a:ext cx="2926978" cy="1725836"/>
            <a:chOff x="4320" y="1152"/>
            <a:chExt cx="414" cy="402"/>
          </a:xfrm>
          <a:solidFill>
            <a:srgbClr val="FFFF00"/>
          </a:solidFill>
        </p:grpSpPr>
        <p:sp>
          <p:nvSpPr>
            <p:cNvPr id="295943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95944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95945" name="Rectangle 9"/>
          <p:cNvSpPr>
            <a:spLocks noChangeArrowheads="1"/>
          </p:cNvSpPr>
          <p:nvPr/>
        </p:nvSpPr>
        <p:spPr bwMode="gray">
          <a:xfrm>
            <a:off x="239831" y="1523288"/>
            <a:ext cx="286665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сприятливі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умови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1400" b="1" dirty="0" smtClean="0">
                <a:solidFill>
                  <a:srgbClr val="002060"/>
                </a:solidFill>
              </a:rPr>
              <a:t> в </a:t>
            </a:r>
            <a:r>
              <a:rPr lang="ru-RU" sz="1400" b="1" dirty="0" err="1" smtClean="0">
                <a:solidFill>
                  <a:srgbClr val="002060"/>
                </a:solidFill>
              </a:rPr>
              <a:t>школі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(без </a:t>
            </a:r>
            <a:r>
              <a:rPr lang="ru-RU" sz="1400" b="1" dirty="0" err="1" smtClean="0">
                <a:solidFill>
                  <a:srgbClr val="002060"/>
                </a:solidFill>
              </a:rPr>
              <a:t>стресових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ситуацій</a:t>
            </a:r>
            <a:r>
              <a:rPr lang="ru-RU" sz="14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адекватність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вимог</a:t>
            </a:r>
            <a:r>
              <a:rPr lang="ru-RU" sz="14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методик </a:t>
            </a:r>
            <a:r>
              <a:rPr lang="ru-RU" sz="1400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sz="1400" b="1" dirty="0" smtClean="0">
                <a:solidFill>
                  <a:srgbClr val="002060"/>
                </a:solidFill>
              </a:rPr>
              <a:t> та </a:t>
            </a:r>
            <a:r>
              <a:rPr lang="ru-RU" sz="1400" b="1" dirty="0" err="1" smtClean="0">
                <a:solidFill>
                  <a:srgbClr val="002060"/>
                </a:solidFill>
              </a:rPr>
              <a:t>виховання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295946" name="Group 10"/>
          <p:cNvGrpSpPr>
            <a:grpSpLocks/>
          </p:cNvGrpSpPr>
          <p:nvPr/>
        </p:nvGrpSpPr>
        <p:grpSpPr bwMode="auto">
          <a:xfrm>
            <a:off x="3275856" y="1245146"/>
            <a:ext cx="2678857" cy="1677442"/>
            <a:chOff x="4320" y="1152"/>
            <a:chExt cx="414" cy="402"/>
          </a:xfrm>
          <a:solidFill>
            <a:srgbClr val="92D050"/>
          </a:solidFill>
        </p:grpSpPr>
        <p:sp>
          <p:nvSpPr>
            <p:cNvPr id="295947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95948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95949" name="Group 13"/>
          <p:cNvGrpSpPr>
            <a:grpSpLocks/>
          </p:cNvGrpSpPr>
          <p:nvPr/>
        </p:nvGrpSpPr>
        <p:grpSpPr bwMode="auto">
          <a:xfrm>
            <a:off x="6100664" y="1245146"/>
            <a:ext cx="2860873" cy="1686967"/>
            <a:chOff x="4320" y="1152"/>
            <a:chExt cx="414" cy="40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95950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95951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95952" name="Rectangle 16"/>
          <p:cNvSpPr>
            <a:spLocks noChangeArrowheads="1"/>
          </p:cNvSpPr>
          <p:nvPr/>
        </p:nvSpPr>
        <p:spPr bwMode="gray">
          <a:xfrm>
            <a:off x="3159528" y="1353637"/>
            <a:ext cx="291151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оптимальну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організацію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навчального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процесу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(</a:t>
            </a:r>
            <a:r>
              <a:rPr lang="ru-RU" sz="1400" b="1" dirty="0" err="1" smtClean="0">
                <a:solidFill>
                  <a:srgbClr val="002060"/>
                </a:solidFill>
              </a:rPr>
              <a:t>відповідно</a:t>
            </a:r>
            <a:r>
              <a:rPr lang="ru-RU" sz="1400" b="1" dirty="0" smtClean="0">
                <a:solidFill>
                  <a:srgbClr val="002060"/>
                </a:solidFill>
              </a:rPr>
              <a:t> до </a:t>
            </a:r>
            <a:r>
              <a:rPr lang="ru-RU" sz="1400" b="1" dirty="0" err="1" smtClean="0">
                <a:solidFill>
                  <a:srgbClr val="002060"/>
                </a:solidFill>
              </a:rPr>
              <a:t>вікових</a:t>
            </a:r>
            <a:r>
              <a:rPr lang="ru-RU" sz="1400" b="1" dirty="0" smtClean="0">
                <a:solidFill>
                  <a:srgbClr val="002060"/>
                </a:solidFill>
              </a:rPr>
              <a:t>, </a:t>
            </a:r>
            <a:r>
              <a:rPr lang="ru-RU" sz="1400" b="1" dirty="0" err="1" smtClean="0">
                <a:solidFill>
                  <a:srgbClr val="002060"/>
                </a:solidFill>
              </a:rPr>
              <a:t>статевих</a:t>
            </a:r>
            <a:r>
              <a:rPr lang="ru-RU" sz="14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індивідуальних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особливостей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та </a:t>
            </a:r>
            <a:r>
              <a:rPr lang="ru-RU" sz="1400" b="1" dirty="0" err="1" smtClean="0">
                <a:solidFill>
                  <a:srgbClr val="002060"/>
                </a:solidFill>
              </a:rPr>
              <a:t>гігієнічних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вимог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endParaRPr lang="en-US" altLang="uk-UA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5953" name="Rectangle 17"/>
          <p:cNvSpPr>
            <a:spLocks noChangeArrowheads="1"/>
          </p:cNvSpPr>
          <p:nvPr/>
        </p:nvSpPr>
        <p:spPr bwMode="gray">
          <a:xfrm>
            <a:off x="6280332" y="1714535"/>
            <a:ext cx="26782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необхідний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достатній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та </a:t>
            </a:r>
            <a:r>
              <a:rPr lang="ru-RU" sz="1400" b="1" dirty="0" err="1" smtClean="0">
                <a:solidFill>
                  <a:srgbClr val="002060"/>
                </a:solidFill>
              </a:rPr>
              <a:t>раціонально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організований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руховий</a:t>
            </a:r>
            <a:r>
              <a:rPr lang="ru-RU" sz="1400" b="1" dirty="0" smtClean="0">
                <a:solidFill>
                  <a:srgbClr val="002060"/>
                </a:solidFill>
              </a:rPr>
              <a:t> режим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pSp>
        <p:nvGrpSpPr>
          <p:cNvPr id="295954" name="Group 18"/>
          <p:cNvGrpSpPr>
            <a:grpSpLocks/>
          </p:cNvGrpSpPr>
          <p:nvPr/>
        </p:nvGrpSpPr>
        <p:grpSpPr bwMode="auto">
          <a:xfrm>
            <a:off x="838200" y="4038600"/>
            <a:ext cx="7021513" cy="1936750"/>
            <a:chOff x="528" y="2736"/>
            <a:chExt cx="4423" cy="1220"/>
          </a:xfrm>
        </p:grpSpPr>
        <p:sp>
          <p:nvSpPr>
            <p:cNvPr id="295955" name="AutoShape 19"/>
            <p:cNvSpPr>
              <a:spLocks noChangeArrowheads="1"/>
            </p:cNvSpPr>
            <p:nvPr/>
          </p:nvSpPr>
          <p:spPr bwMode="ltGray">
            <a:xfrm>
              <a:off x="1456" y="2934"/>
              <a:ext cx="3495" cy="7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95956" name="Rectangle 20"/>
            <p:cNvSpPr>
              <a:spLocks noChangeArrowheads="1"/>
            </p:cNvSpPr>
            <p:nvPr/>
          </p:nvSpPr>
          <p:spPr bwMode="auto">
            <a:xfrm>
              <a:off x="1599" y="3023"/>
              <a:ext cx="296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400" b="1" i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Здоров’язберігаючі</a:t>
              </a:r>
              <a:r>
                <a:rPr lang="uk-UA" sz="2400" b="1" i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 технології</a:t>
              </a:r>
              <a:endParaRPr lang="ru-RU" sz="2400" dirty="0">
                <a:solidFill>
                  <a:srgbClr val="00B050"/>
                </a:solidFill>
              </a:endParaRPr>
            </a:p>
          </p:txBody>
        </p:sp>
        <p:pic>
          <p:nvPicPr>
            <p:cNvPr id="295957" name="Picture 21" descr="YG_circle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36"/>
              <a:ext cx="1220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F:\fdjsfoshgfd\Wdfmf1hFm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1468">
            <a:off x="6617191" y="4714342"/>
            <a:ext cx="2346689" cy="176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99" name="Picture 47" descr="1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962400" y="2286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201" name="Picture 49" descr="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48000" y="2667000"/>
            <a:ext cx="1514475" cy="17256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305154" name="Group 2"/>
          <p:cNvGrpSpPr>
            <a:grpSpLocks/>
          </p:cNvGrpSpPr>
          <p:nvPr/>
        </p:nvGrpSpPr>
        <p:grpSpPr bwMode="auto">
          <a:xfrm>
            <a:off x="1181100" y="920750"/>
            <a:ext cx="6819900" cy="4975225"/>
            <a:chOff x="735" y="117"/>
            <a:chExt cx="4315" cy="3352"/>
          </a:xfrm>
        </p:grpSpPr>
        <p:sp>
          <p:nvSpPr>
            <p:cNvPr id="305155" name="AutoShape 3"/>
            <p:cNvSpPr>
              <a:spLocks noChangeArrowheads="1"/>
            </p:cNvSpPr>
            <p:nvPr/>
          </p:nvSpPr>
          <p:spPr bwMode="gray">
            <a:xfrm flipV="1">
              <a:off x="735" y="117"/>
              <a:ext cx="4315" cy="3352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5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0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05156" name="AutoShape 4"/>
            <p:cNvSpPr>
              <a:spLocks noChangeArrowheads="1"/>
            </p:cNvSpPr>
            <p:nvPr/>
          </p:nvSpPr>
          <p:spPr bwMode="gray">
            <a:xfrm flipV="1">
              <a:off x="1042" y="376"/>
              <a:ext cx="3665" cy="2847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5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0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05157" name="AutoShape 5"/>
            <p:cNvSpPr>
              <a:spLocks noChangeArrowheads="1"/>
            </p:cNvSpPr>
            <p:nvPr/>
          </p:nvSpPr>
          <p:spPr bwMode="gray">
            <a:xfrm flipV="1">
              <a:off x="1315" y="540"/>
              <a:ext cx="3148" cy="2445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5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0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05158" name="AutoShape 6"/>
            <p:cNvSpPr>
              <a:spLocks noChangeArrowheads="1"/>
            </p:cNvSpPr>
            <p:nvPr/>
          </p:nvSpPr>
          <p:spPr bwMode="gray">
            <a:xfrm flipV="1">
              <a:off x="1660" y="889"/>
              <a:ext cx="2409" cy="1871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5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0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305179" name="Rectangle 27"/>
          <p:cNvSpPr>
            <a:spLocks noChangeArrowheads="1"/>
          </p:cNvSpPr>
          <p:nvPr/>
        </p:nvSpPr>
        <p:spPr bwMode="gray">
          <a:xfrm>
            <a:off x="765968" y="949936"/>
            <a:ext cx="6354763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uk-UA" sz="2400" b="1" dirty="0" smtClean="0"/>
              <a:t>Цього </a:t>
            </a:r>
            <a:r>
              <a:rPr lang="uk-UA" sz="2400" b="1" dirty="0"/>
              <a:t>простіше досягти, коли в навчально-виховному процесі панує </a:t>
            </a:r>
            <a:r>
              <a:rPr lang="uk-UA" sz="2400" b="1" dirty="0" smtClean="0"/>
              <a:t>:</a:t>
            </a:r>
            <a:endParaRPr lang="en-US" altLang="uk-UA" sz="2400" b="1" dirty="0">
              <a:solidFill>
                <a:srgbClr val="080808"/>
              </a:solidFill>
            </a:endParaRPr>
          </a:p>
        </p:txBody>
      </p:sp>
      <p:grpSp>
        <p:nvGrpSpPr>
          <p:cNvPr id="305181" name="Group 29"/>
          <p:cNvGrpSpPr>
            <a:grpSpLocks/>
          </p:cNvGrpSpPr>
          <p:nvPr/>
        </p:nvGrpSpPr>
        <p:grpSpPr bwMode="auto">
          <a:xfrm>
            <a:off x="6381750" y="2514600"/>
            <a:ext cx="2222698" cy="1905000"/>
            <a:chOff x="708" y="2203"/>
            <a:chExt cx="751" cy="741"/>
          </a:xfrm>
        </p:grpSpPr>
        <p:sp>
          <p:nvSpPr>
            <p:cNvPr id="305182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305183" name="Picture 31" descr="cir_lighteffect0"/>
            <p:cNvPicPr>
              <a:picLocks noChangeAspect="1" noChangeArrowheads="1"/>
            </p:cNvPicPr>
            <p:nvPr/>
          </p:nvPicPr>
          <p:blipFill>
            <a:blip r:embed="rId4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5184" name="Group 32"/>
          <p:cNvGrpSpPr>
            <a:grpSpLocks/>
          </p:cNvGrpSpPr>
          <p:nvPr/>
        </p:nvGrpSpPr>
        <p:grpSpPr bwMode="auto">
          <a:xfrm>
            <a:off x="3867150" y="4572000"/>
            <a:ext cx="1466850" cy="1447800"/>
            <a:chOff x="708" y="2203"/>
            <a:chExt cx="751" cy="741"/>
          </a:xfrm>
        </p:grpSpPr>
        <p:sp>
          <p:nvSpPr>
            <p:cNvPr id="305185" name="Oval 33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305186" name="Picture 34" descr="cir_lighteffect0"/>
            <p:cNvPicPr>
              <a:picLocks noChangeAspect="1" noChangeArrowheads="1"/>
            </p:cNvPicPr>
            <p:nvPr/>
          </p:nvPicPr>
          <p:blipFill>
            <a:blip r:embed="rId4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5187" name="Group 35"/>
          <p:cNvGrpSpPr>
            <a:grpSpLocks/>
          </p:cNvGrpSpPr>
          <p:nvPr/>
        </p:nvGrpSpPr>
        <p:grpSpPr bwMode="auto">
          <a:xfrm>
            <a:off x="785018" y="2596867"/>
            <a:ext cx="1977232" cy="1898933"/>
            <a:chOff x="708" y="2203"/>
            <a:chExt cx="751" cy="741"/>
          </a:xfrm>
        </p:grpSpPr>
        <p:sp>
          <p:nvSpPr>
            <p:cNvPr id="305188" name="Oval 36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305189" name="Picture 37" descr="cir_lighteffect0"/>
            <p:cNvPicPr>
              <a:picLocks noChangeAspect="1" noChangeArrowheads="1"/>
            </p:cNvPicPr>
            <p:nvPr/>
          </p:nvPicPr>
          <p:blipFill>
            <a:blip r:embed="rId4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5173" name="Text Box 21"/>
          <p:cNvSpPr txBox="1">
            <a:spLocks noChangeArrowheads="1"/>
          </p:cNvSpPr>
          <p:nvPr/>
        </p:nvSpPr>
        <p:spPr bwMode="gray">
          <a:xfrm>
            <a:off x="6516216" y="2969624"/>
            <a:ext cx="19442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600" b="1" dirty="0" err="1" smtClean="0">
                <a:solidFill>
                  <a:schemeClr val="bg1"/>
                </a:solidFill>
              </a:rPr>
              <a:t>Взаємодопо-мога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b="1" dirty="0">
                <a:solidFill>
                  <a:schemeClr val="bg1"/>
                </a:solidFill>
              </a:rPr>
              <a:t>та </a:t>
            </a:r>
            <a:r>
              <a:rPr lang="uk-UA" sz="1600" b="1" dirty="0" err="1" smtClean="0">
                <a:solidFill>
                  <a:schemeClr val="bg1"/>
                </a:solidFill>
              </a:rPr>
              <a:t>взаємопід-тримка</a:t>
            </a:r>
            <a:endParaRPr lang="en-US" altLang="uk-UA" sz="1600" b="1" dirty="0">
              <a:solidFill>
                <a:schemeClr val="bg1"/>
              </a:solidFill>
            </a:endParaRPr>
          </a:p>
        </p:txBody>
      </p:sp>
      <p:sp>
        <p:nvSpPr>
          <p:cNvPr id="305190" name="Text Box 38"/>
          <p:cNvSpPr txBox="1">
            <a:spLocks noChangeArrowheads="1"/>
          </p:cNvSpPr>
          <p:nvPr/>
        </p:nvSpPr>
        <p:spPr bwMode="gray">
          <a:xfrm>
            <a:off x="3943350" y="5153055"/>
            <a:ext cx="1295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 dirty="0">
                <a:solidFill>
                  <a:srgbClr val="FFFFFF"/>
                </a:solidFill>
              </a:rPr>
              <a:t>інтерес</a:t>
            </a:r>
            <a:endParaRPr lang="en-US" altLang="uk-UA" sz="2800" b="1" dirty="0">
              <a:solidFill>
                <a:srgbClr val="FFFFFF"/>
              </a:solidFill>
            </a:endParaRPr>
          </a:p>
        </p:txBody>
      </p:sp>
      <p:sp>
        <p:nvSpPr>
          <p:cNvPr id="305191" name="Text Box 39"/>
          <p:cNvSpPr txBox="1">
            <a:spLocks noChangeArrowheads="1"/>
          </p:cNvSpPr>
          <p:nvPr/>
        </p:nvSpPr>
        <p:spPr bwMode="gray">
          <a:xfrm>
            <a:off x="942280" y="3253354"/>
            <a:ext cx="1662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 dirty="0" smtClean="0">
                <a:solidFill>
                  <a:srgbClr val="FFFFFF"/>
                </a:solidFill>
              </a:rPr>
              <a:t>Творчість</a:t>
            </a:r>
            <a:r>
              <a:rPr lang="uk-UA" altLang="uk-UA" sz="2800" b="1" dirty="0" smtClean="0">
                <a:solidFill>
                  <a:srgbClr val="FFFFFF"/>
                </a:solidFill>
              </a:rPr>
              <a:t> </a:t>
            </a:r>
            <a:endParaRPr lang="en-US" altLang="uk-UA" sz="2800" b="1" dirty="0">
              <a:solidFill>
                <a:srgbClr val="FFFFFF"/>
              </a:solidFill>
            </a:endParaRPr>
          </a:p>
        </p:txBody>
      </p:sp>
      <p:grpSp>
        <p:nvGrpSpPr>
          <p:cNvPr id="305192" name="Group 40"/>
          <p:cNvGrpSpPr>
            <a:grpSpLocks/>
          </p:cNvGrpSpPr>
          <p:nvPr/>
        </p:nvGrpSpPr>
        <p:grpSpPr bwMode="auto">
          <a:xfrm>
            <a:off x="4724400" y="2514600"/>
            <a:ext cx="1371600" cy="1447800"/>
            <a:chOff x="482" y="1851"/>
            <a:chExt cx="860" cy="796"/>
          </a:xfrm>
        </p:grpSpPr>
        <p:sp>
          <p:nvSpPr>
            <p:cNvPr id="305193" name="Freeform 41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305194" name="Freeform 42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305195" name="Freeform 43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305196" name="Freeform 44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305197" name="Freeform 45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305198" name="Freeform 46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</p:grpSp>
      <p:pic>
        <p:nvPicPr>
          <p:cNvPr id="305200" name="Picture 48" descr="2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267200" y="3429000"/>
            <a:ext cx="1371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9" descr="IMG_17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78" y="4668532"/>
            <a:ext cx="1994798" cy="1496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0" descr="IMG_17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4" y="4668532"/>
            <a:ext cx="2032000" cy="1525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01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3127" y="136676"/>
            <a:ext cx="8229600" cy="868363"/>
          </a:xfrm>
        </p:spPr>
        <p:txBody>
          <a:bodyPr/>
          <a:lstStyle/>
          <a:p>
            <a:r>
              <a:rPr lang="uk-UA" altLang="uk-UA" sz="4300" dirty="0" smtClean="0"/>
              <a:t>Групи засобів</a:t>
            </a:r>
            <a:endParaRPr lang="en-US" altLang="uk-UA" sz="4300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gray">
          <a:xfrm>
            <a:off x="1289050" y="2193925"/>
            <a:ext cx="3367088" cy="766763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CEC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gray">
          <a:xfrm>
            <a:off x="1289050" y="3787775"/>
            <a:ext cx="3367088" cy="766763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CEC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gray">
          <a:xfrm rot="308465">
            <a:off x="6870700" y="2190750"/>
            <a:ext cx="1590675" cy="1701800"/>
          </a:xfrm>
          <a:custGeom>
            <a:avLst/>
            <a:gdLst>
              <a:gd name="G0" fmla="+- 61148 0 0"/>
              <a:gd name="G1" fmla="+- -5891861 0 0"/>
              <a:gd name="G2" fmla="+- 61148 0 -5891861"/>
              <a:gd name="G3" fmla="+- 10800 0 0"/>
              <a:gd name="G4" fmla="+- 0 0 6114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799 0 0"/>
              <a:gd name="G9" fmla="+- 0 0 -5891861"/>
              <a:gd name="G10" fmla="+- 7799 0 2700"/>
              <a:gd name="G11" fmla="cos G10 61148"/>
              <a:gd name="G12" fmla="sin G10 61148"/>
              <a:gd name="G13" fmla="cos 13500 61148"/>
              <a:gd name="G14" fmla="sin 13500 61148"/>
              <a:gd name="G15" fmla="+- G11 10800 0"/>
              <a:gd name="G16" fmla="+- G12 10800 0"/>
              <a:gd name="G17" fmla="+- G13 10800 0"/>
              <a:gd name="G18" fmla="+- G14 10800 0"/>
              <a:gd name="G19" fmla="*/ 7799 1 2"/>
              <a:gd name="G20" fmla="+- G19 5400 0"/>
              <a:gd name="G21" fmla="cos G20 61148"/>
              <a:gd name="G22" fmla="sin G20 61148"/>
              <a:gd name="G23" fmla="+- G21 10800 0"/>
              <a:gd name="G24" fmla="+- G12 G23 G22"/>
              <a:gd name="G25" fmla="+- G22 G23 G11"/>
              <a:gd name="G26" fmla="cos 10800 61148"/>
              <a:gd name="G27" fmla="sin 10800 61148"/>
              <a:gd name="G28" fmla="cos 7799 61148"/>
              <a:gd name="G29" fmla="sin 7799 6114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891861"/>
              <a:gd name="G36" fmla="sin G34 -5891861"/>
              <a:gd name="G37" fmla="+/ -5891861 6114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799 G39"/>
              <a:gd name="G43" fmla="sin 779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505 w 21600"/>
              <a:gd name="T5" fmla="*/ 3232 h 21600"/>
              <a:gd name="T6" fmla="*/ 10815 w 21600"/>
              <a:gd name="T7" fmla="*/ 1500 h 21600"/>
              <a:gd name="T8" fmla="*/ 16364 w 21600"/>
              <a:gd name="T9" fmla="*/ 5335 h 21600"/>
              <a:gd name="T10" fmla="*/ 24298 w 21600"/>
              <a:gd name="T11" fmla="*/ 11019 h 21600"/>
              <a:gd name="T12" fmla="*/ 20030 w 21600"/>
              <a:gd name="T13" fmla="*/ 15151 h 21600"/>
              <a:gd name="T14" fmla="*/ 15898 w 21600"/>
              <a:gd name="T15" fmla="*/ 1088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597" y="10926"/>
                </a:moveTo>
                <a:cubicBezTo>
                  <a:pt x="18598" y="10884"/>
                  <a:pt x="18599" y="10842"/>
                  <a:pt x="18599" y="10800"/>
                </a:cubicBezTo>
                <a:cubicBezTo>
                  <a:pt x="18599" y="6497"/>
                  <a:pt x="15115" y="3008"/>
                  <a:pt x="10813" y="3001"/>
                </a:cubicBezTo>
                <a:lnTo>
                  <a:pt x="10818" y="0"/>
                </a:lnTo>
                <a:cubicBezTo>
                  <a:pt x="16775" y="10"/>
                  <a:pt x="21600" y="4842"/>
                  <a:pt x="21600" y="10800"/>
                </a:cubicBezTo>
                <a:cubicBezTo>
                  <a:pt x="21600" y="10858"/>
                  <a:pt x="21599" y="10917"/>
                  <a:pt x="21598" y="10975"/>
                </a:cubicBezTo>
                <a:lnTo>
                  <a:pt x="24298" y="11019"/>
                </a:lnTo>
                <a:lnTo>
                  <a:pt x="20030" y="15151"/>
                </a:lnTo>
                <a:lnTo>
                  <a:pt x="15898" y="10883"/>
                </a:lnTo>
                <a:lnTo>
                  <a:pt x="18597" y="10926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ltGray">
          <a:xfrm>
            <a:off x="6284913" y="1689100"/>
            <a:ext cx="1319212" cy="13192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shade val="6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lin ang="2700000" scaled="1"/>
          </a:gradFill>
          <a:ln w="57150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2">
                      <a:alpha val="19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gray">
          <a:xfrm>
            <a:off x="7364021" y="3512367"/>
            <a:ext cx="1498992" cy="1310457"/>
          </a:xfrm>
          <a:prstGeom prst="ellipse">
            <a:avLst/>
          </a:prstGeom>
          <a:gradFill rotWithShape="0">
            <a:gsLst>
              <a:gs pos="0">
                <a:schemeClr val="folHlink">
                  <a:gamma/>
                  <a:shade val="3607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36078"/>
                  <a:invGamma/>
                </a:schemeClr>
              </a:gs>
            </a:gsLst>
            <a:lin ang="2700000" scaled="1"/>
          </a:gradFill>
          <a:ln w="57150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gray">
          <a:xfrm rot="7527986">
            <a:off x="6196806" y="3612357"/>
            <a:ext cx="1589087" cy="1701800"/>
          </a:xfrm>
          <a:custGeom>
            <a:avLst/>
            <a:gdLst>
              <a:gd name="G0" fmla="+- 61148 0 0"/>
              <a:gd name="G1" fmla="+- -5891861 0 0"/>
              <a:gd name="G2" fmla="+- 61148 0 -5891861"/>
              <a:gd name="G3" fmla="+- 10800 0 0"/>
              <a:gd name="G4" fmla="+- 0 0 6114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799 0 0"/>
              <a:gd name="G9" fmla="+- 0 0 -5891861"/>
              <a:gd name="G10" fmla="+- 7799 0 2700"/>
              <a:gd name="G11" fmla="cos G10 61148"/>
              <a:gd name="G12" fmla="sin G10 61148"/>
              <a:gd name="G13" fmla="cos 13500 61148"/>
              <a:gd name="G14" fmla="sin 13500 61148"/>
              <a:gd name="G15" fmla="+- G11 10800 0"/>
              <a:gd name="G16" fmla="+- G12 10800 0"/>
              <a:gd name="G17" fmla="+- G13 10800 0"/>
              <a:gd name="G18" fmla="+- G14 10800 0"/>
              <a:gd name="G19" fmla="*/ 7799 1 2"/>
              <a:gd name="G20" fmla="+- G19 5400 0"/>
              <a:gd name="G21" fmla="cos G20 61148"/>
              <a:gd name="G22" fmla="sin G20 61148"/>
              <a:gd name="G23" fmla="+- G21 10800 0"/>
              <a:gd name="G24" fmla="+- G12 G23 G22"/>
              <a:gd name="G25" fmla="+- G22 G23 G11"/>
              <a:gd name="G26" fmla="cos 10800 61148"/>
              <a:gd name="G27" fmla="sin 10800 61148"/>
              <a:gd name="G28" fmla="cos 7799 61148"/>
              <a:gd name="G29" fmla="sin 7799 6114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891861"/>
              <a:gd name="G36" fmla="sin G34 -5891861"/>
              <a:gd name="G37" fmla="+/ -5891861 6114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799 G39"/>
              <a:gd name="G43" fmla="sin 779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505 w 21600"/>
              <a:gd name="T5" fmla="*/ 3232 h 21600"/>
              <a:gd name="T6" fmla="*/ 10815 w 21600"/>
              <a:gd name="T7" fmla="*/ 1500 h 21600"/>
              <a:gd name="T8" fmla="*/ 16364 w 21600"/>
              <a:gd name="T9" fmla="*/ 5335 h 21600"/>
              <a:gd name="T10" fmla="*/ 24298 w 21600"/>
              <a:gd name="T11" fmla="*/ 11019 h 21600"/>
              <a:gd name="T12" fmla="*/ 20030 w 21600"/>
              <a:gd name="T13" fmla="*/ 15151 h 21600"/>
              <a:gd name="T14" fmla="*/ 15898 w 21600"/>
              <a:gd name="T15" fmla="*/ 1088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597" y="10926"/>
                </a:moveTo>
                <a:cubicBezTo>
                  <a:pt x="18598" y="10884"/>
                  <a:pt x="18599" y="10842"/>
                  <a:pt x="18599" y="10800"/>
                </a:cubicBezTo>
                <a:cubicBezTo>
                  <a:pt x="18599" y="6497"/>
                  <a:pt x="15115" y="3008"/>
                  <a:pt x="10813" y="3001"/>
                </a:cubicBezTo>
                <a:lnTo>
                  <a:pt x="10818" y="0"/>
                </a:lnTo>
                <a:cubicBezTo>
                  <a:pt x="16775" y="10"/>
                  <a:pt x="21600" y="4842"/>
                  <a:pt x="21600" y="10800"/>
                </a:cubicBezTo>
                <a:cubicBezTo>
                  <a:pt x="21600" y="10858"/>
                  <a:pt x="21599" y="10917"/>
                  <a:pt x="21598" y="10975"/>
                </a:cubicBezTo>
                <a:lnTo>
                  <a:pt x="24298" y="11019"/>
                </a:lnTo>
                <a:lnTo>
                  <a:pt x="20030" y="15151"/>
                </a:lnTo>
                <a:lnTo>
                  <a:pt x="15898" y="10883"/>
                </a:lnTo>
                <a:lnTo>
                  <a:pt x="18597" y="10926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gray">
          <a:xfrm rot="15216000">
            <a:off x="5267325" y="2381250"/>
            <a:ext cx="1589088" cy="1703388"/>
          </a:xfrm>
          <a:custGeom>
            <a:avLst/>
            <a:gdLst>
              <a:gd name="G0" fmla="+- 61148 0 0"/>
              <a:gd name="G1" fmla="+- -5891861 0 0"/>
              <a:gd name="G2" fmla="+- 61148 0 -5891861"/>
              <a:gd name="G3" fmla="+- 10800 0 0"/>
              <a:gd name="G4" fmla="+- 0 0 6114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799 0 0"/>
              <a:gd name="G9" fmla="+- 0 0 -5891861"/>
              <a:gd name="G10" fmla="+- 7799 0 2700"/>
              <a:gd name="G11" fmla="cos G10 61148"/>
              <a:gd name="G12" fmla="sin G10 61148"/>
              <a:gd name="G13" fmla="cos 13500 61148"/>
              <a:gd name="G14" fmla="sin 13500 61148"/>
              <a:gd name="G15" fmla="+- G11 10800 0"/>
              <a:gd name="G16" fmla="+- G12 10800 0"/>
              <a:gd name="G17" fmla="+- G13 10800 0"/>
              <a:gd name="G18" fmla="+- G14 10800 0"/>
              <a:gd name="G19" fmla="*/ 7799 1 2"/>
              <a:gd name="G20" fmla="+- G19 5400 0"/>
              <a:gd name="G21" fmla="cos G20 61148"/>
              <a:gd name="G22" fmla="sin G20 61148"/>
              <a:gd name="G23" fmla="+- G21 10800 0"/>
              <a:gd name="G24" fmla="+- G12 G23 G22"/>
              <a:gd name="G25" fmla="+- G22 G23 G11"/>
              <a:gd name="G26" fmla="cos 10800 61148"/>
              <a:gd name="G27" fmla="sin 10800 61148"/>
              <a:gd name="G28" fmla="cos 7799 61148"/>
              <a:gd name="G29" fmla="sin 7799 6114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891861"/>
              <a:gd name="G36" fmla="sin G34 -5891861"/>
              <a:gd name="G37" fmla="+/ -5891861 6114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799 G39"/>
              <a:gd name="G43" fmla="sin 779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505 w 21600"/>
              <a:gd name="T5" fmla="*/ 3232 h 21600"/>
              <a:gd name="T6" fmla="*/ 10815 w 21600"/>
              <a:gd name="T7" fmla="*/ 1500 h 21600"/>
              <a:gd name="T8" fmla="*/ 16364 w 21600"/>
              <a:gd name="T9" fmla="*/ 5335 h 21600"/>
              <a:gd name="T10" fmla="*/ 24298 w 21600"/>
              <a:gd name="T11" fmla="*/ 11019 h 21600"/>
              <a:gd name="T12" fmla="*/ 20030 w 21600"/>
              <a:gd name="T13" fmla="*/ 15151 h 21600"/>
              <a:gd name="T14" fmla="*/ 15898 w 21600"/>
              <a:gd name="T15" fmla="*/ 1088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597" y="10926"/>
                </a:moveTo>
                <a:cubicBezTo>
                  <a:pt x="18598" y="10884"/>
                  <a:pt x="18599" y="10842"/>
                  <a:pt x="18599" y="10800"/>
                </a:cubicBezTo>
                <a:cubicBezTo>
                  <a:pt x="18599" y="6497"/>
                  <a:pt x="15115" y="3008"/>
                  <a:pt x="10813" y="3001"/>
                </a:cubicBezTo>
                <a:lnTo>
                  <a:pt x="10818" y="0"/>
                </a:lnTo>
                <a:cubicBezTo>
                  <a:pt x="16775" y="10"/>
                  <a:pt x="21600" y="4842"/>
                  <a:pt x="21600" y="10800"/>
                </a:cubicBezTo>
                <a:cubicBezTo>
                  <a:pt x="21600" y="10858"/>
                  <a:pt x="21599" y="10917"/>
                  <a:pt x="21598" y="10975"/>
                </a:cubicBezTo>
                <a:lnTo>
                  <a:pt x="24298" y="11019"/>
                </a:lnTo>
                <a:lnTo>
                  <a:pt x="20030" y="15151"/>
                </a:lnTo>
                <a:lnTo>
                  <a:pt x="15898" y="10883"/>
                </a:lnTo>
                <a:lnTo>
                  <a:pt x="18597" y="10926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gray">
          <a:xfrm>
            <a:off x="5183188" y="3506788"/>
            <a:ext cx="1320800" cy="1319212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81961"/>
                  <a:invGamma/>
                </a:schemeClr>
              </a:gs>
            </a:gsLst>
            <a:lin ang="5400000" scaled="1"/>
          </a:gradFill>
          <a:ln w="57150">
            <a:solidFill>
              <a:srgbClr val="EAEAE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10252" name="Group 12"/>
          <p:cNvGrpSpPr>
            <a:grpSpLocks/>
          </p:cNvGrpSpPr>
          <p:nvPr/>
        </p:nvGrpSpPr>
        <p:grpSpPr bwMode="auto">
          <a:xfrm rot="10082854">
            <a:off x="6127750" y="2644775"/>
            <a:ext cx="1196975" cy="303213"/>
            <a:chOff x="2598" y="1026"/>
            <a:chExt cx="957" cy="242"/>
          </a:xfrm>
        </p:grpSpPr>
        <p:grpSp>
          <p:nvGrpSpPr>
            <p:cNvPr id="10253" name="Group 13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0254" name="Group 1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255" name="AutoShape 1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56" name="AutoShape 1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57" name="AutoShape 1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58" name="AutoShape 1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259" name="Group 1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260" name="AutoShape 2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1" name="AutoShape 2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2" name="AutoShape 2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3" name="AutoShape 2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10264" name="Group 24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0265" name="Group 2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266" name="AutoShape 2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7" name="AutoShape 2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8" name="AutoShape 2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69" name="AutoShape 2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270" name="Group 3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271" name="AutoShape 3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72" name="AutoShape 3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73" name="AutoShape 3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74" name="AutoShape 3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</p:grpSp>
      <p:grpSp>
        <p:nvGrpSpPr>
          <p:cNvPr id="10275" name="Group 35"/>
          <p:cNvGrpSpPr>
            <a:grpSpLocks/>
          </p:cNvGrpSpPr>
          <p:nvPr/>
        </p:nvGrpSpPr>
        <p:grpSpPr bwMode="auto">
          <a:xfrm rot="10082854">
            <a:off x="5032375" y="4465638"/>
            <a:ext cx="1198563" cy="303212"/>
            <a:chOff x="2598" y="1026"/>
            <a:chExt cx="957" cy="242"/>
          </a:xfrm>
        </p:grpSpPr>
        <p:grpSp>
          <p:nvGrpSpPr>
            <p:cNvPr id="10276" name="Group 36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0277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278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79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80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81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282" name="Group 4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283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84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85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86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10287" name="Group 47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0288" name="Group 4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289" name="AutoShape 4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0" name="AutoShape 5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1" name="AutoShape 5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2" name="AutoShape 5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293" name="Group 5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294" name="AutoShape 5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5" name="AutoShape 5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6" name="AutoShape 5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297" name="AutoShape 5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</p:grpSp>
      <p:grpSp>
        <p:nvGrpSpPr>
          <p:cNvPr id="10298" name="Group 58"/>
          <p:cNvGrpSpPr>
            <a:grpSpLocks/>
          </p:cNvGrpSpPr>
          <p:nvPr/>
        </p:nvGrpSpPr>
        <p:grpSpPr bwMode="auto">
          <a:xfrm rot="10082854">
            <a:off x="7407275" y="4464050"/>
            <a:ext cx="1196975" cy="303213"/>
            <a:chOff x="2598" y="1026"/>
            <a:chExt cx="957" cy="242"/>
          </a:xfrm>
        </p:grpSpPr>
        <p:grpSp>
          <p:nvGrpSpPr>
            <p:cNvPr id="10299" name="Group 59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0300" name="Group 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01" name="AutoShape 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2" name="AutoShape 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3" name="AutoShape 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4" name="AutoShape 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05" name="Group 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06" name="AutoShape 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7" name="AutoShape 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8" name="AutoShape 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09" name="AutoShape 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10310" name="Group 70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0311" name="Group 71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12" name="AutoShape 7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13" name="AutoShape 7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14" name="AutoShape 7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15" name="AutoShape 7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16" name="Group 76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17" name="AutoShape 7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18" name="AutoShape 7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19" name="AutoShape 7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20" name="AutoShape 8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</p:grpSp>
      <p:grpSp>
        <p:nvGrpSpPr>
          <p:cNvPr id="10321" name="Group 81"/>
          <p:cNvGrpSpPr>
            <a:grpSpLocks/>
          </p:cNvGrpSpPr>
          <p:nvPr/>
        </p:nvGrpSpPr>
        <p:grpSpPr bwMode="auto">
          <a:xfrm>
            <a:off x="6675438" y="1809750"/>
            <a:ext cx="1196975" cy="303213"/>
            <a:chOff x="2598" y="1026"/>
            <a:chExt cx="957" cy="242"/>
          </a:xfrm>
        </p:grpSpPr>
        <p:grpSp>
          <p:nvGrpSpPr>
            <p:cNvPr id="10322" name="Group 82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0323" name="Group 8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24" name="AutoShape 8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25" name="AutoShape 8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26" name="AutoShape 8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27" name="AutoShape 8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28" name="Group 8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29" name="AutoShape 8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0" name="AutoShape 9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1" name="AutoShape 9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2" name="AutoShape 9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10333" name="Group 93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0334" name="Group 9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35" name="AutoShape 9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6" name="AutoShape 9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7" name="AutoShape 9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38" name="AutoShape 9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39" name="Group 9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40" name="AutoShape 10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41" name="AutoShape 10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42" name="AutoShape 10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43" name="AutoShape 10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</p:grpSp>
      <p:grpSp>
        <p:nvGrpSpPr>
          <p:cNvPr id="10344" name="Group 104"/>
          <p:cNvGrpSpPr>
            <a:grpSpLocks/>
          </p:cNvGrpSpPr>
          <p:nvPr/>
        </p:nvGrpSpPr>
        <p:grpSpPr bwMode="auto">
          <a:xfrm rot="344040">
            <a:off x="7958138" y="3644900"/>
            <a:ext cx="1198562" cy="303213"/>
            <a:chOff x="2598" y="1026"/>
            <a:chExt cx="957" cy="242"/>
          </a:xfrm>
        </p:grpSpPr>
        <p:grpSp>
          <p:nvGrpSpPr>
            <p:cNvPr id="10345" name="Group 105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0346" name="Group 10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47" name="AutoShape 10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48" name="AutoShape 10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49" name="AutoShape 10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50" name="AutoShape 11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51" name="Group 11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52" name="AutoShape 11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53" name="AutoShape 11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54" name="AutoShape 11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55" name="AutoShape 11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10356" name="Group 116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0357" name="Group 11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58" name="AutoShape 11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59" name="AutoShape 11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60" name="AutoShape 12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61" name="AutoShape 12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  <p:grpSp>
            <p:nvGrpSpPr>
              <p:cNvPr id="10362" name="Group 12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63" name="AutoShape 12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64" name="AutoShape 12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65" name="AutoShape 12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10366" name="AutoShape 12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2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</p:grpSp>
      <p:grpSp>
        <p:nvGrpSpPr>
          <p:cNvPr id="10367" name="Group 127"/>
          <p:cNvGrpSpPr>
            <a:grpSpLocks/>
          </p:cNvGrpSpPr>
          <p:nvPr/>
        </p:nvGrpSpPr>
        <p:grpSpPr bwMode="auto">
          <a:xfrm rot="-232145">
            <a:off x="5551488" y="3617913"/>
            <a:ext cx="1235075" cy="331787"/>
            <a:chOff x="1824" y="2448"/>
            <a:chExt cx="987" cy="266"/>
          </a:xfrm>
        </p:grpSpPr>
        <p:grpSp>
          <p:nvGrpSpPr>
            <p:cNvPr id="10368" name="Group 128"/>
            <p:cNvGrpSpPr>
              <a:grpSpLocks/>
            </p:cNvGrpSpPr>
            <p:nvPr/>
          </p:nvGrpSpPr>
          <p:grpSpPr bwMode="auto">
            <a:xfrm rot="513316">
              <a:off x="1824" y="2448"/>
              <a:ext cx="957" cy="242"/>
              <a:chOff x="2598" y="1026"/>
              <a:chExt cx="957" cy="242"/>
            </a:xfrm>
          </p:grpSpPr>
          <p:grpSp>
            <p:nvGrpSpPr>
              <p:cNvPr id="10369" name="Group 129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0370" name="Group 130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71" name="AutoShape 13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2" name="AutoShape 13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3" name="AutoShape 13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4" name="AutoShape 13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0375" name="Group 135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76" name="AutoShape 13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7" name="AutoShape 13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8" name="AutoShape 13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79" name="AutoShape 13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  <p:grpSp>
            <p:nvGrpSpPr>
              <p:cNvPr id="10380" name="Group 140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0381" name="Group 1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82" name="AutoShape 14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83" name="AutoShape 14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84" name="AutoShape 14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85" name="AutoShape 14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0386" name="Group 1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87" name="AutoShape 14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88" name="AutoShape 14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89" name="AutoShape 14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90" name="AutoShape 15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  <p:grpSp>
          <p:nvGrpSpPr>
            <p:cNvPr id="10391" name="Group 151"/>
            <p:cNvGrpSpPr>
              <a:grpSpLocks/>
            </p:cNvGrpSpPr>
            <p:nvPr/>
          </p:nvGrpSpPr>
          <p:grpSpPr bwMode="auto">
            <a:xfrm rot="513316">
              <a:off x="1854" y="2472"/>
              <a:ext cx="957" cy="242"/>
              <a:chOff x="2598" y="1026"/>
              <a:chExt cx="957" cy="242"/>
            </a:xfrm>
          </p:grpSpPr>
          <p:grpSp>
            <p:nvGrpSpPr>
              <p:cNvPr id="10392" name="Group 152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0393" name="Group 153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94" name="AutoShape 15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95" name="AutoShape 15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96" name="AutoShape 15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397" name="AutoShape 15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0398" name="Group 158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99" name="AutoShape 15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0" name="AutoShape 16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1" name="AutoShape 16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2" name="AutoShape 16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  <p:grpSp>
            <p:nvGrpSpPr>
              <p:cNvPr id="10403" name="Group 163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0404" name="Group 16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405" name="AutoShape 16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6" name="AutoShape 16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7" name="AutoShape 16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08" name="AutoShape 16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grpSp>
              <p:nvGrpSpPr>
                <p:cNvPr id="10409" name="Group 16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410" name="AutoShape 17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11" name="AutoShape 17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12" name="AutoShape 17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413" name="AutoShape 17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2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</p:grpSp>
        </p:grpSp>
      </p:grpSp>
      <p:sp>
        <p:nvSpPr>
          <p:cNvPr id="10414" name="Rectangle 174"/>
          <p:cNvSpPr>
            <a:spLocks noChangeArrowheads="1"/>
          </p:cNvSpPr>
          <p:nvPr/>
        </p:nvSpPr>
        <p:spPr bwMode="ltGray">
          <a:xfrm>
            <a:off x="93746" y="2208319"/>
            <a:ext cx="1479887" cy="787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415" name="Rectangle 175"/>
          <p:cNvSpPr>
            <a:spLocks noChangeArrowheads="1"/>
          </p:cNvSpPr>
          <p:nvPr/>
        </p:nvSpPr>
        <p:spPr bwMode="gray">
          <a:xfrm>
            <a:off x="93746" y="2987675"/>
            <a:ext cx="1479887" cy="7667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416" name="Rectangle 176"/>
          <p:cNvSpPr>
            <a:spLocks noChangeArrowheads="1"/>
          </p:cNvSpPr>
          <p:nvPr/>
        </p:nvSpPr>
        <p:spPr bwMode="gray">
          <a:xfrm>
            <a:off x="111955" y="3787775"/>
            <a:ext cx="1410458" cy="7667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417" name="Rectangle 177"/>
          <p:cNvSpPr>
            <a:spLocks noChangeArrowheads="1"/>
          </p:cNvSpPr>
          <p:nvPr/>
        </p:nvSpPr>
        <p:spPr bwMode="white">
          <a:xfrm>
            <a:off x="93746" y="2371339"/>
            <a:ext cx="1508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sz="1400" b="1" dirty="0" smtClean="0">
                <a:solidFill>
                  <a:srgbClr val="FFFFFF"/>
                </a:solidFill>
              </a:rPr>
              <a:t>Рухова </a:t>
            </a:r>
          </a:p>
          <a:p>
            <a:pPr algn="ctr"/>
            <a:r>
              <a:rPr lang="uk-UA" altLang="uk-UA" sz="1400" b="1" dirty="0" smtClean="0">
                <a:solidFill>
                  <a:srgbClr val="FFFFFF"/>
                </a:solidFill>
              </a:rPr>
              <a:t>спрямованість</a:t>
            </a:r>
            <a:endParaRPr lang="en-US" altLang="uk-UA" sz="1400" b="1" dirty="0">
              <a:solidFill>
                <a:srgbClr val="FFFFFF"/>
              </a:solidFill>
            </a:endParaRPr>
          </a:p>
        </p:txBody>
      </p:sp>
      <p:sp>
        <p:nvSpPr>
          <p:cNvPr id="10418" name="Rectangle 178"/>
          <p:cNvSpPr>
            <a:spLocks noChangeArrowheads="1"/>
          </p:cNvSpPr>
          <p:nvPr/>
        </p:nvSpPr>
        <p:spPr bwMode="white">
          <a:xfrm>
            <a:off x="111955" y="3118733"/>
            <a:ext cx="14374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sz="1400" b="1" dirty="0" smtClean="0">
                <a:solidFill>
                  <a:srgbClr val="FFFFFF"/>
                </a:solidFill>
              </a:rPr>
              <a:t>Оздоровчі </a:t>
            </a:r>
          </a:p>
          <a:p>
            <a:pPr algn="ctr"/>
            <a:r>
              <a:rPr lang="uk-UA" altLang="uk-UA" sz="1400" b="1" dirty="0" smtClean="0">
                <a:solidFill>
                  <a:srgbClr val="FFFFFF"/>
                </a:solidFill>
              </a:rPr>
              <a:t>сили природи</a:t>
            </a:r>
            <a:endParaRPr lang="en-US" altLang="uk-UA" sz="1400" b="1" dirty="0">
              <a:solidFill>
                <a:srgbClr val="FFFFFF"/>
              </a:solidFill>
            </a:endParaRPr>
          </a:p>
        </p:txBody>
      </p:sp>
      <p:sp>
        <p:nvSpPr>
          <p:cNvPr id="10419" name="Rectangle 179"/>
          <p:cNvSpPr>
            <a:spLocks noChangeArrowheads="1"/>
          </p:cNvSpPr>
          <p:nvPr/>
        </p:nvSpPr>
        <p:spPr bwMode="white">
          <a:xfrm>
            <a:off x="301658" y="3979863"/>
            <a:ext cx="1031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sz="1400" b="1" dirty="0" smtClean="0">
                <a:solidFill>
                  <a:srgbClr val="FFFFFF"/>
                </a:solidFill>
              </a:rPr>
              <a:t>Гігієнічні </a:t>
            </a:r>
            <a:endParaRPr lang="en-US" altLang="uk-UA" sz="1400" b="1" dirty="0">
              <a:solidFill>
                <a:srgbClr val="FFFFFF"/>
              </a:solidFill>
            </a:endParaRPr>
          </a:p>
        </p:txBody>
      </p:sp>
      <p:sp>
        <p:nvSpPr>
          <p:cNvPr id="10420" name="Rectangle 180"/>
          <p:cNvSpPr>
            <a:spLocks noChangeArrowheads="1"/>
          </p:cNvSpPr>
          <p:nvPr/>
        </p:nvSpPr>
        <p:spPr bwMode="auto">
          <a:xfrm>
            <a:off x="1601788" y="2311400"/>
            <a:ext cx="30511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b="1" dirty="0" smtClean="0"/>
              <a:t>Фізичні вправи, </a:t>
            </a:r>
            <a:r>
              <a:rPr lang="uk-UA" altLang="uk-UA" sz="1400" b="1" dirty="0" err="1" smtClean="0"/>
              <a:t>фізкультхвилинки</a:t>
            </a:r>
            <a:r>
              <a:rPr lang="uk-UA" altLang="uk-UA" sz="1400" b="1" dirty="0" smtClean="0"/>
              <a:t>, рухливі ігри та ін.</a:t>
            </a:r>
            <a:endParaRPr lang="en-US" altLang="uk-UA" sz="1400" b="1" dirty="0"/>
          </a:p>
        </p:txBody>
      </p:sp>
      <p:sp>
        <p:nvSpPr>
          <p:cNvPr id="10421" name="Rectangle 181"/>
          <p:cNvSpPr>
            <a:spLocks noChangeArrowheads="1"/>
          </p:cNvSpPr>
          <p:nvPr/>
        </p:nvSpPr>
        <p:spPr bwMode="auto">
          <a:xfrm>
            <a:off x="1601788" y="3100388"/>
            <a:ext cx="30511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b="1" dirty="0" smtClean="0"/>
              <a:t>Екскурсії, фітотерапія, інгаляція, кольоротерапія, музикотерапія та ін.</a:t>
            </a:r>
            <a:endParaRPr lang="en-US" altLang="uk-UA" sz="1400" b="1" dirty="0"/>
          </a:p>
        </p:txBody>
      </p:sp>
      <p:sp>
        <p:nvSpPr>
          <p:cNvPr id="10422" name="Rectangle 182"/>
          <p:cNvSpPr>
            <a:spLocks noChangeArrowheads="1"/>
          </p:cNvSpPr>
          <p:nvPr/>
        </p:nvSpPr>
        <p:spPr bwMode="auto">
          <a:xfrm>
            <a:off x="1601788" y="3910013"/>
            <a:ext cx="3051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b="1" dirty="0" smtClean="0"/>
              <a:t>Виконання санітарно-гігієнічних вимог, дотримання режиму дня та режиму рухової активності та ін.</a:t>
            </a:r>
            <a:endParaRPr lang="en-US" altLang="uk-UA" sz="1400" b="1" dirty="0"/>
          </a:p>
        </p:txBody>
      </p:sp>
      <p:sp>
        <p:nvSpPr>
          <p:cNvPr id="10423" name="Rectangle 183"/>
          <p:cNvSpPr>
            <a:spLocks noChangeArrowheads="1"/>
          </p:cNvSpPr>
          <p:nvPr/>
        </p:nvSpPr>
        <p:spPr bwMode="gray">
          <a:xfrm>
            <a:off x="6438442" y="2151063"/>
            <a:ext cx="1001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b="1" dirty="0" smtClean="0">
                <a:solidFill>
                  <a:srgbClr val="FFFFFF"/>
                </a:solidFill>
              </a:rPr>
              <a:t>Рухова</a:t>
            </a:r>
            <a:endParaRPr lang="en-US" altLang="uk-UA" b="1" dirty="0">
              <a:solidFill>
                <a:srgbClr val="FFFFFF"/>
              </a:solidFill>
            </a:endParaRPr>
          </a:p>
        </p:txBody>
      </p:sp>
      <p:sp>
        <p:nvSpPr>
          <p:cNvPr id="10424" name="Rectangle 184"/>
          <p:cNvSpPr>
            <a:spLocks noChangeArrowheads="1"/>
          </p:cNvSpPr>
          <p:nvPr/>
        </p:nvSpPr>
        <p:spPr bwMode="gray">
          <a:xfrm>
            <a:off x="5190361" y="3979863"/>
            <a:ext cx="12747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b="1" dirty="0" smtClean="0">
                <a:solidFill>
                  <a:srgbClr val="FFFFFF"/>
                </a:solidFill>
              </a:rPr>
              <a:t>Гігієнічна</a:t>
            </a:r>
            <a:endParaRPr lang="en-US" altLang="uk-UA" b="1" dirty="0">
              <a:solidFill>
                <a:srgbClr val="FFFFFF"/>
              </a:solidFill>
            </a:endParaRPr>
          </a:p>
        </p:txBody>
      </p:sp>
      <p:sp>
        <p:nvSpPr>
          <p:cNvPr id="10425" name="Rectangle 185"/>
          <p:cNvSpPr>
            <a:spLocks noChangeArrowheads="1"/>
          </p:cNvSpPr>
          <p:nvPr/>
        </p:nvSpPr>
        <p:spPr bwMode="gray">
          <a:xfrm>
            <a:off x="7395398" y="3948562"/>
            <a:ext cx="14454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uk-UA" b="1" dirty="0" smtClean="0">
                <a:solidFill>
                  <a:srgbClr val="FFFFFF"/>
                </a:solidFill>
              </a:rPr>
              <a:t>Оздоровча</a:t>
            </a:r>
            <a:endParaRPr lang="en-US" altLang="uk-UA" b="1" dirty="0">
              <a:solidFill>
                <a:srgbClr val="FFFFFF"/>
              </a:solidFill>
            </a:endParaRPr>
          </a:p>
        </p:txBody>
      </p:sp>
      <p:sp>
        <p:nvSpPr>
          <p:cNvPr id="10426" name="Rectangle 186"/>
          <p:cNvSpPr>
            <a:spLocks noChangeArrowheads="1"/>
          </p:cNvSpPr>
          <p:nvPr/>
        </p:nvSpPr>
        <p:spPr bwMode="auto">
          <a:xfrm>
            <a:off x="817184" y="5345329"/>
            <a:ext cx="40941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1400" dirty="0" smtClean="0"/>
              <a:t>Систематичний вплив на організм та психіку учнів може бути успішним лише за умови доцільного використання методів здоров</a:t>
            </a:r>
            <a:r>
              <a:rPr lang="en-US" altLang="uk-UA" sz="1400" dirty="0" smtClean="0"/>
              <a:t>’</a:t>
            </a:r>
            <a:r>
              <a:rPr lang="uk-UA" altLang="uk-UA" sz="1400" dirty="0" err="1" smtClean="0"/>
              <a:t>язберігаючого</a:t>
            </a:r>
            <a:r>
              <a:rPr lang="uk-UA" altLang="uk-UA" sz="1400" dirty="0" smtClean="0"/>
              <a:t> впливу</a:t>
            </a:r>
            <a:endParaRPr lang="en-US" altLang="uk-UA" sz="1400" dirty="0"/>
          </a:p>
        </p:txBody>
      </p:sp>
      <p:sp>
        <p:nvSpPr>
          <p:cNvPr id="10427" name="Rectangle 187"/>
          <p:cNvSpPr>
            <a:spLocks noChangeArrowheads="1"/>
          </p:cNvSpPr>
          <p:nvPr/>
        </p:nvSpPr>
        <p:spPr bwMode="auto">
          <a:xfrm>
            <a:off x="414377" y="1005039"/>
            <a:ext cx="56135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для досягнення мети здоров</a:t>
            </a:r>
            <a:r>
              <a:rPr lang="en-US" altLang="uk-UA" sz="2400" b="1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altLang="uk-UA" sz="2400" b="1" dirty="0" err="1" smtClean="0">
                <a:solidFill>
                  <a:schemeClr val="accent1">
                    <a:lumMod val="50000"/>
                  </a:schemeClr>
                </a:solidFill>
              </a:rPr>
              <a:t>язберігаючих</a:t>
            </a: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</a:rPr>
              <a:t> освітніх технологій</a:t>
            </a:r>
            <a:endParaRPr lang="en-US" altLang="uk-U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6324" y="260648"/>
            <a:ext cx="78581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</a:rPr>
              <a:t>Здоров</a:t>
            </a:r>
            <a:r>
              <a:rPr lang="en-US" sz="3600" b="1" dirty="0" smtClean="0">
                <a:solidFill>
                  <a:srgbClr val="000000"/>
                </a:solidFill>
              </a:rPr>
              <a:t>’</a:t>
            </a:r>
            <a:r>
              <a:rPr lang="uk-UA" sz="3600" b="1" dirty="0" err="1" smtClean="0">
                <a:solidFill>
                  <a:srgbClr val="000000"/>
                </a:solidFill>
              </a:rPr>
              <a:t>язберігаючий</a:t>
            </a:r>
            <a:r>
              <a:rPr lang="uk-UA" sz="3600" b="1" dirty="0" smtClean="0">
                <a:solidFill>
                  <a:srgbClr val="000000"/>
                </a:solidFill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</a:rPr>
              <a:t>урок повинен:</a:t>
            </a:r>
            <a:r>
              <a:rPr lang="ru-RU" sz="36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ru-RU" sz="3600" dirty="0" err="1" smtClean="0">
                <a:solidFill>
                  <a:srgbClr val="002060"/>
                </a:solidFill>
              </a:rPr>
              <a:t>виховувати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стимулювати</a:t>
            </a:r>
            <a:r>
              <a:rPr lang="ru-RU" sz="3600" dirty="0" smtClean="0">
                <a:solidFill>
                  <a:srgbClr val="002060"/>
                </a:solidFill>
              </a:rPr>
              <a:t> у </a:t>
            </a:r>
            <a:r>
              <a:rPr lang="ru-RU" sz="3600" dirty="0" err="1" smtClean="0">
                <a:solidFill>
                  <a:srgbClr val="002060"/>
                </a:solidFill>
              </a:rPr>
              <a:t>дітей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бажання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жити</a:t>
            </a:r>
            <a:r>
              <a:rPr lang="ru-RU" sz="3600" dirty="0" smtClean="0">
                <a:solidFill>
                  <a:srgbClr val="002060"/>
                </a:solidFill>
              </a:rPr>
              <a:t>, бути </a:t>
            </a:r>
            <a:r>
              <a:rPr lang="ru-RU" sz="3600" dirty="0" err="1" smtClean="0">
                <a:solidFill>
                  <a:srgbClr val="002060"/>
                </a:solidFill>
              </a:rPr>
              <a:t>здоровим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вчити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їх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відчувати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радість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від</a:t>
            </a:r>
            <a:r>
              <a:rPr lang="ru-RU" sz="3600" dirty="0" smtClean="0">
                <a:solidFill>
                  <a:srgbClr val="002060"/>
                </a:solidFill>
              </a:rPr>
              <a:t> кожного пережитого дня; </a:t>
            </a:r>
            <a:r>
              <a:rPr lang="ru-RU" sz="3600" dirty="0" err="1" smtClean="0">
                <a:solidFill>
                  <a:srgbClr val="002060"/>
                </a:solidFill>
              </a:rPr>
              <a:t>показувати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їм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що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життя</a:t>
            </a:r>
            <a:r>
              <a:rPr lang="ru-RU" sz="3600" dirty="0" smtClean="0">
                <a:solidFill>
                  <a:srgbClr val="002060"/>
                </a:solidFill>
              </a:rPr>
              <a:t> – </a:t>
            </a:r>
            <a:r>
              <a:rPr lang="ru-RU" sz="3600" dirty="0" err="1" smtClean="0">
                <a:solidFill>
                  <a:srgbClr val="002060"/>
                </a:solidFill>
              </a:rPr>
              <a:t>це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чудово</a:t>
            </a:r>
            <a:r>
              <a:rPr lang="ru-RU" sz="3600" dirty="0" smtClean="0">
                <a:solidFill>
                  <a:srgbClr val="002060"/>
                </a:solidFill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</a:rPr>
              <a:t>викликати</a:t>
            </a:r>
            <a:r>
              <a:rPr lang="ru-RU" sz="3600" dirty="0" smtClean="0">
                <a:solidFill>
                  <a:srgbClr val="002060"/>
                </a:solidFill>
              </a:rPr>
              <a:t> у них </a:t>
            </a:r>
            <a:r>
              <a:rPr lang="ru-RU" sz="3600" dirty="0" err="1" smtClean="0">
                <a:solidFill>
                  <a:srgbClr val="002060"/>
                </a:solidFill>
              </a:rPr>
              <a:t>позитивну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</a:rPr>
              <a:t>самооцінку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Picture 18" descr="P120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6947" y="4509120"/>
            <a:ext cx="3079549" cy="230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2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300" dirty="0" smtClean="0"/>
              <a:t>Етапи процесу навчання</a:t>
            </a:r>
            <a:endParaRPr lang="en-US" altLang="uk-UA" sz="4300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gray">
          <a:xfrm>
            <a:off x="2744788" y="1893888"/>
            <a:ext cx="3956050" cy="3881437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gray">
          <a:xfrm>
            <a:off x="2962275" y="2100263"/>
            <a:ext cx="3490913" cy="3490912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gray">
          <a:xfrm>
            <a:off x="3178175" y="2427288"/>
            <a:ext cx="2973388" cy="2973387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gray">
          <a:xfrm rot="30644363">
            <a:off x="2420938" y="3725863"/>
            <a:ext cx="1871662" cy="1855787"/>
          </a:xfrm>
          <a:prstGeom prst="chevron">
            <a:avLst>
              <a:gd name="adj" fmla="val 28655"/>
            </a:avLst>
          </a:prstGeom>
          <a:solidFill>
            <a:srgbClr val="99CC00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gray">
          <a:xfrm rot="16200000">
            <a:off x="3698875" y="1531938"/>
            <a:ext cx="1871663" cy="1855787"/>
          </a:xfrm>
          <a:prstGeom prst="chevron">
            <a:avLst>
              <a:gd name="adj" fmla="val 28655"/>
            </a:avLst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gray">
          <a:xfrm rot="23388254">
            <a:off x="4967288" y="3738563"/>
            <a:ext cx="1871662" cy="1855787"/>
          </a:xfrm>
          <a:prstGeom prst="chevron">
            <a:avLst>
              <a:gd name="adj" fmla="val 28655"/>
            </a:avLst>
          </a:prstGeom>
          <a:solidFill>
            <a:schemeClr val="hlink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uk-UA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gray">
          <a:xfrm>
            <a:off x="3779837" y="3221483"/>
            <a:ext cx="18557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1200" b="1" dirty="0" smtClean="0">
                <a:solidFill>
                  <a:srgbClr val="9C4A06"/>
                </a:solidFill>
              </a:rPr>
              <a:t>Першочергова мета:</a:t>
            </a:r>
          </a:p>
          <a:p>
            <a:pPr algn="ctr" eaLnBrk="0" hangingPunct="0"/>
            <a:r>
              <a:rPr lang="uk-UA" altLang="uk-UA" sz="1200" b="1" dirty="0" smtClean="0"/>
              <a:t>сформувати в учнів необхідні знання, вміння та навички здорового способу життя та використовувати їх</a:t>
            </a:r>
            <a:endParaRPr lang="en-US" altLang="uk-UA" sz="1200" dirty="0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gray">
          <a:xfrm>
            <a:off x="3609975" y="2274888"/>
            <a:ext cx="20431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2000" b="1" dirty="0" smtClean="0">
                <a:solidFill>
                  <a:srgbClr val="FFFBFC"/>
                </a:solidFill>
              </a:rPr>
              <a:t>І етап</a:t>
            </a:r>
            <a:endParaRPr lang="en-US" altLang="uk-UA" sz="2000" b="1" dirty="0">
              <a:solidFill>
                <a:srgbClr val="FFFBFC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gray">
          <a:xfrm>
            <a:off x="2743200" y="4459288"/>
            <a:ext cx="1160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2000" b="1" dirty="0" smtClean="0">
                <a:solidFill>
                  <a:srgbClr val="FFFBFC"/>
                </a:solidFill>
              </a:rPr>
              <a:t>ІІІ етап</a:t>
            </a:r>
            <a:endParaRPr lang="en-US" altLang="uk-UA" sz="2000" b="1" dirty="0">
              <a:solidFill>
                <a:srgbClr val="FFFBFC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gray">
          <a:xfrm>
            <a:off x="5410200" y="4459288"/>
            <a:ext cx="1160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uk-UA" altLang="uk-UA" sz="2000" b="1" dirty="0" smtClean="0">
                <a:solidFill>
                  <a:srgbClr val="FFFBFC"/>
                </a:solidFill>
              </a:rPr>
              <a:t>ІІ етап</a:t>
            </a:r>
            <a:endParaRPr lang="en-US" altLang="uk-UA" sz="2000" b="1" dirty="0">
              <a:solidFill>
                <a:srgbClr val="FFFBFC"/>
              </a:solidFill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black">
          <a:xfrm>
            <a:off x="5793064" y="1230169"/>
            <a:ext cx="3027408" cy="160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uk-UA" sz="1400" b="1" dirty="0">
                <a:solidFill>
                  <a:schemeClr val="accent1"/>
                </a:solidFill>
              </a:rPr>
              <a:t> </a:t>
            </a:r>
            <a:r>
              <a:rPr lang="uk-UA" altLang="uk-UA" sz="1400" b="1" dirty="0" smtClean="0">
                <a:solidFill>
                  <a:schemeClr val="accent1"/>
                </a:solidFill>
              </a:rPr>
              <a:t>етап початкового ознайомлення з основними поняттями та уявленнями</a:t>
            </a:r>
            <a:endParaRPr lang="en-US" altLang="uk-UA" sz="1400" b="1" dirty="0">
              <a:solidFill>
                <a:schemeClr val="accent1"/>
              </a:solidFill>
            </a:endParaRPr>
          </a:p>
          <a:p>
            <a:pPr eaLnBrk="0" hangingPunct="0">
              <a:buFont typeface="Wingdings" pitchFamily="2" charset="2"/>
              <a:buNone/>
            </a:pPr>
            <a:endParaRPr lang="en-US" altLang="uk-UA" sz="1000" b="1" dirty="0">
              <a:solidFill>
                <a:schemeClr val="accent1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uk-UA" altLang="uk-UA" sz="1400" dirty="0" smtClean="0">
                <a:solidFill>
                  <a:srgbClr val="1C1C1C"/>
                </a:solidFill>
              </a:rPr>
              <a:t>Мета: сформувати елементарні уявлення про основні поняття здорового способу життя</a:t>
            </a:r>
            <a:endParaRPr lang="en-US" altLang="uk-UA" sz="1400" dirty="0">
              <a:solidFill>
                <a:srgbClr val="1C1C1C"/>
              </a:solidFill>
            </a:endParaRPr>
          </a:p>
          <a:p>
            <a:pPr marL="0" indent="0"/>
            <a:endParaRPr lang="en-US" altLang="uk-UA" sz="1400" dirty="0">
              <a:solidFill>
                <a:srgbClr val="1C1C1C"/>
              </a:solidFill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black">
          <a:xfrm>
            <a:off x="179512" y="3689350"/>
            <a:ext cx="2774826" cy="188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uk-UA" sz="1400" b="1" dirty="0">
                <a:solidFill>
                  <a:schemeClr val="accent2"/>
                </a:solidFill>
              </a:rPr>
              <a:t> </a:t>
            </a:r>
            <a:r>
              <a:rPr lang="uk-UA" altLang="uk-UA" sz="1400" b="1" dirty="0" smtClean="0">
                <a:solidFill>
                  <a:schemeClr val="accent2"/>
                </a:solidFill>
              </a:rPr>
              <a:t>етап закріплення знань, умінь та навичок збереження та зміцнення здоров'я та подальшого вдосконалення</a:t>
            </a:r>
            <a:endParaRPr lang="en-US" altLang="uk-UA" sz="1000" b="1" dirty="0">
              <a:solidFill>
                <a:schemeClr val="accent2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uk-UA" altLang="uk-UA" sz="1400" dirty="0" smtClean="0">
                <a:solidFill>
                  <a:srgbClr val="1C1C1C"/>
                </a:solidFill>
              </a:rPr>
              <a:t>Сформувати навички збереження здоров'я у повсякденному житті</a:t>
            </a:r>
            <a:endParaRPr lang="en-US" altLang="uk-UA" sz="1400" dirty="0">
              <a:solidFill>
                <a:srgbClr val="1C1C1C"/>
              </a:solidFill>
            </a:endParaRPr>
          </a:p>
          <a:p>
            <a:pPr>
              <a:buFontTx/>
              <a:buChar char="•"/>
            </a:pPr>
            <a:endParaRPr lang="en-US" altLang="uk-UA" sz="1400" dirty="0">
              <a:solidFill>
                <a:srgbClr val="1C1C1C"/>
              </a:solidFill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black">
          <a:xfrm>
            <a:off x="6781800" y="4002088"/>
            <a:ext cx="2209800" cy="151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 typeface="Wingdings" pitchFamily="2" charset="2"/>
              <a:buNone/>
            </a:pPr>
            <a:r>
              <a:rPr lang="en-US" altLang="uk-UA" sz="1400" b="1" dirty="0">
                <a:solidFill>
                  <a:schemeClr val="hlink"/>
                </a:solidFill>
              </a:rPr>
              <a:t> </a:t>
            </a:r>
            <a:r>
              <a:rPr lang="uk-UA" altLang="uk-UA" sz="1400" b="1" dirty="0" smtClean="0">
                <a:solidFill>
                  <a:schemeClr val="hlink"/>
                </a:solidFill>
              </a:rPr>
              <a:t>етап поглибленого вивчення</a:t>
            </a:r>
            <a:endParaRPr lang="en-US" altLang="uk-UA" sz="1400" b="1" dirty="0">
              <a:solidFill>
                <a:schemeClr val="hlink"/>
              </a:solidFill>
            </a:endParaRPr>
          </a:p>
          <a:p>
            <a:pPr eaLnBrk="0" hangingPunct="0">
              <a:buFont typeface="Wingdings" pitchFamily="2" charset="2"/>
              <a:buNone/>
            </a:pPr>
            <a:endParaRPr lang="en-US" altLang="uk-UA" sz="1000" b="1" dirty="0">
              <a:solidFill>
                <a:schemeClr val="hlink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uk-UA" altLang="uk-UA" sz="1400" dirty="0" smtClean="0">
                <a:solidFill>
                  <a:srgbClr val="1C1C1C"/>
                </a:solidFill>
              </a:rPr>
              <a:t>Мета: сформувати повноцінне розуміння основ здорового способу життя</a:t>
            </a:r>
            <a:endParaRPr lang="en-US" altLang="uk-UA" sz="1400" dirty="0">
              <a:solidFill>
                <a:srgbClr val="1C1C1C"/>
              </a:solidFill>
            </a:endParaRPr>
          </a:p>
          <a:p>
            <a:pPr>
              <a:buFontTx/>
              <a:buChar char="•"/>
            </a:pPr>
            <a:endParaRPr lang="en-US" altLang="uk-UA" sz="1400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city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globalcity</Template>
  <TotalTime>323</TotalTime>
  <Words>1194</Words>
  <Application>Microsoft Office PowerPoint</Application>
  <PresentationFormat>Экран (4:3)</PresentationFormat>
  <Paragraphs>201</Paragraphs>
  <Slides>27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globalcity</vt:lpstr>
      <vt:lpstr>Презентация</vt:lpstr>
      <vt:lpstr>Освітній проект Впрвадження здоровязберігаючих технологій в навчально-виховний процес з хімії</vt:lpstr>
      <vt:lpstr>Девіз </vt:lpstr>
      <vt:lpstr>Презентация PowerPoint</vt:lpstr>
      <vt:lpstr>Здоров'я дітей – одне з основних джерел щастя, радості і повноцінного життя батьків, вчителів, суспільства в цілому.</vt:lpstr>
      <vt:lpstr>Презентация PowerPoint</vt:lpstr>
      <vt:lpstr>Презентация PowerPoint</vt:lpstr>
      <vt:lpstr>Групи засобів</vt:lpstr>
      <vt:lpstr>Презентация PowerPoint</vt:lpstr>
      <vt:lpstr>Етапи процесу навчання</vt:lpstr>
      <vt:lpstr>І етап</vt:lpstr>
      <vt:lpstr>Тренінгові технології</vt:lpstr>
      <vt:lpstr>Провідна ідея</vt:lpstr>
      <vt:lpstr>Організація навчального процесу</vt:lpstr>
      <vt:lpstr>Тренінгові технології на різних етапах уроку</vt:lpstr>
      <vt:lpstr>ІІ етап Досягнення свідомого виконання  елементарних правил  збереження та зміцнення здоров'я  </vt:lpstr>
      <vt:lpstr>Творча група «Геліос»</vt:lpstr>
      <vt:lpstr>ШНТ «Наукова зміна»</vt:lpstr>
      <vt:lpstr>МАН секція біологія</vt:lpstr>
      <vt:lpstr>Уроки для сталого розвитку</vt:lpstr>
      <vt:lpstr>Презентация PowerPoint</vt:lpstr>
      <vt:lpstr>Види роботи</vt:lpstr>
      <vt:lpstr>ІІІ етап сформувати навички збереження здоров'я у повсякденному житті</vt:lpstr>
      <vt:lpstr>Вчити дітей діяти за алгоритмом у конфліктних ситуаціях</vt:lpstr>
      <vt:lpstr>Очікувані результати</vt:lpstr>
      <vt:lpstr>Використана література</vt:lpstr>
      <vt:lpstr>Висновки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Освітній проект Впрвадження здоровязберігаючих технологій в навчально-виховний процес з хімії</dc:title>
  <dc:creator>Misha</dc:creator>
  <cp:lastModifiedBy>Misha</cp:lastModifiedBy>
  <cp:revision>65</cp:revision>
  <dcterms:created xsi:type="dcterms:W3CDTF">2015-01-13T19:57:20Z</dcterms:created>
  <dcterms:modified xsi:type="dcterms:W3CDTF">2015-01-14T19:48:32Z</dcterms:modified>
</cp:coreProperties>
</file>