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Default Extension="ppt" ContentType="application/vnd.ms-powerpoi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85" r:id="rId2"/>
    <p:sldId id="357" r:id="rId3"/>
    <p:sldId id="352" r:id="rId4"/>
    <p:sldId id="353" r:id="rId5"/>
    <p:sldId id="354" r:id="rId6"/>
    <p:sldId id="360" r:id="rId7"/>
    <p:sldId id="348" r:id="rId8"/>
    <p:sldId id="349" r:id="rId9"/>
    <p:sldId id="350" r:id="rId10"/>
    <p:sldId id="351" r:id="rId11"/>
    <p:sldId id="355" r:id="rId12"/>
    <p:sldId id="356" r:id="rId13"/>
    <p:sldId id="359" r:id="rId14"/>
    <p:sldId id="342" r:id="rId15"/>
  </p:sldIdLst>
  <p:sldSz cx="9144000" cy="6858000" type="screen4x3"/>
  <p:notesSz cx="6858000" cy="9144000"/>
  <p:defaultTextStyle>
    <a:defPPr>
      <a:defRPr lang="en-US"/>
    </a:defPPr>
    <a:lvl1pPr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7181F"/>
    <a:srgbClr val="000000"/>
    <a:srgbClr val="FFFFFF"/>
    <a:srgbClr val="CC3300"/>
    <a:srgbClr val="E0E4D0"/>
    <a:srgbClr val="CCE7D4"/>
    <a:srgbClr val="7CD10E"/>
    <a:srgbClr val="D4363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882" autoAdjust="0"/>
    <p:restoredTop sz="94660"/>
  </p:normalViewPr>
  <p:slideViewPr>
    <p:cSldViewPr>
      <p:cViewPr varScale="1">
        <p:scale>
          <a:sx n="45" d="100"/>
          <a:sy n="45" d="100"/>
        </p:scale>
        <p:origin x="-123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2580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580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2580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fld id="{8F54F406-1DD7-4EC7-98E6-5EB72F2C133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2897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89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897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897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2897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fld id="{6781D738-6AF4-477B-8CEB-C20DFCB5149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5A0526-798F-41C0-A48E-83F055EC48F9}" type="slidenum">
              <a:rPr lang="ru-RU"/>
              <a:pPr/>
              <a:t>2</a:t>
            </a:fld>
            <a:endParaRPr lang="ru-RU"/>
          </a:p>
        </p:txBody>
      </p:sp>
      <p:sp>
        <p:nvSpPr>
          <p:cNvPr id="364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4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A6FDB4-D712-4AFD-B4F6-725642E748D7}" type="slidenum">
              <a:rPr lang="ru-RU"/>
              <a:pPr/>
              <a:t>3</a:t>
            </a:fld>
            <a:endParaRPr lang="ru-RU"/>
          </a:p>
        </p:txBody>
      </p:sp>
      <p:sp>
        <p:nvSpPr>
          <p:cNvPr id="343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3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AE8E18-24AB-494A-A635-AF8DD480DB42}" type="slidenum">
              <a:rPr lang="ru-RU"/>
              <a:pPr/>
              <a:t>4</a:t>
            </a:fld>
            <a:endParaRPr lang="ru-RU"/>
          </a:p>
        </p:txBody>
      </p:sp>
      <p:sp>
        <p:nvSpPr>
          <p:cNvPr id="344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4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E8C66A-3AAF-4569-876C-4F374D89BDF0}" type="slidenum">
              <a:rPr lang="ru-RU"/>
              <a:pPr/>
              <a:t>5</a:t>
            </a:fld>
            <a:endParaRPr lang="ru-RU"/>
          </a:p>
        </p:txBody>
      </p:sp>
      <p:sp>
        <p:nvSpPr>
          <p:cNvPr id="345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5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81D738-6AF4-477B-8CEB-C20DFCB51496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918C530-0F82-4FC2-865D-FF380AD9A13F}" type="slidenum">
              <a:rPr lang="ru-RU"/>
              <a:pPr/>
              <a:t>13</a:t>
            </a:fld>
            <a:endParaRPr lang="ru-RU"/>
          </a:p>
        </p:txBody>
      </p:sp>
      <p:sp>
        <p:nvSpPr>
          <p:cNvPr id="350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0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 bwMode="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33" name="Picture 161" descr="artplus_nature_naturalcity38_g"/>
          <p:cNvPicPr>
            <a:picLocks noChangeAspect="1" noChangeArrowheads="1"/>
          </p:cNvPicPr>
          <p:nvPr/>
        </p:nvPicPr>
        <p:blipFill>
          <a:blip r:embed="rId2">
            <a:lum bright="6000" contrast="6000"/>
          </a:blip>
          <a:srcRect l="12500"/>
          <a:stretch>
            <a:fillRect/>
          </a:stretch>
        </p:blipFill>
        <p:spPr bwMode="auto">
          <a:xfrm>
            <a:off x="1905000" y="4681538"/>
            <a:ext cx="1970088" cy="1795462"/>
          </a:xfrm>
          <a:prstGeom prst="rect">
            <a:avLst/>
          </a:prstGeom>
          <a:noFill/>
        </p:spPr>
      </p:pic>
      <p:pic>
        <p:nvPicPr>
          <p:cNvPr id="3232" name="Picture 160" descr="artplus_nature_naturalcity38_g"/>
          <p:cNvPicPr>
            <a:picLocks noChangeAspect="1" noChangeArrowheads="1"/>
          </p:cNvPicPr>
          <p:nvPr/>
        </p:nvPicPr>
        <p:blipFill>
          <a:blip r:embed="rId2">
            <a:lum bright="6000" contrast="6000"/>
          </a:blip>
          <a:srcRect l="12500"/>
          <a:stretch>
            <a:fillRect/>
          </a:stretch>
        </p:blipFill>
        <p:spPr bwMode="auto">
          <a:xfrm>
            <a:off x="0" y="3205163"/>
            <a:ext cx="2990850" cy="3271837"/>
          </a:xfrm>
          <a:prstGeom prst="rect">
            <a:avLst/>
          </a:prstGeom>
          <a:noFill/>
        </p:spPr>
      </p:pic>
      <p:pic>
        <p:nvPicPr>
          <p:cNvPr id="3231" name="Picture 159" descr="artplus_nature_naturalcity38_e"/>
          <p:cNvPicPr>
            <a:picLocks noChangeAspect="1" noChangeArrowheads="1"/>
          </p:cNvPicPr>
          <p:nvPr/>
        </p:nvPicPr>
        <p:blipFill>
          <a:blip r:embed="rId3"/>
          <a:srcRect b="11525"/>
          <a:stretch>
            <a:fillRect/>
          </a:stretch>
        </p:blipFill>
        <p:spPr bwMode="auto">
          <a:xfrm>
            <a:off x="0" y="4114800"/>
            <a:ext cx="9144000" cy="2743200"/>
          </a:xfrm>
          <a:prstGeom prst="rect">
            <a:avLst/>
          </a:prstGeom>
          <a:noFill/>
        </p:spPr>
      </p:pic>
      <p:grpSp>
        <p:nvGrpSpPr>
          <p:cNvPr id="3234" name="Group 162"/>
          <p:cNvGrpSpPr>
            <a:grpSpLocks/>
          </p:cNvGrpSpPr>
          <p:nvPr/>
        </p:nvGrpSpPr>
        <p:grpSpPr bwMode="auto">
          <a:xfrm>
            <a:off x="0" y="0"/>
            <a:ext cx="9144000" cy="3200400"/>
            <a:chOff x="0" y="0"/>
            <a:chExt cx="5760" cy="2016"/>
          </a:xfrm>
        </p:grpSpPr>
        <p:pic>
          <p:nvPicPr>
            <p:cNvPr id="3225" name="Picture 153" descr="7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0"/>
              <a:ext cx="5760" cy="2016"/>
            </a:xfrm>
            <a:prstGeom prst="rect">
              <a:avLst/>
            </a:prstGeom>
            <a:noFill/>
          </p:spPr>
        </p:pic>
        <p:pic>
          <p:nvPicPr>
            <p:cNvPr id="3212" name="Picture 140" descr="04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360" y="0"/>
              <a:ext cx="858" cy="733"/>
            </a:xfrm>
            <a:prstGeom prst="rect">
              <a:avLst/>
            </a:prstGeom>
            <a:noFill/>
          </p:spPr>
        </p:pic>
      </p:grp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76200" y="6477000"/>
            <a:ext cx="2895600" cy="304800"/>
          </a:xfrm>
        </p:spPr>
        <p:txBody>
          <a:bodyPr/>
          <a:lstStyle>
            <a:lvl1pPr algn="l">
              <a:defRPr sz="1700">
                <a:solidFill>
                  <a:srgbClr val="000000"/>
                </a:solidFill>
              </a:defRPr>
            </a:lvl1pPr>
          </a:lstStyle>
          <a:p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3581400"/>
            <a:ext cx="7010400" cy="381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000" b="0">
                <a:solidFill>
                  <a:srgbClr val="000000"/>
                </a:solidFill>
              </a:defRPr>
            </a:lvl1pPr>
          </a:lstStyle>
          <a:p>
            <a:r>
              <a:rPr lang="en-US"/>
              <a:t>Образец подзаголовка</a:t>
            </a:r>
          </a:p>
        </p:txBody>
      </p:sp>
      <p:sp>
        <p:nvSpPr>
          <p:cNvPr id="3226" name="Rectangle 154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6324600" y="6477000"/>
            <a:ext cx="2133600" cy="244475"/>
          </a:xfrm>
        </p:spPr>
        <p:txBody>
          <a:bodyPr/>
          <a:lstStyle>
            <a:lvl1pPr algn="ctr"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3227" name="Rectangle 15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34400" y="6477000"/>
            <a:ext cx="457200" cy="244475"/>
          </a:xfrm>
        </p:spPr>
        <p:txBody>
          <a:bodyPr/>
          <a:lstStyle>
            <a:lvl1pPr algn="ctr">
              <a:defRPr sz="1400">
                <a:latin typeface="Arial" charset="0"/>
              </a:defRPr>
            </a:lvl1pPr>
          </a:lstStyle>
          <a:p>
            <a:fld id="{CDEF8E9F-F96E-4CF9-A8CE-F7C019F255E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66800" y="2514600"/>
            <a:ext cx="7010400" cy="685800"/>
          </a:xfrm>
          <a:effectLst/>
        </p:spPr>
        <p:txBody>
          <a:bodyPr/>
          <a:lstStyle>
            <a:lvl1pPr algn="ctr">
              <a:defRPr sz="4500">
                <a:latin typeface="Arial" charset="0"/>
              </a:defRPr>
            </a:lvl1pPr>
          </a:lstStyle>
          <a:p>
            <a:r>
              <a:rPr lang="en-US"/>
              <a:t>Образец заголовка</a:t>
            </a:r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gray">
          <a:xfrm>
            <a:off x="3505200" y="5943600"/>
            <a:ext cx="251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400">
                <a:solidFill>
                  <a:srgbClr val="D43636"/>
                </a:solidFill>
                <a:latin typeface="Arial Black" pitchFamily="34" charset="0"/>
              </a:rPr>
              <a:t>L/O/G/O</a:t>
            </a:r>
          </a:p>
        </p:txBody>
      </p:sp>
      <p:pic>
        <p:nvPicPr>
          <p:cNvPr id="3235" name="Picture 163" descr="water_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2000" y="914400"/>
            <a:ext cx="866775" cy="5334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700"/>
                                        <p:tgtEl>
                                          <p:spTgt spid="3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25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07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74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E133CAA-857B-4A64-BFC5-D77D78098F2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91300" y="350838"/>
            <a:ext cx="2095500" cy="59737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50838"/>
            <a:ext cx="6134100" cy="59737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2FD4616-6D94-4576-9026-DB1C6A9C8B3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50838"/>
            <a:ext cx="7239000" cy="5635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304800" y="1219200"/>
            <a:ext cx="8382000" cy="5105400"/>
          </a:xfrm>
        </p:spPr>
        <p:txBody>
          <a:bodyPr/>
          <a:lstStyle/>
          <a:p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114800" y="6537325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304800" y="6537325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fld id="{CD4A5515-F694-4B16-93C6-C9798E77618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914400" y="6537325"/>
            <a:ext cx="2895600" cy="2444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50838"/>
            <a:ext cx="7239000" cy="5635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304800" y="1219200"/>
            <a:ext cx="8382000" cy="5105400"/>
          </a:xfrm>
        </p:spPr>
        <p:txBody>
          <a:bodyPr/>
          <a:lstStyle/>
          <a:p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114800" y="6537325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304800" y="6537325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fld id="{FFADB4A5-8315-4DA9-AB7A-13FEB72A416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914400" y="6537325"/>
            <a:ext cx="2895600" cy="2444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6C221C7-E70E-4703-8C15-FD98320DF2D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BDF5E01-35EF-48A9-9EDA-C23D24650CD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148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0" y="1219200"/>
            <a:ext cx="41148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0FA1BCB-312F-46D8-8886-AC6720582E5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F21A5EC-0D32-4191-9F06-71C1860BAAC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1CBB221-044E-43CE-80FB-66842D61DA6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8EE47A7-7F7B-4038-A63B-BC29C547E14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F9EE558-2D6D-4828-9D87-E5A1A01651F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FB623AB-155E-4A70-9D7D-5ADD03FAB56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9" name="Group 165"/>
          <p:cNvGrpSpPr>
            <a:grpSpLocks/>
          </p:cNvGrpSpPr>
          <p:nvPr/>
        </p:nvGrpSpPr>
        <p:grpSpPr bwMode="auto">
          <a:xfrm>
            <a:off x="0" y="0"/>
            <a:ext cx="9144000" cy="1943100"/>
            <a:chOff x="0" y="0"/>
            <a:chExt cx="5760" cy="1224"/>
          </a:xfrm>
        </p:grpSpPr>
        <p:pic>
          <p:nvPicPr>
            <p:cNvPr id="1173" name="Picture 149" descr="4_1"/>
            <p:cNvPicPr>
              <a:picLocks noChangeAspect="1"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0" y="0"/>
              <a:ext cx="5760" cy="1224"/>
            </a:xfrm>
            <a:prstGeom prst="rect">
              <a:avLst/>
            </a:prstGeom>
            <a:noFill/>
          </p:spPr>
        </p:pic>
        <p:pic>
          <p:nvPicPr>
            <p:cNvPr id="1177" name="Picture 153" descr="6"/>
            <p:cNvPicPr>
              <a:picLocks noChangeAspect="1" noChangeArrowheads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 bwMode="auto">
            <a:xfrm>
              <a:off x="5094" y="0"/>
              <a:ext cx="666" cy="846"/>
            </a:xfrm>
            <a:prstGeom prst="rect">
              <a:avLst/>
            </a:prstGeom>
            <a:noFill/>
          </p:spPr>
        </p:pic>
        <p:pic>
          <p:nvPicPr>
            <p:cNvPr id="1182" name="Picture 158" descr="123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 rot="930090">
              <a:off x="48" y="96"/>
              <a:ext cx="543" cy="524"/>
            </a:xfrm>
            <a:prstGeom prst="rect">
              <a:avLst/>
            </a:prstGeom>
            <a:noFill/>
          </p:spPr>
        </p:pic>
      </p:grpSp>
      <p:sp>
        <p:nvSpPr>
          <p:cNvPr id="1188" name="Rectangle 164"/>
          <p:cNvSpPr>
            <a:spLocks noChangeArrowheads="1"/>
          </p:cNvSpPr>
          <p:nvPr/>
        </p:nvSpPr>
        <p:spPr bwMode="gray">
          <a:xfrm>
            <a:off x="0" y="6553200"/>
            <a:ext cx="9144000" cy="304800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69804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uk-UA"/>
          </a:p>
        </p:txBody>
      </p:sp>
      <p:pic>
        <p:nvPicPr>
          <p:cNvPr id="1187" name="Picture 163" descr="artplus_nature_naturalcity38_g"/>
          <p:cNvPicPr>
            <a:picLocks noChangeAspect="1" noChangeArrowheads="1"/>
          </p:cNvPicPr>
          <p:nvPr/>
        </p:nvPicPr>
        <p:blipFill>
          <a:blip r:embed="rId18">
            <a:lum bright="12000" contrast="12000"/>
          </a:blip>
          <a:srcRect r="31580"/>
          <a:stretch>
            <a:fillRect/>
          </a:stretch>
        </p:blipFill>
        <p:spPr bwMode="auto">
          <a:xfrm>
            <a:off x="7543800" y="5322888"/>
            <a:ext cx="1600200" cy="1535112"/>
          </a:xfrm>
          <a:prstGeom prst="rect">
            <a:avLst/>
          </a:prstGeom>
          <a:noFill/>
        </p:spPr>
      </p:pic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114800" y="6537325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1">
                <a:solidFill>
                  <a:schemeClr val="bg1"/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304800" y="1219200"/>
            <a:ext cx="83820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304800" y="6537325"/>
            <a:ext cx="533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fld id="{36B7DAB6-9BEA-4984-9D32-DB2BC9D911A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159" name="Line 135"/>
          <p:cNvSpPr>
            <a:spLocks noChangeShapeType="1"/>
          </p:cNvSpPr>
          <p:nvPr/>
        </p:nvSpPr>
        <p:spPr bwMode="white">
          <a:xfrm>
            <a:off x="9525" y="5967413"/>
            <a:ext cx="641350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uk-UA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838200" y="350838"/>
            <a:ext cx="72390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1593903" algn="ctr" rotWithShape="0">
              <a:schemeClr val="bg1">
                <a:alpha val="50000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  <p:sp>
        <p:nvSpPr>
          <p:cNvPr id="1183" name="Rectangle 159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914400" y="6537325"/>
            <a:ext cx="2895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v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800">
          <a:solidFill>
            <a:schemeClr val="tx1"/>
          </a:solidFill>
          <a:latin typeface="Arial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Relationship Id="rId9" Type="http://schemas.openxmlformats.org/officeDocument/2006/relationships/image" Target="../media/image4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slideLayout" Target="../slideLayouts/slideLayout6.xml"/><Relationship Id="rId1" Type="http://schemas.openxmlformats.org/officeDocument/2006/relationships/video" Target="MVI_0031.AVI" TargetMode="External"/><Relationship Id="rId6" Type="http://schemas.openxmlformats.org/officeDocument/2006/relationships/image" Target="../media/image53.png"/><Relationship Id="rId5" Type="http://schemas.openxmlformats.org/officeDocument/2006/relationships/image" Target="../media/image52.gif"/><Relationship Id="rId4" Type="http://schemas.openxmlformats.org/officeDocument/2006/relationships/image" Target="../media/image51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12" Type="http://schemas.openxmlformats.org/officeDocument/2006/relationships/image" Target="../media/image30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6.jpeg"/><Relationship Id="rId11" Type="http://schemas.openxmlformats.org/officeDocument/2006/relationships/oleObject" Target="../embeddings/____________Microsoft_Office_PowerPoint_97-20031.ppt"/><Relationship Id="rId5" Type="http://schemas.openxmlformats.org/officeDocument/2006/relationships/image" Target="../media/image25.jpeg"/><Relationship Id="rId10" Type="http://schemas.openxmlformats.org/officeDocument/2006/relationships/hyperlink" Target="&#1052;&#1110;&#1085;&#1077;&#1088;&#1072;&#1083;&#1100;&#1085;&#1072;%20&#1074;&#1086;&#1076;&#1072;%20&#1085;&#1072;&#1096;&#1086;&#1075;&#1086;%20&#1082;&#1088;&#1072;&#1102;%201.ppt" TargetMode="External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295400" y="1785926"/>
            <a:ext cx="6705600" cy="2286016"/>
          </a:xfrm>
        </p:spPr>
        <p:txBody>
          <a:bodyPr/>
          <a:lstStyle/>
          <a:p>
            <a:pPr>
              <a:tabLst>
                <a:tab pos="2743200" algn="l"/>
              </a:tabLst>
            </a:pPr>
            <a:r>
              <a:rPr lang="uk-UA" sz="2800" b="0" dirty="0">
                <a:solidFill>
                  <a:schemeClr val="tx2"/>
                </a:solidFill>
              </a:rPr>
              <a:t>Забезпечення доступності та єдності позакласної роботи як складової доступу до якісної освіти в системі екологічного виховання</a:t>
            </a:r>
            <a:endParaRPr lang="en-US" sz="2800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4000504"/>
            <a:ext cx="4020999" cy="2857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Батарейкам </a:t>
            </a:r>
            <a:r>
              <a:rPr lang="uk-UA" dirty="0" err="1" smtClean="0"/>
              <a:t>скажем</a:t>
            </a:r>
            <a:r>
              <a:rPr lang="uk-UA" dirty="0" smtClean="0"/>
              <a:t> ні!</a:t>
            </a:r>
            <a:endParaRPr lang="uk-UA" dirty="0"/>
          </a:p>
        </p:txBody>
      </p:sp>
      <p:pic>
        <p:nvPicPr>
          <p:cNvPr id="326658" name="Picture 2" descr="E:\районний флеш -моб батерейки\Изображение 2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806399">
            <a:off x="6594728" y="1384123"/>
            <a:ext cx="2274815" cy="1706111"/>
          </a:xfrm>
          <a:prstGeom prst="rect">
            <a:avLst/>
          </a:prstGeom>
          <a:noFill/>
        </p:spPr>
      </p:pic>
      <p:pic>
        <p:nvPicPr>
          <p:cNvPr id="326659" name="Picture 3" descr="E:\районний флеш -моб батерейки\Изображение 2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4714884"/>
            <a:ext cx="2143140" cy="1607355"/>
          </a:xfrm>
          <a:prstGeom prst="rect">
            <a:avLst/>
          </a:prstGeom>
          <a:noFill/>
        </p:spPr>
      </p:pic>
      <p:pic>
        <p:nvPicPr>
          <p:cNvPr id="326660" name="Picture 4" descr="E:\районний флеш -моб батерейки\Изображение 24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104114">
            <a:off x="587226" y="1220080"/>
            <a:ext cx="2063736" cy="1547802"/>
          </a:xfrm>
          <a:prstGeom prst="rect">
            <a:avLst/>
          </a:prstGeom>
          <a:noFill/>
        </p:spPr>
      </p:pic>
      <p:pic>
        <p:nvPicPr>
          <p:cNvPr id="326661" name="Picture 5" descr="E:\районний флеш -моб батерейки\Изображение 23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388" y="5000636"/>
            <a:ext cx="2063736" cy="1547802"/>
          </a:xfrm>
          <a:prstGeom prst="rect">
            <a:avLst/>
          </a:prstGeom>
          <a:noFill/>
        </p:spPr>
      </p:pic>
      <p:pic>
        <p:nvPicPr>
          <p:cNvPr id="7" name="Picture 8" descr="Photo18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28992" y="1643050"/>
            <a:ext cx="2460615" cy="1847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6663" name="Picture 7" descr="E:\районний флеш -моб батерейки\Изображение 23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28992" y="4000504"/>
            <a:ext cx="2357454" cy="1768091"/>
          </a:xfrm>
          <a:prstGeom prst="rect">
            <a:avLst/>
          </a:prstGeom>
          <a:noFill/>
        </p:spPr>
      </p:pic>
      <p:pic>
        <p:nvPicPr>
          <p:cNvPr id="326664" name="Picture 8" descr="E:\районний флеш -моб батерейки\Изображение 227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929322" y="3286124"/>
            <a:ext cx="1992298" cy="1494224"/>
          </a:xfrm>
          <a:prstGeom prst="rect">
            <a:avLst/>
          </a:prstGeom>
          <a:noFill/>
        </p:spPr>
      </p:pic>
      <p:pic>
        <p:nvPicPr>
          <p:cNvPr id="326665" name="Picture 9" descr="E:\районний флеш -моб батерейки\Изображение 226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142976" y="3000372"/>
            <a:ext cx="1944672" cy="145850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Природоохоронні акції</a:t>
            </a:r>
            <a:endParaRPr lang="uk-UA" dirty="0"/>
          </a:p>
        </p:txBody>
      </p:sp>
      <p:pic>
        <p:nvPicPr>
          <p:cNvPr id="331778" name="Picture 2" descr="F:\фотографії\IMG_40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142984"/>
            <a:ext cx="3778394" cy="2125587"/>
          </a:xfrm>
          <a:prstGeom prst="rect">
            <a:avLst/>
          </a:prstGeom>
          <a:noFill/>
        </p:spPr>
      </p:pic>
      <p:pic>
        <p:nvPicPr>
          <p:cNvPr id="331779" name="Picture 3" descr="F:\фотографії\IMG_40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4" y="4357694"/>
            <a:ext cx="3659158" cy="2058509"/>
          </a:xfrm>
          <a:prstGeom prst="rect">
            <a:avLst/>
          </a:prstGeom>
          <a:noFill/>
        </p:spPr>
      </p:pic>
      <p:pic>
        <p:nvPicPr>
          <p:cNvPr id="331780" name="Picture 4" descr="F:\фотографії\65\IMG_789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7752" y="1071546"/>
            <a:ext cx="3492496" cy="2619372"/>
          </a:xfrm>
          <a:prstGeom prst="rect">
            <a:avLst/>
          </a:prstGeom>
          <a:noFill/>
        </p:spPr>
      </p:pic>
      <p:pic>
        <p:nvPicPr>
          <p:cNvPr id="331781" name="Picture 5" descr="F:\фотографії\65\IMG_804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034" y="3714752"/>
            <a:ext cx="3714776" cy="278608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50838"/>
            <a:ext cx="7239000" cy="1006460"/>
          </a:xfrm>
        </p:spPr>
        <p:txBody>
          <a:bodyPr/>
          <a:lstStyle/>
          <a:p>
            <a:pPr algn="ctr"/>
            <a:r>
              <a:rPr lang="uk-UA" dirty="0" smtClean="0"/>
              <a:t>Проект енергозберігаючі ресурси</a:t>
            </a:r>
            <a:endParaRPr lang="uk-UA" dirty="0"/>
          </a:p>
        </p:txBody>
      </p:sp>
      <p:pic>
        <p:nvPicPr>
          <p:cNvPr id="3" name="Picture 5" descr="4444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1500174"/>
            <a:ext cx="6071366" cy="4786322"/>
          </a:xfrm>
          <a:prstGeom prst="rect">
            <a:avLst/>
          </a:prstGeom>
          <a:noFill/>
        </p:spPr>
      </p:pic>
      <p:pic>
        <p:nvPicPr>
          <p:cNvPr id="4" name="Picture 6" descr="AG00159_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14546" y="1643050"/>
            <a:ext cx="773113" cy="792162"/>
          </a:xfrm>
          <a:prstGeom prst="rect">
            <a:avLst/>
          </a:prstGeom>
          <a:noFill/>
        </p:spPr>
      </p:pic>
      <p:pic>
        <p:nvPicPr>
          <p:cNvPr id="5" name="Picture 7" descr="AG00628_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57290" y="4214818"/>
            <a:ext cx="3600450" cy="1684337"/>
          </a:xfrm>
          <a:prstGeom prst="rect">
            <a:avLst/>
          </a:prstGeom>
          <a:noFill/>
        </p:spPr>
      </p:pic>
      <p:pic>
        <p:nvPicPr>
          <p:cNvPr id="6" name="Picture 8" descr="AG00628_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29190" y="4214818"/>
            <a:ext cx="2592388" cy="1684337"/>
          </a:xfrm>
          <a:prstGeom prst="rect">
            <a:avLst/>
          </a:prstGeom>
          <a:noFill/>
        </p:spPr>
      </p:pic>
      <p:pic>
        <p:nvPicPr>
          <p:cNvPr id="7" name="Picture 21" descr="AG00628_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57290" y="3786190"/>
            <a:ext cx="3600450" cy="1684338"/>
          </a:xfrm>
          <a:prstGeom prst="rect">
            <a:avLst/>
          </a:prstGeom>
          <a:noFill/>
        </p:spPr>
      </p:pic>
      <p:pic>
        <p:nvPicPr>
          <p:cNvPr id="8" name="Picture 23" descr="AG00628_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29124" y="3786190"/>
            <a:ext cx="3095625" cy="1684338"/>
          </a:xfrm>
          <a:prstGeom prst="rect">
            <a:avLst/>
          </a:prstGeom>
          <a:noFill/>
        </p:spPr>
      </p:pic>
      <p:pic>
        <p:nvPicPr>
          <p:cNvPr id="9" name="MVI_0031.AVI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6"/>
          <a:srcRect/>
          <a:stretch>
            <a:fillRect/>
          </a:stretch>
        </p:blipFill>
        <p:spPr>
          <a:xfrm>
            <a:off x="0" y="2500306"/>
            <a:ext cx="2552700" cy="1914525"/>
          </a:xfrm>
          <a:prstGeom prst="rect">
            <a:avLst/>
          </a:prstGeom>
          <a:ln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61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sz="4800" b="1">
                <a:solidFill>
                  <a:srgbClr val="8C001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Висновки:</a:t>
            </a:r>
            <a:endParaRPr lang="ru-RU" sz="4800" b="1">
              <a:solidFill>
                <a:srgbClr val="8C001B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323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58" y="1357298"/>
            <a:ext cx="8278813" cy="4572032"/>
          </a:xfrm>
        </p:spPr>
        <p:txBody>
          <a:bodyPr/>
          <a:lstStyle/>
          <a:p>
            <a:pPr marL="609600" indent="-609600" algn="just">
              <a:lnSpc>
                <a:spcPct val="80000"/>
              </a:lnSpc>
              <a:buFontTx/>
              <a:buAutoNum type="arabicPeriod"/>
            </a:pPr>
            <a:r>
              <a:rPr lang="uk-UA" sz="2400" dirty="0">
                <a:latin typeface="Times New Roman" pitchFamily="18" charset="0"/>
              </a:rPr>
              <a:t>Одним із пріоритетних напрямів розвитку суспільства є інформатизація, рівень якої визначається за відповідними показниками.</a:t>
            </a:r>
          </a:p>
          <a:p>
            <a:pPr marL="609600" indent="-609600" algn="just">
              <a:lnSpc>
                <a:spcPct val="80000"/>
              </a:lnSpc>
              <a:buFontTx/>
              <a:buAutoNum type="arabicPeriod"/>
            </a:pPr>
            <a:r>
              <a:rPr lang="uk-UA" sz="2400" dirty="0">
                <a:latin typeface="Times New Roman" pitchFamily="18" charset="0"/>
              </a:rPr>
              <a:t>Інформатизація системи освіти має відповідну нормативно-правову базу.</a:t>
            </a:r>
          </a:p>
          <a:p>
            <a:pPr marL="609600" indent="-609600" algn="just">
              <a:lnSpc>
                <a:spcPct val="80000"/>
              </a:lnSpc>
              <a:buFontTx/>
              <a:buAutoNum type="arabicPeriod"/>
            </a:pPr>
            <a:r>
              <a:rPr lang="uk-UA" sz="2400" dirty="0">
                <a:latin typeface="Times New Roman" pitchFamily="18" charset="0"/>
              </a:rPr>
              <a:t>Однією з складових інформатизації є </a:t>
            </a:r>
            <a:r>
              <a:rPr lang="uk-UA" sz="2400" dirty="0" err="1">
                <a:latin typeface="Times New Roman" pitchFamily="18" charset="0"/>
              </a:rPr>
              <a:t>інформаційно-</a:t>
            </a:r>
            <a:r>
              <a:rPr lang="uk-UA" sz="2400" dirty="0">
                <a:latin typeface="Times New Roman" pitchFamily="18" charset="0"/>
              </a:rPr>
              <a:t> комунікаційні технології.</a:t>
            </a:r>
          </a:p>
          <a:p>
            <a:pPr marL="609600" indent="-609600" algn="just">
              <a:lnSpc>
                <a:spcPct val="80000"/>
              </a:lnSpc>
              <a:buFontTx/>
              <a:buAutoNum type="arabicPeriod"/>
            </a:pPr>
            <a:r>
              <a:rPr lang="uk-UA" sz="2400" dirty="0">
                <a:latin typeface="Times New Roman" pitchFamily="18" charset="0"/>
              </a:rPr>
              <a:t>Використання інформаційно-комунікаційних технологій в навчально-виховному процесі здійснюється з певними цілями.</a:t>
            </a:r>
          </a:p>
          <a:p>
            <a:pPr marL="609600" indent="-609600" algn="just">
              <a:lnSpc>
                <a:spcPct val="80000"/>
              </a:lnSpc>
              <a:buFontTx/>
              <a:buAutoNum type="arabicPeriod"/>
            </a:pPr>
            <a:r>
              <a:rPr lang="uk-UA" sz="2400" dirty="0">
                <a:latin typeface="Times New Roman" pitchFamily="18" charset="0"/>
              </a:rPr>
              <a:t>При використанні інформаційних та комунікаційних технологій в навчання школярів необхідно враховувати ергономічні вимоги до персонального комп’ютера та робочого місця  користувача.</a:t>
            </a:r>
            <a:endParaRPr lang="ru-RU" sz="2400" dirty="0">
              <a:latin typeface="Times New Roman" pitchFamily="18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43000" y="2438400"/>
            <a:ext cx="7010400" cy="1219200"/>
          </a:xfrm>
        </p:spPr>
        <p:txBody>
          <a:bodyPr/>
          <a:lstStyle/>
          <a:p>
            <a:r>
              <a:rPr lang="uk-UA" sz="6000" dirty="0" smtClean="0"/>
              <a:t>Дякую за увагу</a:t>
            </a:r>
            <a:endParaRPr lang="en-US" sz="6000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5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b="1" u="sng" dirty="0">
                <a:solidFill>
                  <a:srgbClr val="730F0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Блок </a:t>
            </a:r>
            <a:r>
              <a:rPr lang="uk-UA" b="1" u="sng" dirty="0" err="1">
                <a:solidFill>
                  <a:srgbClr val="730F0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“Позакласна</a:t>
            </a:r>
            <a:r>
              <a:rPr lang="uk-UA" b="1" u="sng" dirty="0">
                <a:solidFill>
                  <a:srgbClr val="730F0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uk-UA" b="1" u="sng" dirty="0" err="1">
                <a:solidFill>
                  <a:srgbClr val="730F0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робота”</a:t>
            </a:r>
            <a:endParaRPr lang="ru-RU" b="1" u="sng" dirty="0">
              <a:solidFill>
                <a:srgbClr val="730F0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360454" name="Text Box 6"/>
          <p:cNvSpPr txBox="1">
            <a:spLocks noChangeArrowheads="1"/>
          </p:cNvSpPr>
          <p:nvPr/>
        </p:nvSpPr>
        <p:spPr bwMode="auto">
          <a:xfrm>
            <a:off x="571472" y="1071546"/>
            <a:ext cx="8208962" cy="19177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uk-UA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призваний, з одного боку, </a:t>
            </a:r>
            <a:r>
              <a:rPr lang="uk-UA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розв</a:t>
            </a: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’</a:t>
            </a:r>
            <a:r>
              <a:rPr lang="uk-UA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язати</a:t>
            </a:r>
            <a:r>
              <a:rPr lang="uk-UA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проблему дозвілля учнів, а з іншого – надати можливість для розвитку їх індивідуальних творчих здібностей та, можливо, профорієнтації на основі сучасних інформаційних технологій:</a:t>
            </a:r>
          </a:p>
        </p:txBody>
      </p:sp>
      <p:sp>
        <p:nvSpPr>
          <p:cNvPr id="360455" name="Text Box 7"/>
          <p:cNvSpPr txBox="1">
            <a:spLocks noChangeArrowheads="1"/>
          </p:cNvSpPr>
          <p:nvPr/>
        </p:nvSpPr>
        <p:spPr bwMode="auto">
          <a:xfrm>
            <a:off x="642910" y="2428868"/>
            <a:ext cx="8208963" cy="348557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marL="261938" indent="-261938" algn="just">
              <a:buFont typeface="Wingdings" pitchFamily="2" charset="2"/>
              <a:buChar char="ü"/>
            </a:pPr>
            <a:r>
              <a:rPr lang="uk-UA" sz="2100" dirty="0"/>
              <a:t>гуртки </a:t>
            </a:r>
            <a:r>
              <a:rPr lang="uk-UA" sz="2100" dirty="0" smtClean="0"/>
              <a:t> , </a:t>
            </a:r>
            <a:r>
              <a:rPr lang="uk-UA" sz="2100" dirty="0"/>
              <a:t>де використовуються мультимедійні технології; </a:t>
            </a:r>
          </a:p>
          <a:p>
            <a:pPr marL="261938" indent="-261938" algn="just">
              <a:buFont typeface="Wingdings" pitchFamily="2" charset="2"/>
              <a:buChar char="ü"/>
            </a:pPr>
            <a:r>
              <a:rPr lang="uk-UA" sz="2100" dirty="0"/>
              <a:t>участь в телекомунікаційних проектах, </a:t>
            </a:r>
          </a:p>
          <a:p>
            <a:pPr marL="261938" indent="-261938" algn="just">
              <a:buFont typeface="Wingdings" pitchFamily="2" charset="2"/>
              <a:buChar char="ü"/>
            </a:pPr>
            <a:r>
              <a:rPr lang="uk-UA" sz="2100" dirty="0"/>
              <a:t>студія </a:t>
            </a:r>
            <a:r>
              <a:rPr lang="uk-UA" sz="2100" dirty="0" err="1"/>
              <a:t>комп</a:t>
            </a:r>
            <a:r>
              <a:rPr lang="en-US" sz="2100" dirty="0"/>
              <a:t>’</a:t>
            </a:r>
            <a:r>
              <a:rPr lang="uk-UA" sz="2100" dirty="0" err="1"/>
              <a:t>ютерної</a:t>
            </a:r>
            <a:r>
              <a:rPr lang="uk-UA" sz="2100" dirty="0"/>
              <a:t> графіки та анімації, </a:t>
            </a:r>
          </a:p>
          <a:p>
            <a:pPr marL="261938" indent="-261938" algn="just">
              <a:buFont typeface="Wingdings" pitchFamily="2" charset="2"/>
              <a:buChar char="ü"/>
            </a:pPr>
            <a:r>
              <a:rPr lang="uk-UA" sz="2100" dirty="0" err="1"/>
              <a:t>шахматна</a:t>
            </a:r>
            <a:r>
              <a:rPr lang="uk-UA" sz="2100" dirty="0"/>
              <a:t> студія, </a:t>
            </a:r>
          </a:p>
          <a:p>
            <a:pPr marL="261938" indent="-261938" algn="just">
              <a:buFont typeface="Wingdings" pitchFamily="2" charset="2"/>
              <a:buChar char="ü"/>
            </a:pPr>
            <a:r>
              <a:rPr lang="uk-UA" sz="2100" dirty="0" err="1"/>
              <a:t>мультимедіа-бібліотека</a:t>
            </a:r>
            <a:r>
              <a:rPr lang="uk-UA" sz="2100" dirty="0"/>
              <a:t>, </a:t>
            </a:r>
          </a:p>
          <a:p>
            <a:pPr marL="261938" indent="-261938" algn="just">
              <a:buFont typeface="Wingdings" pitchFamily="2" charset="2"/>
              <a:buChar char="ü"/>
            </a:pPr>
            <a:r>
              <a:rPr lang="uk-UA" sz="2100" dirty="0"/>
              <a:t>розвивальні ігри,</a:t>
            </a:r>
          </a:p>
          <a:p>
            <a:pPr marL="261938" indent="-261938" algn="just">
              <a:buFont typeface="Wingdings" pitchFamily="2" charset="2"/>
              <a:buChar char="ü"/>
            </a:pPr>
            <a:r>
              <a:rPr lang="uk-UA" sz="2100" dirty="0"/>
              <a:t>шкільне видавництво, </a:t>
            </a:r>
          </a:p>
          <a:p>
            <a:pPr marL="261938" indent="-261938" algn="just">
              <a:buFont typeface="Wingdings" pitchFamily="2" charset="2"/>
              <a:buChar char="ü"/>
            </a:pPr>
            <a:r>
              <a:rPr lang="uk-UA" sz="2100" dirty="0"/>
              <a:t>шкільній електронний журнал, </a:t>
            </a:r>
          </a:p>
          <a:p>
            <a:pPr marL="261938" indent="-261938" algn="just">
              <a:buFont typeface="Wingdings" pitchFamily="2" charset="2"/>
              <a:buChar char="ü"/>
            </a:pPr>
            <a:r>
              <a:rPr lang="uk-UA" sz="2100" dirty="0"/>
              <a:t>шкільний </a:t>
            </a:r>
            <a:r>
              <a:rPr lang="uk-UA" sz="2100" dirty="0" err="1"/>
              <a:t>Web</a:t>
            </a:r>
            <a:r>
              <a:rPr lang="uk-UA" sz="2100" dirty="0"/>
              <a:t> - сайт та ін. </a:t>
            </a:r>
          </a:p>
          <a:p>
            <a:pPr marL="261938" indent="-261938">
              <a:spcBef>
                <a:spcPct val="50000"/>
              </a:spcBef>
            </a:pPr>
            <a:endParaRPr lang="uk-UA" sz="2100" dirty="0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5076825" y="4581525"/>
            <a:ext cx="4067175" cy="2276475"/>
          </a:xfrm>
          <a:prstGeom prst="rect">
            <a:avLst/>
          </a:prstGeom>
          <a:gradFill rotWithShape="1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/>
              <a:t>Свій голос віддаю за </a:t>
            </a:r>
            <a:endParaRPr lang="en-US" b="1"/>
          </a:p>
          <a:p>
            <a:pPr algn="ctr"/>
            <a:r>
              <a:rPr lang="ru-RU" b="1"/>
              <a:t>матінку-природу</a:t>
            </a:r>
            <a:br>
              <a:rPr lang="ru-RU" b="1"/>
            </a:br>
            <a:r>
              <a:rPr lang="ru-RU" b="1"/>
              <a:t>За чистоту Землі, красу і вроду.</a:t>
            </a:r>
            <a:br>
              <a:rPr lang="ru-RU" b="1"/>
            </a:br>
            <a:r>
              <a:rPr lang="ru-RU" b="1"/>
              <a:t>За екологію довкілля і душі.</a:t>
            </a:r>
            <a:br>
              <a:rPr lang="ru-RU" b="1"/>
            </a:br>
            <a:r>
              <a:rPr lang="ru-RU" b="1"/>
              <a:t>Ставай і ти й діла свої верши</a:t>
            </a:r>
            <a:r>
              <a:rPr lang="ru-RU"/>
              <a:t>. 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0452" grpId="0"/>
      <p:bldP spid="360454" grpId="0"/>
      <p:bldP spid="36045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b="1" u="sng">
                <a:solidFill>
                  <a:srgbClr val="730F0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ІКТ в освіті дозволяють:</a:t>
            </a:r>
            <a:endParaRPr lang="ru-RU" b="1" u="sng">
              <a:solidFill>
                <a:srgbClr val="730F0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uk-UA" sz="2400" u="sng">
                <a:latin typeface="Times New Roman" pitchFamily="18" charset="0"/>
              </a:rPr>
              <a:t>підвищити ефективність</a:t>
            </a:r>
            <a:r>
              <a:rPr lang="uk-UA" sz="2400">
                <a:latin typeface="Times New Roman" pitchFamily="18" charset="0"/>
              </a:rPr>
              <a:t> навчального процесу;</a:t>
            </a:r>
          </a:p>
          <a:p>
            <a:pPr>
              <a:lnSpc>
                <a:spcPct val="80000"/>
              </a:lnSpc>
            </a:pPr>
            <a:r>
              <a:rPr lang="uk-UA" sz="2400" u="sng">
                <a:latin typeface="Times New Roman" pitchFamily="18" charset="0"/>
              </a:rPr>
              <a:t>розвинути особистісні якості</a:t>
            </a:r>
            <a:r>
              <a:rPr lang="uk-UA" sz="2400">
                <a:latin typeface="Times New Roman" pitchFamily="18" charset="0"/>
              </a:rPr>
              <a:t> учнів (навченість, здатність до навчання, здатність до самоосвіти, самовиховання, самонавчання, саморозвитку, творчі здібності, вміння застосовувати отримані знання на практиці, пізнавальний інтерес, ставлення до праці);</a:t>
            </a:r>
          </a:p>
          <a:p>
            <a:pPr>
              <a:lnSpc>
                <a:spcPct val="80000"/>
              </a:lnSpc>
            </a:pPr>
            <a:r>
              <a:rPr lang="uk-UA" sz="2400" u="sng">
                <a:latin typeface="Times New Roman" pitchFamily="18" charset="0"/>
              </a:rPr>
              <a:t>розвинути комунікативні і соціальні здібності</a:t>
            </a:r>
            <a:r>
              <a:rPr lang="uk-UA" sz="2400">
                <a:latin typeface="Times New Roman" pitchFamily="18" charset="0"/>
              </a:rPr>
              <a:t> молодої людини, особливо під час роботи в мережі Internet; </a:t>
            </a:r>
          </a:p>
          <a:p>
            <a:pPr>
              <a:lnSpc>
                <a:spcPct val="80000"/>
              </a:lnSpc>
            </a:pPr>
            <a:r>
              <a:rPr lang="uk-UA" sz="2400">
                <a:latin typeface="Times New Roman" pitchFamily="18" charset="0"/>
              </a:rPr>
              <a:t>значно </a:t>
            </a:r>
            <a:r>
              <a:rPr lang="uk-UA" sz="2400" u="sng">
                <a:latin typeface="Times New Roman" pitchFamily="18" charset="0"/>
              </a:rPr>
              <a:t>розширити можливості індивідуалізації і диференціації навчання</a:t>
            </a:r>
            <a:r>
              <a:rPr lang="uk-UA" sz="2400">
                <a:latin typeface="Times New Roman" pitchFamily="18" charset="0"/>
              </a:rPr>
              <a:t> за рахунок надання кожному учневі персонального педагога, роль якого виконує комп’ютер;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9618" grpId="0"/>
      <p:bldP spid="23961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b="1" u="sng">
                <a:solidFill>
                  <a:srgbClr val="730F0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ІКТ в освіті дозволяють:</a:t>
            </a:r>
            <a:endParaRPr lang="ru-RU" b="1" u="sng">
              <a:solidFill>
                <a:srgbClr val="730F0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240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uk-UA" sz="2400" u="sng">
                <a:latin typeface="Times New Roman" pitchFamily="18" charset="0"/>
              </a:rPr>
              <a:t>визначити учня як активного суб’єкта пізнання</a:t>
            </a:r>
            <a:r>
              <a:rPr lang="uk-UA" sz="2400">
                <a:latin typeface="Times New Roman" pitchFamily="18" charset="0"/>
              </a:rPr>
              <a:t>, визнати його самоцінність;</a:t>
            </a:r>
          </a:p>
          <a:p>
            <a:pPr>
              <a:lnSpc>
                <a:spcPct val="80000"/>
              </a:lnSpc>
            </a:pPr>
            <a:r>
              <a:rPr lang="uk-UA" sz="2400" u="sng">
                <a:latin typeface="Times New Roman" pitchFamily="18" charset="0"/>
              </a:rPr>
              <a:t>врахувати суб’єктивний досвід</a:t>
            </a:r>
            <a:r>
              <a:rPr lang="uk-UA" sz="2400">
                <a:latin typeface="Times New Roman" pitchFamily="18" charset="0"/>
              </a:rPr>
              <a:t> учня, його індивідуальні особливості;</a:t>
            </a:r>
          </a:p>
          <a:p>
            <a:pPr>
              <a:lnSpc>
                <a:spcPct val="80000"/>
              </a:lnSpc>
            </a:pPr>
            <a:r>
              <a:rPr lang="uk-UA" sz="2400" u="sng">
                <a:latin typeface="Times New Roman" pitchFamily="18" charset="0"/>
              </a:rPr>
              <a:t>здійснити самостійну навчальну діяльність</a:t>
            </a:r>
            <a:r>
              <a:rPr lang="uk-UA" sz="2400">
                <a:latin typeface="Times New Roman" pitchFamily="18" charset="0"/>
              </a:rPr>
              <a:t>, у ході якої учень самонавчається і саморозвивається;</a:t>
            </a:r>
          </a:p>
          <a:p>
            <a:pPr>
              <a:lnSpc>
                <a:spcPct val="80000"/>
              </a:lnSpc>
            </a:pPr>
            <a:r>
              <a:rPr lang="uk-UA" sz="2400" u="sng">
                <a:latin typeface="Times New Roman" pitchFamily="18" charset="0"/>
              </a:rPr>
              <a:t>прищепити учню навички роботи з сучасними технологіями</a:t>
            </a:r>
            <a:r>
              <a:rPr lang="uk-UA" sz="2400">
                <a:latin typeface="Times New Roman" pitchFamily="18" charset="0"/>
              </a:rPr>
              <a:t>, що сприятиме його адаптації до швидкоплинних соціальних умов для успішної реалізації своїх професійних задач;</a:t>
            </a:r>
          </a:p>
          <a:p>
            <a:pPr>
              <a:lnSpc>
                <a:spcPct val="80000"/>
              </a:lnSpc>
            </a:pPr>
            <a:r>
              <a:rPr lang="uk-UA" sz="2400" u="sng">
                <a:latin typeface="Times New Roman" pitchFamily="18" charset="0"/>
              </a:rPr>
              <a:t>забезпечити комплексне вивчення явищ дійсності</a:t>
            </a:r>
            <a:r>
              <a:rPr lang="uk-UA" sz="2400">
                <a:latin typeface="Times New Roman" pitchFamily="18" charset="0"/>
              </a:rPr>
              <a:t>, нерозривність  взаємозв’язку між природознавством, технікою, гуманітарними науками та мистецтвом;</a:t>
            </a:r>
          </a:p>
          <a:p>
            <a:pPr>
              <a:lnSpc>
                <a:spcPct val="80000"/>
              </a:lnSpc>
            </a:pPr>
            <a:r>
              <a:rPr lang="uk-UA" sz="2400" u="sng">
                <a:latin typeface="Times New Roman" pitchFamily="18" charset="0"/>
              </a:rPr>
              <a:t>сприяти постійному динамічному оновленню</a:t>
            </a:r>
            <a:r>
              <a:rPr lang="uk-UA" sz="2400">
                <a:latin typeface="Times New Roman" pitchFamily="18" charset="0"/>
              </a:rPr>
              <a:t> змісту, форм, методів, процесів навчання і виховання.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064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uk-UA" sz="3200" b="1" u="sng">
                <a:solidFill>
                  <a:srgbClr val="730F0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ІКТ мають величезний вплив на навчальну діяльність школярів, який виявляється:</a:t>
            </a:r>
            <a:endParaRPr lang="ru-RU" sz="3200" b="1" u="sng">
              <a:solidFill>
                <a:srgbClr val="730F0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uk-UA" sz="2600" u="sng">
                <a:latin typeface="Times New Roman" pitchFamily="18" charset="0"/>
              </a:rPr>
              <a:t>у покращенні результатів навчання</a:t>
            </a:r>
            <a:r>
              <a:rPr lang="uk-UA" sz="2600">
                <a:latin typeface="Times New Roman" pitchFamily="18" charset="0"/>
              </a:rPr>
              <a:t> учнів і в поглядах на самих себе як на суб’єктів навчання, що сприяє підвищенню впевненості в собі; </a:t>
            </a:r>
          </a:p>
          <a:p>
            <a:pPr>
              <a:lnSpc>
                <a:spcPct val="80000"/>
              </a:lnSpc>
            </a:pPr>
            <a:r>
              <a:rPr lang="uk-UA" sz="2600" u="sng">
                <a:latin typeface="Times New Roman" pitchFamily="18" charset="0"/>
              </a:rPr>
              <a:t>у збільшенні кількості напрямів діяльності</a:t>
            </a:r>
            <a:r>
              <a:rPr lang="uk-UA" sz="2600">
                <a:latin typeface="Times New Roman" pitchFamily="18" charset="0"/>
              </a:rPr>
              <a:t>, в яких можливий прояв здібностей школярів; </a:t>
            </a:r>
          </a:p>
          <a:p>
            <a:pPr>
              <a:lnSpc>
                <a:spcPct val="80000"/>
              </a:lnSpc>
            </a:pPr>
            <a:r>
              <a:rPr lang="uk-UA" sz="2600" u="sng">
                <a:latin typeface="Times New Roman" pitchFamily="18" charset="0"/>
              </a:rPr>
              <a:t>у підвищенні відповідальності тих, хто навчається</a:t>
            </a:r>
            <a:r>
              <a:rPr lang="uk-UA" sz="2600">
                <a:latin typeface="Times New Roman" pitchFamily="18" charset="0"/>
              </a:rPr>
              <a:t>, бо за рахунок самоконтролю це призводить до більшої самодисципліни; </a:t>
            </a:r>
          </a:p>
          <a:p>
            <a:pPr>
              <a:lnSpc>
                <a:spcPct val="80000"/>
              </a:lnSpc>
            </a:pPr>
            <a:r>
              <a:rPr lang="uk-UA" sz="2600" u="sng">
                <a:latin typeface="Times New Roman" pitchFamily="18" charset="0"/>
              </a:rPr>
              <a:t>у формуванні навчальних навичок</a:t>
            </a:r>
            <a:r>
              <a:rPr lang="uk-UA" sz="2600">
                <a:latin typeface="Times New Roman" pitchFamily="18" charset="0"/>
              </a:rPr>
              <a:t> через збільшену мотивацію, стійку концентрацію і розвиток навичок мислення; </a:t>
            </a:r>
          </a:p>
          <a:p>
            <a:pPr>
              <a:lnSpc>
                <a:spcPct val="80000"/>
              </a:lnSpc>
            </a:pPr>
            <a:r>
              <a:rPr lang="uk-UA" sz="2600" u="sng">
                <a:latin typeface="Times New Roman" pitchFamily="18" charset="0"/>
              </a:rPr>
              <a:t>у зміні природи стосунків між учнем і вчителем</a:t>
            </a:r>
            <a:r>
              <a:rPr lang="uk-UA" sz="2600">
                <a:latin typeface="Times New Roman" pitchFamily="18" charset="0"/>
              </a:rPr>
              <a:t> і, відповідно, стиля викладання і стиля навчання. 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690" grpId="0"/>
      <p:bldP spid="24269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50838"/>
            <a:ext cx="7239000" cy="863584"/>
          </a:xfrm>
        </p:spPr>
        <p:txBody>
          <a:bodyPr/>
          <a:lstStyle/>
          <a:p>
            <a:pPr algn="ctr"/>
            <a:r>
              <a:rPr lang="uk-UA" dirty="0" smtClean="0"/>
              <a:t>Районні методичні засідання вчителів біології та хімії</a:t>
            </a:r>
            <a:endParaRPr lang="uk-UA" dirty="0"/>
          </a:p>
        </p:txBody>
      </p:sp>
      <p:pic>
        <p:nvPicPr>
          <p:cNvPr id="329730" name="Picture 2" descr="E:\фото семінар\ajnj 3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709134">
            <a:off x="643586" y="1603088"/>
            <a:ext cx="2321703" cy="3095604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329731" name="Picture 3" descr="E:\фото семінар\ajnj 2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3661167" y="982249"/>
            <a:ext cx="2250297" cy="3000396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5" name="Picture 6" descr="P417009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343071">
            <a:off x="5821019" y="4114642"/>
            <a:ext cx="3006725" cy="2255837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329732" name="Picture 4" descr="E:\Dsc0215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86050" y="4429132"/>
            <a:ext cx="2719313" cy="2039485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329733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423615">
            <a:off x="6795253" y="1345212"/>
            <a:ext cx="1906319" cy="2599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МАН  </a:t>
            </a:r>
            <a:endParaRPr lang="uk-UA" dirty="0"/>
          </a:p>
        </p:txBody>
      </p:sp>
      <p:pic>
        <p:nvPicPr>
          <p:cNvPr id="327682" name="Picture 2" descr="D:\діск Д\фОТОГРАФІЇ\109___11\IMG_16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40" y="0"/>
            <a:ext cx="2431946" cy="1896979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327683" name="Picture 3" descr="D:\діск Д\фОТОГРАФІЇ\109___11\IMG_16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264575">
            <a:off x="357158" y="1142984"/>
            <a:ext cx="2647152" cy="1985250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327684" name="Picture 4" descr="D:\діск Д\фОТОГРАФІЇ\109___11\IMG_159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00149">
            <a:off x="6146870" y="568262"/>
            <a:ext cx="2666960" cy="2000106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327685" name="Picture 5" descr="D:\діск Д\фОТОГРАФІЇ\110___12\IMG_175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14678" y="4357694"/>
            <a:ext cx="2908255" cy="2181067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327686" name="Picture 6" descr="D:\діск Д\фОТОГРАФІЇ\110___12\IMG_175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71802" y="2000240"/>
            <a:ext cx="2980393" cy="2235167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327687" name="Picture 7" descr="D:\діск Д\фОТОГРАФІЇ\112___02\IMG_208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121799">
            <a:off x="6105212" y="3380960"/>
            <a:ext cx="2701693" cy="2026154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327688" name="Picture 8" descr="D:\діск Д\фОТОГРАФІЇ\112___02\IMG_2078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9633008">
            <a:off x="332516" y="3783269"/>
            <a:ext cx="2694624" cy="2020853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ШНТ  секція біологія</a:t>
            </a:r>
            <a:endParaRPr lang="uk-UA" dirty="0"/>
          </a:p>
        </p:txBody>
      </p:sp>
      <p:pic>
        <p:nvPicPr>
          <p:cNvPr id="330754" name="Picture 2" descr="D:\діск Д\Сталий розвиток\Стійкий РОзвиток\1\IMG_16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28670"/>
            <a:ext cx="3193942" cy="2395319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330755" name="Picture 3" descr="D:\діск Д\Сталий розвиток\Стійкий РОзвиток\1\IMG_162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4572008"/>
            <a:ext cx="2694625" cy="2020853"/>
          </a:xfrm>
          <a:prstGeom prst="rect">
            <a:avLst/>
          </a:prstGeom>
          <a:noFill/>
        </p:spPr>
      </p:pic>
      <p:pic>
        <p:nvPicPr>
          <p:cNvPr id="330756" name="Picture 4" descr="D:\діск Д\Сталий розвиток\Стійкий РОзвиток\1511201165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72198" y="428604"/>
            <a:ext cx="2738964" cy="2054223"/>
          </a:xfrm>
          <a:prstGeom prst="rect">
            <a:avLst/>
          </a:prstGeom>
          <a:noFill/>
        </p:spPr>
      </p:pic>
      <p:pic>
        <p:nvPicPr>
          <p:cNvPr id="330757" name="Picture 5" descr="D:\діск Д\Сталий розвиток\Стійкий РОзвиток\Photo18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00430" y="4857760"/>
            <a:ext cx="2330907" cy="1747829"/>
          </a:xfrm>
          <a:prstGeom prst="rect">
            <a:avLst/>
          </a:prstGeom>
          <a:noFill/>
        </p:spPr>
      </p:pic>
      <p:pic>
        <p:nvPicPr>
          <p:cNvPr id="7" name="Picture 19" descr="P120002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4441326"/>
            <a:ext cx="3222641" cy="2416674"/>
          </a:xfrm>
          <a:prstGeom prst="rect">
            <a:avLst/>
          </a:prstGeom>
          <a:noFill/>
        </p:spPr>
      </p:pic>
      <p:pic>
        <p:nvPicPr>
          <p:cNvPr id="8" name="Picture 18" descr="P120002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86116" y="928670"/>
            <a:ext cx="2508261" cy="1880957"/>
          </a:xfrm>
          <a:prstGeom prst="rect">
            <a:avLst/>
          </a:prstGeom>
          <a:noFill/>
        </p:spPr>
      </p:pic>
      <p:pic>
        <p:nvPicPr>
          <p:cNvPr id="9" name="Picture 17" descr="P120001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00760" y="2428868"/>
            <a:ext cx="2865451" cy="2148816"/>
          </a:xfrm>
          <a:prstGeom prst="rect">
            <a:avLst/>
          </a:prstGeom>
          <a:noFill/>
        </p:spPr>
      </p:pic>
      <p:graphicFrame>
        <p:nvGraphicFramePr>
          <p:cNvPr id="330758" name="Object 6">
            <a:hlinkClick r:id="rId10" action="ppaction://hlinkpres?slideindex=1&amp;slidetitle="/>
          </p:cNvPr>
          <p:cNvGraphicFramePr>
            <a:graphicFrameLocks noChangeAspect="1"/>
          </p:cNvGraphicFramePr>
          <p:nvPr/>
        </p:nvGraphicFramePr>
        <p:xfrm>
          <a:off x="3428992" y="2857496"/>
          <a:ext cx="2727650" cy="2046294"/>
        </p:xfrm>
        <a:graphic>
          <a:graphicData uri="http://schemas.openxmlformats.org/presentationml/2006/ole">
            <p:oleObj spid="_x0000_s330758" name="Презентация" r:id="rId11" imgW="4572129" imgH="3429039" progId="PowerPoint.Show.8">
              <p:embed/>
            </p:oleObj>
          </a:graphicData>
        </a:graphic>
      </p:graphicFrame>
      <p:pic>
        <p:nvPicPr>
          <p:cNvPr id="11" name="Picture 34" descr="IMG_0021"/>
          <p:cNvPicPr>
            <a:picLocks noChangeAspect="1" noChangeArrowheads="1"/>
          </p:cNvPicPr>
          <p:nvPr/>
        </p:nvPicPr>
        <p:blipFill>
          <a:blip r:embed="rId12" cstate="print">
            <a:lum bright="18000" contrast="6000"/>
          </a:blip>
          <a:srcRect/>
          <a:stretch>
            <a:fillRect/>
          </a:stretch>
        </p:blipFill>
        <p:spPr bwMode="auto">
          <a:xfrm>
            <a:off x="357158" y="3071810"/>
            <a:ext cx="2689225" cy="2017712"/>
          </a:xfrm>
          <a:prstGeom prst="rect">
            <a:avLst/>
          </a:prstGeom>
          <a:noFill/>
          <a:effectLst>
            <a:prstShdw prst="shdw13" dist="53882" dir="13500000">
              <a:schemeClr val="accent2">
                <a:alpha val="50000"/>
              </a:schemeClr>
            </a:prstShdw>
            <a:softEdge rad="127000"/>
          </a:effec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7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8712" name="Picture 8" descr="F:\фотографії\IMG_11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2000240"/>
            <a:ext cx="4222636" cy="3166977"/>
          </a:xfrm>
          <a:prstGeom prst="rect">
            <a:avLst/>
          </a:prstGeom>
          <a:noFill/>
        </p:spPr>
      </p:pic>
      <p:pic>
        <p:nvPicPr>
          <p:cNvPr id="328709" name="Picture 5" descr="D:\діск Д\фОТОГРАФІЇ\109___11\IMG_16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02" y="285728"/>
            <a:ext cx="2885137" cy="216372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Уроки для сталого розвитку</a:t>
            </a:r>
            <a:endParaRPr lang="uk-UA" dirty="0"/>
          </a:p>
        </p:txBody>
      </p:sp>
      <p:pic>
        <p:nvPicPr>
          <p:cNvPr id="328706" name="Picture 2" descr="D:\діск Д\фОТОГРАФІЇ\109___11\IMG_16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9584123">
            <a:off x="298624" y="1372817"/>
            <a:ext cx="2408856" cy="1806539"/>
          </a:xfrm>
          <a:prstGeom prst="rect">
            <a:avLst/>
          </a:prstGeom>
          <a:noFill/>
        </p:spPr>
      </p:pic>
      <p:pic>
        <p:nvPicPr>
          <p:cNvPr id="328707" name="Picture 3" descr="D:\діск Д\фОТОГРАФІЇ\109___11\IMG_163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465321">
            <a:off x="6326057" y="1439629"/>
            <a:ext cx="2538005" cy="1903395"/>
          </a:xfrm>
          <a:prstGeom prst="rect">
            <a:avLst/>
          </a:prstGeom>
          <a:noFill/>
        </p:spPr>
      </p:pic>
      <p:pic>
        <p:nvPicPr>
          <p:cNvPr id="328708" name="Picture 4" descr="D:\діск Д\фОТОГРАФІЇ\109___11\IMG_166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14678" y="4286256"/>
            <a:ext cx="3075681" cy="2306629"/>
          </a:xfrm>
          <a:prstGeom prst="rect">
            <a:avLst/>
          </a:prstGeom>
          <a:noFill/>
        </p:spPr>
      </p:pic>
      <p:pic>
        <p:nvPicPr>
          <p:cNvPr id="328710" name="Picture 6" descr="D:\діск Д\Сталий розвиток\114___04\IMG_214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9785748">
            <a:off x="299560" y="3998291"/>
            <a:ext cx="2479659" cy="1859638"/>
          </a:xfrm>
          <a:prstGeom prst="rect">
            <a:avLst/>
          </a:prstGeom>
          <a:noFill/>
        </p:spPr>
      </p:pic>
      <p:pic>
        <p:nvPicPr>
          <p:cNvPr id="328711" name="Picture 7" descr="D:\діск Д\Сталий розвиток\114___04\IMG_213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616067">
            <a:off x="6473126" y="4036233"/>
            <a:ext cx="2428860" cy="182154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leanCity_ani">
  <a:themeElements>
    <a:clrScheme name="CleanCity_ani 2">
      <a:dk1>
        <a:srgbClr val="4D4D4D"/>
      </a:dk1>
      <a:lt1>
        <a:srgbClr val="FFFFFF"/>
      </a:lt1>
      <a:dk2>
        <a:srgbClr val="347436"/>
      </a:dk2>
      <a:lt2>
        <a:srgbClr val="DDDDDD"/>
      </a:lt2>
      <a:accent1>
        <a:srgbClr val="F28C1C"/>
      </a:accent1>
      <a:accent2>
        <a:srgbClr val="77AE26"/>
      </a:accent2>
      <a:accent3>
        <a:srgbClr val="FFFFFF"/>
      </a:accent3>
      <a:accent4>
        <a:srgbClr val="404040"/>
      </a:accent4>
      <a:accent5>
        <a:srgbClr val="F7C5AB"/>
      </a:accent5>
      <a:accent6>
        <a:srgbClr val="6B9D21"/>
      </a:accent6>
      <a:hlink>
        <a:srgbClr val="449878"/>
      </a:hlink>
      <a:folHlink>
        <a:srgbClr val="90A8B0"/>
      </a:folHlink>
    </a:clrScheme>
    <a:fontScheme name="CleanCity_ani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leanCity_ani 1">
        <a:dk1>
          <a:srgbClr val="000000"/>
        </a:dk1>
        <a:lt1>
          <a:srgbClr val="FFFFFF"/>
        </a:lt1>
        <a:dk2>
          <a:srgbClr val="51944E"/>
        </a:dk2>
        <a:lt2>
          <a:srgbClr val="DDDDDD"/>
        </a:lt2>
        <a:accent1>
          <a:srgbClr val="646ADE"/>
        </a:accent1>
        <a:accent2>
          <a:srgbClr val="1BAFC3"/>
        </a:accent2>
        <a:accent3>
          <a:srgbClr val="FFFFFF"/>
        </a:accent3>
        <a:accent4>
          <a:srgbClr val="000000"/>
        </a:accent4>
        <a:accent5>
          <a:srgbClr val="B8B9EC"/>
        </a:accent5>
        <a:accent6>
          <a:srgbClr val="179EB0"/>
        </a:accent6>
        <a:hlink>
          <a:srgbClr val="98BF1D"/>
        </a:hlink>
        <a:folHlink>
          <a:srgbClr val="90A8B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eanCity_ani 2">
        <a:dk1>
          <a:srgbClr val="4D4D4D"/>
        </a:dk1>
        <a:lt1>
          <a:srgbClr val="FFFFFF"/>
        </a:lt1>
        <a:dk2>
          <a:srgbClr val="347436"/>
        </a:dk2>
        <a:lt2>
          <a:srgbClr val="DDDDDD"/>
        </a:lt2>
        <a:accent1>
          <a:srgbClr val="F28C1C"/>
        </a:accent1>
        <a:accent2>
          <a:srgbClr val="77AE26"/>
        </a:accent2>
        <a:accent3>
          <a:srgbClr val="FFFFFF"/>
        </a:accent3>
        <a:accent4>
          <a:srgbClr val="404040"/>
        </a:accent4>
        <a:accent5>
          <a:srgbClr val="F7C5AB"/>
        </a:accent5>
        <a:accent6>
          <a:srgbClr val="6B9D21"/>
        </a:accent6>
        <a:hlink>
          <a:srgbClr val="449878"/>
        </a:hlink>
        <a:folHlink>
          <a:srgbClr val="90A8B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eanCity_ani 3">
        <a:dk1>
          <a:srgbClr val="000000"/>
        </a:dk1>
        <a:lt1>
          <a:srgbClr val="FFFFFF"/>
        </a:lt1>
        <a:dk2>
          <a:srgbClr val="1A578E"/>
        </a:dk2>
        <a:lt2>
          <a:srgbClr val="C0C0C0"/>
        </a:lt2>
        <a:accent1>
          <a:srgbClr val="5EB52D"/>
        </a:accent1>
        <a:accent2>
          <a:srgbClr val="F26D00"/>
        </a:accent2>
        <a:accent3>
          <a:srgbClr val="FFFFFF"/>
        </a:accent3>
        <a:accent4>
          <a:srgbClr val="000000"/>
        </a:accent4>
        <a:accent5>
          <a:srgbClr val="B6D7AD"/>
        </a:accent5>
        <a:accent6>
          <a:srgbClr val="DB6200"/>
        </a:accent6>
        <a:hlink>
          <a:srgbClr val="5983D7"/>
        </a:hlink>
        <a:folHlink>
          <a:srgbClr val="AAAD2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CleanCity_ani</Template>
  <TotalTime>249</TotalTime>
  <Words>481</Words>
  <Application>Microsoft PowerPoint</Application>
  <PresentationFormat>Экран (4:3)</PresentationFormat>
  <Paragraphs>52</Paragraphs>
  <Slides>14</Slides>
  <Notes>6</Notes>
  <HiddenSlides>0</HiddenSlides>
  <MMClips>1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6" baseType="lpstr">
      <vt:lpstr>CleanCity_ani</vt:lpstr>
      <vt:lpstr>Презентация</vt:lpstr>
      <vt:lpstr>Забезпечення доступності та єдності позакласної роботи як складової доступу до якісної освіти в системі екологічного виховання</vt:lpstr>
      <vt:lpstr>Блок “Позакласна робота”</vt:lpstr>
      <vt:lpstr>ІКТ в освіті дозволяють:</vt:lpstr>
      <vt:lpstr>ІКТ в освіті дозволяють:</vt:lpstr>
      <vt:lpstr>ІКТ мають величезний вплив на навчальну діяльність школярів, який виявляється:</vt:lpstr>
      <vt:lpstr>Районні методичні засідання вчителів біології та хімії</vt:lpstr>
      <vt:lpstr>МАН  </vt:lpstr>
      <vt:lpstr>ШНТ  секція біологія</vt:lpstr>
      <vt:lpstr>Уроки для сталого розвитку</vt:lpstr>
      <vt:lpstr>Батарейкам скажем ні!</vt:lpstr>
      <vt:lpstr>Природоохоронні акції</vt:lpstr>
      <vt:lpstr>Проект енергозберігаючі ресурси</vt:lpstr>
      <vt:lpstr>Висновки:</vt:lpstr>
      <vt:lpstr>Дякую за увагу</vt:lpstr>
    </vt:vector>
  </TitlesOfParts>
  <Company>Организация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Забезпечення доступності та єдності позакласної роботи як складової доступу до якісної освіти в системі екологічного виховання</dc:title>
  <dc:subject>Øàáëîí äëÿ ïðåçåíòàöèé ïî ýêîëîãèè</dc:subject>
  <dc:creator>FuckYouBill</dc:creator>
  <dc:description>Ïðåçåíòàöèè è øàáëîíû PowerPoint ïî ãåîãðàôèè è ýêîëîãèè http://pptgeo.3dn.ru/</dc:description>
  <cp:lastModifiedBy>user</cp:lastModifiedBy>
  <cp:revision>45</cp:revision>
  <dcterms:created xsi:type="dcterms:W3CDTF">2012-11-27T08:24:10Z</dcterms:created>
  <dcterms:modified xsi:type="dcterms:W3CDTF">2012-11-29T06:15:28Z</dcterms:modified>
</cp:coreProperties>
</file>