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4" r:id="rId7"/>
    <p:sldId id="270" r:id="rId8"/>
    <p:sldId id="265" r:id="rId9"/>
    <p:sldId id="281" r:id="rId10"/>
    <p:sldId id="282" r:id="rId11"/>
    <p:sldId id="277" r:id="rId12"/>
    <p:sldId id="287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AAB333A0-3D48-4D1B-9B05-572D3FD907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F111-B061-47F3-BE1A-3D8881E6D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9C78-B48F-4954-AEF9-5680388D8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F49791-4717-46F1-979D-2E76FD5B86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FEB1-2142-4722-B858-858F271F7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5C7E-48E6-473A-B868-E53A74072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F0475-D7E7-4DEA-A478-75E1E7F40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C6000-7151-46CE-8285-57B5D526F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4061-2245-4204-9BEB-FF79072F0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89C0C-8899-4AC1-908B-D35B4A61F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E3B01-25FC-4D9A-8F54-19E0F54A9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E099-33FC-43EE-A1D6-8C2AEFF98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F62E56-A197-4FEF-A052-6FCA41C5F2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alogs.org.ua/ru/periodic/page21781.html" TargetMode="External"/><Relationship Id="rId2" Type="http://schemas.openxmlformats.org/officeDocument/2006/relationships/hyperlink" Target="http://www.best-country.org/australia/australia/water_sour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700808"/>
            <a:ext cx="5486400" cy="2232248"/>
          </a:xfrm>
        </p:spPr>
        <p:txBody>
          <a:bodyPr/>
          <a:lstStyle/>
          <a:p>
            <a:r>
              <a:rPr lang="uk-UA" sz="2600" dirty="0" smtClean="0"/>
              <a:t>Проект</a:t>
            </a:r>
            <a:br>
              <a:rPr lang="uk-UA" sz="2600" dirty="0" smtClean="0"/>
            </a:br>
            <a:r>
              <a:rPr lang="uk-UA" sz="4400" dirty="0" smtClean="0">
                <a:solidFill>
                  <a:srgbClr val="FF0000"/>
                </a:solidFill>
              </a:rPr>
              <a:t>Використання айсбергів для вирішення проблеми нестачі прісної води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6400800" cy="381000"/>
          </a:xfrm>
        </p:spPr>
        <p:txBody>
          <a:bodyPr/>
          <a:lstStyle/>
          <a:p>
            <a:r>
              <a:rPr lang="uk-UA" dirty="0" smtClean="0"/>
              <a:t>Підготувала учениця 6-А класу</a:t>
            </a:r>
          </a:p>
          <a:p>
            <a:r>
              <a:rPr lang="uk-UA" dirty="0" err="1" smtClean="0"/>
              <a:t>Ланюш</a:t>
            </a:r>
            <a:r>
              <a:rPr lang="uk-UA" dirty="0" smtClean="0"/>
              <a:t> Каміла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4850" y="225644"/>
            <a:ext cx="4527164" cy="868363"/>
          </a:xfrm>
        </p:spPr>
        <p:txBody>
          <a:bodyPr/>
          <a:lstStyle/>
          <a:p>
            <a:r>
              <a:rPr lang="uk-UA" sz="4300" dirty="0" smtClean="0"/>
              <a:t>Айсберги </a:t>
            </a:r>
            <a:endParaRPr lang="en-US" sz="43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gray">
          <a:xfrm>
            <a:off x="828675" y="4503738"/>
            <a:ext cx="7400925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gray">
          <a:xfrm flipH="1">
            <a:off x="866774" y="4562474"/>
            <a:ext cx="2436813" cy="2177673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gray">
          <a:xfrm flipH="1">
            <a:off x="3313113" y="4562475"/>
            <a:ext cx="2436812" cy="2177672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gray">
          <a:xfrm flipH="1">
            <a:off x="5751511" y="4560887"/>
            <a:ext cx="3212975" cy="2179259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gray">
          <a:xfrm>
            <a:off x="866775" y="5170488"/>
            <a:ext cx="243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0000"/>
                </a:solidFill>
              </a:rPr>
              <a:t>Певна швидкість перевезення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gray">
          <a:xfrm>
            <a:off x="3313113" y="5170488"/>
            <a:ext cx="243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0000"/>
                </a:solidFill>
              </a:rPr>
              <a:t>Певна кількість буксирів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gray">
          <a:xfrm>
            <a:off x="5770563" y="5170488"/>
            <a:ext cx="31939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айсберг повинен бути </a:t>
            </a:r>
            <a:r>
              <a:rPr lang="ru-RU" sz="1600" b="1" dirty="0" err="1"/>
              <a:t>захищений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жари</a:t>
            </a:r>
            <a:r>
              <a:rPr lang="ru-RU" sz="1600" b="1" dirty="0"/>
              <a:t> </a:t>
            </a:r>
            <a:r>
              <a:rPr lang="ru-RU" sz="1600" b="1" dirty="0" err="1"/>
              <a:t>пластиковим</a:t>
            </a:r>
            <a:r>
              <a:rPr lang="ru-RU" sz="1600" b="1" dirty="0"/>
              <a:t> </a:t>
            </a:r>
            <a:r>
              <a:rPr lang="ru-RU" sz="1600" b="1" dirty="0" err="1"/>
              <a:t>матеріалом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дозволяє</a:t>
            </a:r>
            <a:r>
              <a:rPr lang="ru-RU" sz="1600" b="1" dirty="0"/>
              <a:t> </a:t>
            </a:r>
            <a:r>
              <a:rPr lang="ru-RU" sz="1600" b="1" dirty="0" err="1"/>
              <a:t>втратити</a:t>
            </a:r>
            <a:r>
              <a:rPr lang="ru-RU" sz="1600" b="1" dirty="0"/>
              <a:t> за час шляху не </a:t>
            </a:r>
            <a:r>
              <a:rPr lang="ru-RU" sz="1600" b="1" dirty="0" err="1"/>
              <a:t>більше</a:t>
            </a:r>
            <a:r>
              <a:rPr lang="ru-RU" sz="1600" b="1" dirty="0"/>
              <a:t> за 1/5 </a:t>
            </a:r>
            <a:r>
              <a:rPr lang="ru-RU" sz="1600" b="1" dirty="0" err="1"/>
              <a:t>його</a:t>
            </a:r>
            <a:r>
              <a:rPr lang="ru-RU" sz="1600" b="1" dirty="0"/>
              <a:t> </a:t>
            </a:r>
            <a:r>
              <a:rPr lang="ru-RU" sz="1600" b="1" dirty="0" err="1"/>
              <a:t>об'єми</a:t>
            </a:r>
            <a:endParaRPr lang="en-US" sz="1600" b="1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gray">
          <a:xfrm>
            <a:off x="838200" y="4645025"/>
            <a:ext cx="24796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FF"/>
                </a:solidFill>
              </a:rPr>
              <a:t>По-перше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gray">
          <a:xfrm>
            <a:off x="3275013" y="4645025"/>
            <a:ext cx="24796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FF"/>
                </a:solidFill>
              </a:rPr>
              <a:t>По-друге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gray">
          <a:xfrm>
            <a:off x="5694363" y="4645025"/>
            <a:ext cx="24796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FF"/>
                </a:solidFill>
              </a:rPr>
              <a:t>По-третє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1757" name="Picture 13" descr="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667000"/>
            <a:ext cx="13652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8" name="Freeform 14"/>
          <p:cNvSpPr>
            <a:spLocks/>
          </p:cNvSpPr>
          <p:nvPr/>
        </p:nvSpPr>
        <p:spPr bwMode="gray">
          <a:xfrm>
            <a:off x="4572000" y="1562100"/>
            <a:ext cx="1092200" cy="2857500"/>
          </a:xfrm>
          <a:custGeom>
            <a:avLst/>
            <a:gdLst>
              <a:gd name="T0" fmla="*/ 166 w 1243"/>
              <a:gd name="T1" fmla="*/ 611 h 3407"/>
              <a:gd name="T2" fmla="*/ 92 w 1243"/>
              <a:gd name="T3" fmla="*/ 813 h 3407"/>
              <a:gd name="T4" fmla="*/ 112 w 1243"/>
              <a:gd name="T5" fmla="*/ 1008 h 3407"/>
              <a:gd name="T6" fmla="*/ 104 w 1243"/>
              <a:gd name="T7" fmla="*/ 1192 h 3407"/>
              <a:gd name="T8" fmla="*/ 124 w 1243"/>
              <a:gd name="T9" fmla="*/ 1383 h 3407"/>
              <a:gd name="T10" fmla="*/ 104 w 1243"/>
              <a:gd name="T11" fmla="*/ 1555 h 3407"/>
              <a:gd name="T12" fmla="*/ 88 w 1243"/>
              <a:gd name="T13" fmla="*/ 1674 h 3407"/>
              <a:gd name="T14" fmla="*/ 10 w 1243"/>
              <a:gd name="T15" fmla="*/ 1800 h 3407"/>
              <a:gd name="T16" fmla="*/ 64 w 1243"/>
              <a:gd name="T17" fmla="*/ 1982 h 3407"/>
              <a:gd name="T18" fmla="*/ 173 w 1243"/>
              <a:gd name="T19" fmla="*/ 2259 h 3407"/>
              <a:gd name="T20" fmla="*/ 301 w 1243"/>
              <a:gd name="T21" fmla="*/ 2490 h 3407"/>
              <a:gd name="T22" fmla="*/ 391 w 1243"/>
              <a:gd name="T23" fmla="*/ 2676 h 3407"/>
              <a:gd name="T24" fmla="*/ 346 w 1243"/>
              <a:gd name="T25" fmla="*/ 2816 h 3407"/>
              <a:gd name="T26" fmla="*/ 260 w 1243"/>
              <a:gd name="T27" fmla="*/ 2919 h 3407"/>
              <a:gd name="T28" fmla="*/ 367 w 1243"/>
              <a:gd name="T29" fmla="*/ 2961 h 3407"/>
              <a:gd name="T30" fmla="*/ 298 w 1243"/>
              <a:gd name="T31" fmla="*/ 3273 h 3407"/>
              <a:gd name="T32" fmla="*/ 361 w 1243"/>
              <a:gd name="T33" fmla="*/ 3396 h 3407"/>
              <a:gd name="T34" fmla="*/ 515 w 1243"/>
              <a:gd name="T35" fmla="*/ 3140 h 3407"/>
              <a:gd name="T36" fmla="*/ 631 w 1243"/>
              <a:gd name="T37" fmla="*/ 2934 h 3407"/>
              <a:gd name="T38" fmla="*/ 667 w 1243"/>
              <a:gd name="T39" fmla="*/ 2771 h 3407"/>
              <a:gd name="T40" fmla="*/ 679 w 1243"/>
              <a:gd name="T41" fmla="*/ 2640 h 3407"/>
              <a:gd name="T42" fmla="*/ 703 w 1243"/>
              <a:gd name="T43" fmla="*/ 2448 h 3407"/>
              <a:gd name="T44" fmla="*/ 733 w 1243"/>
              <a:gd name="T45" fmla="*/ 2257 h 3407"/>
              <a:gd name="T46" fmla="*/ 796 w 1243"/>
              <a:gd name="T47" fmla="*/ 2021 h 3407"/>
              <a:gd name="T48" fmla="*/ 757 w 1243"/>
              <a:gd name="T49" fmla="*/ 1725 h 3407"/>
              <a:gd name="T50" fmla="*/ 740 w 1243"/>
              <a:gd name="T51" fmla="*/ 1476 h 3407"/>
              <a:gd name="T52" fmla="*/ 787 w 1243"/>
              <a:gd name="T53" fmla="*/ 1280 h 3407"/>
              <a:gd name="T54" fmla="*/ 842 w 1243"/>
              <a:gd name="T55" fmla="*/ 1223 h 3407"/>
              <a:gd name="T56" fmla="*/ 1093 w 1243"/>
              <a:gd name="T57" fmla="*/ 1083 h 3407"/>
              <a:gd name="T58" fmla="*/ 1241 w 1243"/>
              <a:gd name="T59" fmla="*/ 902 h 3407"/>
              <a:gd name="T60" fmla="*/ 1201 w 1243"/>
              <a:gd name="T61" fmla="*/ 720 h 3407"/>
              <a:gd name="T62" fmla="*/ 1055 w 1243"/>
              <a:gd name="T63" fmla="*/ 569 h 3407"/>
              <a:gd name="T64" fmla="*/ 1081 w 1243"/>
              <a:gd name="T65" fmla="*/ 345 h 3407"/>
              <a:gd name="T66" fmla="*/ 999 w 1243"/>
              <a:gd name="T67" fmla="*/ 249 h 3407"/>
              <a:gd name="T68" fmla="*/ 927 w 1243"/>
              <a:gd name="T69" fmla="*/ 515 h 3407"/>
              <a:gd name="T70" fmla="*/ 866 w 1243"/>
              <a:gd name="T71" fmla="*/ 690 h 3407"/>
              <a:gd name="T72" fmla="*/ 832 w 1243"/>
              <a:gd name="T73" fmla="*/ 699 h 3407"/>
              <a:gd name="T74" fmla="*/ 656 w 1243"/>
              <a:gd name="T75" fmla="*/ 641 h 3407"/>
              <a:gd name="T76" fmla="*/ 533 w 1243"/>
              <a:gd name="T77" fmla="*/ 545 h 3407"/>
              <a:gd name="T78" fmla="*/ 595 w 1243"/>
              <a:gd name="T79" fmla="*/ 434 h 3407"/>
              <a:gd name="T80" fmla="*/ 592 w 1243"/>
              <a:gd name="T81" fmla="*/ 374 h 3407"/>
              <a:gd name="T82" fmla="*/ 613 w 1243"/>
              <a:gd name="T83" fmla="*/ 345 h 3407"/>
              <a:gd name="T84" fmla="*/ 599 w 1243"/>
              <a:gd name="T85" fmla="*/ 270 h 3407"/>
              <a:gd name="T86" fmla="*/ 617 w 1243"/>
              <a:gd name="T87" fmla="*/ 231 h 3407"/>
              <a:gd name="T88" fmla="*/ 575 w 1243"/>
              <a:gd name="T89" fmla="*/ 146 h 3407"/>
              <a:gd name="T90" fmla="*/ 550 w 1243"/>
              <a:gd name="T91" fmla="*/ 98 h 3407"/>
              <a:gd name="T92" fmla="*/ 416 w 1243"/>
              <a:gd name="T93" fmla="*/ 11 h 3407"/>
              <a:gd name="T94" fmla="*/ 256 w 1243"/>
              <a:gd name="T95" fmla="*/ 12 h 3407"/>
              <a:gd name="T96" fmla="*/ 134 w 1243"/>
              <a:gd name="T97" fmla="*/ 75 h 3407"/>
              <a:gd name="T98" fmla="*/ 112 w 1243"/>
              <a:gd name="T99" fmla="*/ 126 h 3407"/>
              <a:gd name="T100" fmla="*/ 85 w 1243"/>
              <a:gd name="T101" fmla="*/ 200 h 3407"/>
              <a:gd name="T102" fmla="*/ 58 w 1243"/>
              <a:gd name="T103" fmla="*/ 269 h 3407"/>
              <a:gd name="T104" fmla="*/ 85 w 1243"/>
              <a:gd name="T105" fmla="*/ 318 h 3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969696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31759" name="Picture 15" descr="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200400"/>
            <a:ext cx="10953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0" name="Picture 16" descr="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568575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2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11488"/>
            <a:ext cx="1608138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1436" y="225644"/>
            <a:ext cx="50466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sz="1600" b="1" dirty="0"/>
              <a:t>Колосальні ресурси чистої і прісної води (біля 2 тис. км3) укладені в айсбергах, 93% яких дає материкове заледеніння Антарктида. Важливий запас крижаних гір, що щорічно відколюються від льодовиків, плаваючих в океані, приблизно рівний кількості води, що міститься в руслах всіх рік світу і в 4 - 5 разів що перевищує те, що можуть дати всю </a:t>
            </a:r>
            <a:r>
              <a:rPr lang="uk-UA" sz="1600" b="1" dirty="0" smtClean="0"/>
              <a:t>опріснювачі світу</a:t>
            </a:r>
            <a:r>
              <a:rPr lang="uk-UA" sz="1600" b="1" dirty="0"/>
              <a:t>. Вартість прісної води, що міститься в айсбергах, що утворюються тільки за 1 рік, оцінюється в трильйони доларів.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gray">
          <a:xfrm>
            <a:off x="381000" y="1739900"/>
            <a:ext cx="42863" cy="355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664200" y="1268760"/>
            <a:ext cx="3300286" cy="2579340"/>
          </a:xfrm>
          <a:prstGeom prst="downArrowCallout">
            <a:avLst>
              <a:gd name="adj1" fmla="val 25000"/>
              <a:gd name="adj2" fmla="val 24131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770563" y="1502916"/>
            <a:ext cx="3049909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складності</a:t>
            </a:r>
            <a:r>
              <a:rPr lang="ru-RU" b="1" dirty="0"/>
              <a:t> </a:t>
            </a:r>
            <a:r>
              <a:rPr lang="ru-RU" b="1" dirty="0" err="1"/>
              <a:t>виникають</a:t>
            </a:r>
            <a:r>
              <a:rPr lang="ru-RU" b="1" dirty="0"/>
              <a:t> на </a:t>
            </a:r>
            <a:r>
              <a:rPr lang="ru-RU" b="1" dirty="0" err="1"/>
              <a:t>стадіях</a:t>
            </a:r>
            <a:r>
              <a:rPr lang="ru-RU" b="1" dirty="0"/>
              <a:t> </a:t>
            </a:r>
            <a:r>
              <a:rPr lang="ru-RU" b="1" dirty="0" err="1"/>
              <a:t>розробки</a:t>
            </a:r>
            <a:r>
              <a:rPr lang="ru-RU" b="1" dirty="0"/>
              <a:t> і </a:t>
            </a:r>
            <a:r>
              <a:rPr lang="ru-RU" b="1" dirty="0" err="1"/>
              <a:t>здійснення</a:t>
            </a:r>
            <a:r>
              <a:rPr lang="ru-RU" b="1" dirty="0"/>
              <a:t> </a:t>
            </a:r>
            <a:r>
              <a:rPr lang="ru-RU" b="1" dirty="0" err="1"/>
              <a:t>способів</a:t>
            </a:r>
            <a:r>
              <a:rPr lang="ru-RU" b="1" dirty="0"/>
              <a:t> доставки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0" dirty="0"/>
              <a:t>Висновок</a:t>
            </a:r>
            <a:endParaRPr lang="en-US" sz="4300" dirty="0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gray">
          <a:xfrm rot="5400000">
            <a:off x="-362062" y="2431939"/>
            <a:ext cx="4442048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873124" y="3163093"/>
            <a:ext cx="19542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1400" dirty="0"/>
              <a:t>Найважливішим шляхом розв’язання проблеми нестачі прісної води є її охорона та оборотне використання (повторне використання відпрацьованої води після очистки). 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 rot="5400000">
            <a:off x="1788194" y="2731195"/>
            <a:ext cx="5040561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3340100" y="3296672"/>
            <a:ext cx="195421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err="1"/>
              <a:t>головним</a:t>
            </a:r>
            <a:r>
              <a:rPr lang="ru-RU" sz="1400" b="1" dirty="0"/>
              <a:t> </a:t>
            </a:r>
            <a:r>
              <a:rPr lang="ru-RU" sz="1400" b="1" dirty="0" err="1"/>
              <a:t>напрямом</a:t>
            </a:r>
            <a:r>
              <a:rPr lang="ru-RU" sz="1400" b="1" dirty="0"/>
              <a:t> </a:t>
            </a:r>
            <a:r>
              <a:rPr lang="ru-RU" sz="1400" b="1" dirty="0" err="1"/>
              <a:t>розв’язання</a:t>
            </a:r>
            <a:r>
              <a:rPr lang="ru-RU" sz="1400" b="1" dirty="0"/>
              <a:t> </a:t>
            </a:r>
            <a:r>
              <a:rPr lang="ru-RU" sz="1400" b="1" dirty="0" err="1"/>
              <a:t>цієї</a:t>
            </a:r>
            <a:r>
              <a:rPr lang="ru-RU" sz="1400" b="1" dirty="0"/>
              <a:t> </a:t>
            </a:r>
            <a:r>
              <a:rPr lang="ru-RU" sz="1400" b="1" dirty="0" err="1"/>
              <a:t>проблеми</a:t>
            </a:r>
            <a:r>
              <a:rPr lang="ru-RU" sz="1400" b="1" dirty="0"/>
              <a:t> є максимальна </a:t>
            </a:r>
            <a:r>
              <a:rPr lang="ru-RU" sz="1400" b="1" dirty="0" err="1"/>
              <a:t>економія</a:t>
            </a:r>
            <a:r>
              <a:rPr lang="ru-RU" sz="1400" b="1" dirty="0"/>
              <a:t> води у </a:t>
            </a:r>
            <a:r>
              <a:rPr lang="ru-RU" sz="1400" b="1" dirty="0" err="1"/>
              <a:t>промисловості</a:t>
            </a:r>
            <a:r>
              <a:rPr lang="ru-RU" sz="1400" b="1" dirty="0"/>
              <a:t>, </a:t>
            </a:r>
            <a:r>
              <a:rPr lang="ru-RU" sz="1400" b="1" dirty="0" err="1"/>
              <a:t>сільському</a:t>
            </a:r>
            <a:r>
              <a:rPr lang="ru-RU" sz="1400" b="1" dirty="0"/>
              <a:t> і </a:t>
            </a:r>
            <a:r>
              <a:rPr lang="ru-RU" sz="1400" b="1" dirty="0" err="1"/>
              <a:t>комунальному</a:t>
            </a:r>
            <a:r>
              <a:rPr lang="ru-RU" sz="1400" b="1" dirty="0"/>
              <a:t> </a:t>
            </a:r>
            <a:r>
              <a:rPr lang="ru-RU" sz="1400" b="1" dirty="0" err="1"/>
              <a:t>господарстві</a:t>
            </a:r>
            <a:r>
              <a:rPr lang="ru-RU" sz="1400" b="1" dirty="0"/>
              <a:t>, </a:t>
            </a:r>
            <a:r>
              <a:rPr lang="ru-RU" sz="1400" b="1" dirty="0" err="1"/>
              <a:t>зменшення</a:t>
            </a:r>
            <a:r>
              <a:rPr lang="ru-RU" sz="1400" b="1" dirty="0"/>
              <a:t> </a:t>
            </a:r>
            <a:r>
              <a:rPr lang="ru-RU" sz="1400" b="1" dirty="0" err="1"/>
              <a:t>забруднення</a:t>
            </a:r>
            <a:r>
              <a:rPr lang="ru-RU" sz="1400" b="1" dirty="0"/>
              <a:t> </a:t>
            </a:r>
            <a:r>
              <a:rPr lang="ru-RU" sz="1400" b="1" dirty="0" err="1"/>
              <a:t>поверхневих</a:t>
            </a:r>
            <a:r>
              <a:rPr lang="ru-RU" sz="1400" b="1" dirty="0"/>
              <a:t> вод.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gray">
          <a:xfrm rot="5400000">
            <a:off x="4565538" y="2431939"/>
            <a:ext cx="4442048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5816600" y="3612214"/>
            <a:ext cx="1955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err="1"/>
              <a:t>людина</a:t>
            </a:r>
            <a:r>
              <a:rPr lang="ru-RU" sz="1400" b="1" dirty="0"/>
              <a:t> </a:t>
            </a:r>
            <a:r>
              <a:rPr lang="ru-RU" sz="1400" b="1" dirty="0" err="1"/>
              <a:t>зобов’язана</a:t>
            </a:r>
            <a:r>
              <a:rPr lang="ru-RU" sz="1400" b="1" dirty="0"/>
              <a:t> </a:t>
            </a:r>
            <a:r>
              <a:rPr lang="ru-RU" sz="1400" b="1" dirty="0" err="1"/>
              <a:t>змінити</a:t>
            </a:r>
            <a:r>
              <a:rPr lang="ru-RU" sz="1400" b="1" dirty="0"/>
              <a:t> </a:t>
            </a:r>
            <a:r>
              <a:rPr lang="ru-RU" sz="1400" b="1" dirty="0" err="1"/>
              <a:t>спрямованість</a:t>
            </a:r>
            <a:r>
              <a:rPr lang="ru-RU" sz="1400" b="1" dirty="0"/>
              <a:t> </a:t>
            </a:r>
            <a:r>
              <a:rPr lang="ru-RU" sz="1400" b="1" dirty="0" err="1"/>
              <a:t>своїх</a:t>
            </a:r>
            <a:r>
              <a:rPr lang="ru-RU" sz="1400" b="1" dirty="0"/>
              <a:t> </a:t>
            </a:r>
            <a:r>
              <a:rPr lang="ru-RU" sz="1400" b="1" dirty="0" err="1"/>
              <a:t>дій</a:t>
            </a:r>
            <a:r>
              <a:rPr lang="ru-RU" sz="1400" b="1" dirty="0"/>
              <a:t>.</a:t>
            </a:r>
            <a:r>
              <a:rPr lang="en-US" sz="1400" b="1" dirty="0" smtClean="0">
                <a:solidFill>
                  <a:srgbClr val="1C1C1C"/>
                </a:solidFill>
              </a:rPr>
              <a:t>.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2663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06" y="1642423"/>
            <a:ext cx="1151787" cy="11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510451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YG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80" y="1520032"/>
            <a:ext cx="1192212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284657" y="1935163"/>
            <a:ext cx="912812" cy="56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D13F11"/>
                </a:solidFill>
              </a:rPr>
              <a:t>A</a:t>
            </a:r>
            <a:r>
              <a:rPr lang="en-US" sz="1400" b="1" dirty="0">
                <a:solidFill>
                  <a:srgbClr val="D13F11"/>
                </a:solidFill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1400" b="1" dirty="0" smtClean="0">
                <a:solidFill>
                  <a:srgbClr val="5F5F5F"/>
                </a:solidFill>
              </a:rPr>
              <a:t> 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254971" y="1935161"/>
            <a:ext cx="91440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D13F11"/>
                </a:solidFill>
              </a:rPr>
              <a:t>C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1400" b="1" dirty="0" smtClean="0">
                <a:solidFill>
                  <a:srgbClr val="5F5F5F"/>
                </a:solidFill>
              </a:rPr>
              <a:t> 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768099" y="1935163"/>
            <a:ext cx="91440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D13F11"/>
                </a:solidFill>
              </a:rPr>
              <a:t>B</a:t>
            </a:r>
            <a:r>
              <a:rPr lang="en-US" sz="1400" b="1" dirty="0">
                <a:solidFill>
                  <a:srgbClr val="D13F11"/>
                </a:solidFill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1400" b="1" dirty="0" smtClean="0">
                <a:solidFill>
                  <a:srgbClr val="5F5F5F"/>
                </a:solidFill>
              </a:rPr>
              <a:t> 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26639" name="Picture 15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11" y="2886076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19" y="2799556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47391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32259"/>
          </a:xfrm>
        </p:spPr>
        <p:txBody>
          <a:bodyPr>
            <a:normAutofit fontScale="90000"/>
          </a:bodyPr>
          <a:lstStyle/>
          <a:p>
            <a:r>
              <a:rPr lang="uk-UA" i="0" dirty="0"/>
              <a:t>Список використаної літератури</a:t>
            </a:r>
            <a:r>
              <a:rPr lang="uk-UA" b="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b="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ГладковМ.О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Міхеєв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О.В.,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Галушин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В.М., Охорона природи. К.: «Вища школа», — 230с.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 Столярчук В.Вода //Біологія. Хімія —2004. — №40. —48с.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3.     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Кобернік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С.Г., Коваленко Р.Р., Водні, земельні та лісові ресурси світу. Харків. «Оберіг», — 303с.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    Водні ресурси світу: запаси, особливості розміщення та споживання. 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ua-referat.com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5.     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Екологічне життя. – Земельні та водні ресурси Землі. —2012р.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6.     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Химия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окружающей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среды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Пер.с  а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нг./ Под ред.А.П.Цыганкова, – М.: Химия, 1982. – 672с.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     Василенко В.А. Водні ресурси для сталого розвитку / / ЕКО -2006, № 2, с. 128-142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      Гладкий Ю.Н., Лавров С.Б.  Економічна та соціальна географія світу: Підручник. - 4-е вид перероб і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- М.: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Просвещение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2004.-270 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     Атлас мира /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Харьков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Издательство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«Клуб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семейного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досуга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»,2009, 176с.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10.  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BestReferat.ru›referat-214102.html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11.    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uk.wikipedia.org›wiki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Водні_ресурси</a:t>
            </a:r>
          </a:p>
          <a:p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12.    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ukr-tur.narod.ru›fisgeo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fismateryk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fispnamer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/…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13.    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gelendzhik.ws›content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/view/127/41/1/29/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    geografica.net.ua›</a:t>
            </a:r>
            <a:r>
              <a:rPr lang="uk-UA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Статті›</a:t>
            </a:r>
            <a:r>
              <a:rPr lang="uk-UA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…_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vodi_afriki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/42-1-0-651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15.   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www.best-country.org/australia/australia/water_source</a:t>
            </a: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16.   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geografica.net.ua›news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transportuvannja_ajsbergiv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17.   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tsn.ua›svit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situaciya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prisnoyu-vodoyu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sviti-staye</a:t>
            </a: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18.  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http://dialogs.org.ua/ru/periodic/page21781.html</a:t>
            </a: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19.  </a:t>
            </a:r>
            <a:r>
              <a:rPr lang="en-US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republic.com.ua›article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/10581-old.html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065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Дякую за увагу 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uk-UA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 smtClean="0"/>
              <a:t>Мета роботи</a:t>
            </a:r>
            <a:endParaRPr lang="en-US" sz="4300" dirty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78363" y="1747838"/>
            <a:ext cx="3932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1600" b="1" dirty="0"/>
              <a:t>дослідити запаси прісної води на Землі;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678363" y="3243263"/>
            <a:ext cx="3932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1600" b="1" dirty="0"/>
              <a:t>проаналізувати проблему швидко зростаючого водного </a:t>
            </a:r>
            <a:r>
              <a:rPr lang="uk-UA" sz="1600" b="1" dirty="0" err="1"/>
              <a:t>де</a:t>
            </a:r>
            <a:r>
              <a:rPr lang="uk-UA" sz="1600" b="1" dirty="0"/>
              <a:t>фіциту  в деяких регіонах світу;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678363" y="4824413"/>
            <a:ext cx="3932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1600" b="1" dirty="0"/>
              <a:t>показати шляхи вирішення проблеми забезпечення прісною водою окремими країнами.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407988" y="3348038"/>
            <a:ext cx="1573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b="1" dirty="0" smtClean="0"/>
              <a:t>Завдання </a:t>
            </a:r>
            <a:endParaRPr lang="en-US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06700" y="1689100"/>
            <a:ext cx="1673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rgbClr val="FEFFFF"/>
                </a:solidFill>
              </a:rPr>
              <a:t>1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2806700" y="3248025"/>
            <a:ext cx="1673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uk-UA" sz="2400" b="1" dirty="0" smtClean="0">
                <a:solidFill>
                  <a:srgbClr val="FEFFFF"/>
                </a:solidFill>
              </a:rPr>
              <a:t>2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735263" y="4806950"/>
            <a:ext cx="1673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uk-UA" sz="2400" b="1" dirty="0" smtClean="0">
                <a:solidFill>
                  <a:srgbClr val="FEFFFF"/>
                </a:solidFill>
              </a:rPr>
              <a:t>3</a:t>
            </a:r>
            <a:endParaRPr lang="en-US" sz="2400" b="1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4052887"/>
            <a:ext cx="5105400" cy="6476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0" dirty="0"/>
              <a:t>ЗАВДАННЯ ДОСЛІДЖЕННЯ:</a:t>
            </a:r>
            <a:endParaRPr lang="en-US" sz="4300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533211" y="1917405"/>
            <a:ext cx="43907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/>
              <a:t>роль води у природі і житті людини;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551981" y="4120634"/>
            <a:ext cx="4873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/>
              <a:t>сьогоденне вирішення проблеми питної </a:t>
            </a:r>
            <a:endParaRPr lang="uk-UA" b="1" dirty="0" smtClean="0"/>
          </a:p>
          <a:p>
            <a:pPr eaLnBrk="0" hangingPunct="0"/>
            <a:r>
              <a:rPr lang="uk-UA" b="1" dirty="0" smtClean="0"/>
              <a:t>води </a:t>
            </a:r>
            <a:r>
              <a:rPr lang="uk-UA" b="1" dirty="0"/>
              <a:t>на Землі.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551981" y="2641084"/>
            <a:ext cx="3320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/>
              <a:t>особливості прісної води </a:t>
            </a:r>
            <a:r>
              <a:rPr lang="uk-UA" b="1" dirty="0" smtClean="0"/>
              <a:t>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638985" y="3426860"/>
            <a:ext cx="2234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/>
              <a:t>світове значення;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90900" y="488078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638985" y="4975225"/>
            <a:ext cx="1931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000000"/>
                </a:solidFill>
              </a:rPr>
              <a:t>Роль айсбергів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195686" y="1196752"/>
            <a:ext cx="72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користуючись засобами масової інформації проаналізувати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 smtClean="0"/>
              <a:t>Вступ</a:t>
            </a:r>
            <a:endParaRPr lang="en-US" sz="43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0713" y="1447800"/>
            <a:ext cx="7824787" cy="3149600"/>
          </a:xfrm>
          <a:noFill/>
          <a:ln/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Однією з найважливіших особливостей Землі, яка відрізняє її від інших планет сонячної системи, є наявність великих мас води у вільному стані. Ця вода становить оболонку нашої планети — гідросферу.</a:t>
            </a:r>
            <a:endParaRPr lang="en-US" sz="2000" b="1" dirty="0"/>
          </a:p>
          <a:p>
            <a:pPr lvl="1"/>
            <a:r>
              <a:rPr lang="uk-UA" sz="2000" dirty="0">
                <a:solidFill>
                  <a:schemeClr val="tx1"/>
                </a:solidFill>
                <a:latin typeface="+mn-lt"/>
              </a:rPr>
              <a:t>Світові запаси води складаються з рідкої ( солона і прісна), твердої (прісна) і газоподібної (також прісна) води. З цієї кількості води 97,2% припадає на світовий океан </a:t>
            </a: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2000" dirty="0">
                <a:solidFill>
                  <a:schemeClr val="tx1"/>
                </a:solidFill>
                <a:latin typeface="+mn-lt"/>
              </a:rPr>
              <a:t>Через велику солоність ця вода практично майже не використовується. Води суші становлять незначний об’єм — 0,07% (включаючи </a:t>
            </a:r>
            <a:r>
              <a:rPr lang="uk-UA" sz="2000" dirty="0" err="1">
                <a:solidFill>
                  <a:schemeClr val="tx1"/>
                </a:solidFill>
                <a:latin typeface="+mn-lt"/>
              </a:rPr>
              <a:t>позаполярні</a:t>
            </a:r>
            <a:r>
              <a:rPr lang="uk-UA" sz="2000" dirty="0">
                <a:solidFill>
                  <a:schemeClr val="tx1"/>
                </a:solidFill>
                <a:latin typeface="+mn-lt"/>
              </a:rPr>
              <a:t> льодовики).</a:t>
            </a:r>
            <a:endParaRPr lang="en-US" sz="20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4400" y="5373216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dirty="0"/>
              <a:t>Води, </a:t>
            </a:r>
            <a:r>
              <a:rPr lang="ru-RU" sz="1600" dirty="0" err="1"/>
              <a:t>придатні</a:t>
            </a:r>
            <a:r>
              <a:rPr lang="ru-RU" sz="1600" dirty="0"/>
              <a:t> для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, </a:t>
            </a:r>
            <a:r>
              <a:rPr lang="ru-RU" sz="1600" dirty="0" err="1"/>
              <a:t>становлять</a:t>
            </a:r>
            <a:r>
              <a:rPr lang="ru-RU" sz="1600" dirty="0"/>
              <a:t> </a:t>
            </a:r>
            <a:r>
              <a:rPr lang="ru-RU" sz="1600" dirty="0" err="1"/>
              <a:t>незначну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загальних</a:t>
            </a:r>
            <a:r>
              <a:rPr lang="ru-RU" sz="1600" dirty="0"/>
              <a:t> </a:t>
            </a:r>
            <a:r>
              <a:rPr lang="ru-RU" sz="1600" dirty="0" err="1"/>
              <a:t>запасів</a:t>
            </a:r>
            <a:r>
              <a:rPr lang="ru-RU" sz="1600" dirty="0"/>
              <a:t> води на </a:t>
            </a:r>
            <a:r>
              <a:rPr lang="ru-RU" sz="1600" dirty="0" err="1"/>
              <a:t>Землі</a:t>
            </a:r>
            <a:r>
              <a:rPr lang="ru-RU" sz="1600" dirty="0"/>
              <a:t>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Запаси </a:t>
            </a:r>
            <a:r>
              <a:rPr lang="ru-RU" sz="4400" b="0" i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прісної</a:t>
            </a:r>
            <a:r>
              <a:rPr lang="ru-RU" sz="4400" b="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води на </a:t>
            </a:r>
            <a:r>
              <a:rPr lang="ru-RU" sz="4400" b="0" i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Землі</a:t>
            </a:r>
            <a:r>
              <a:rPr lang="ru-RU" sz="4400" b="0" i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en-US" sz="43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gray">
          <a:xfrm>
            <a:off x="1289050" y="2193925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1289050" y="2987675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1289050" y="3787775"/>
            <a:ext cx="3367088" cy="1017979"/>
          </a:xfrm>
          <a:prstGeom prst="rect">
            <a:avLst/>
          </a:prstGeom>
          <a:solidFill>
            <a:srgbClr val="CCE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EC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gray">
          <a:xfrm rot="308465">
            <a:off x="6870700" y="2190750"/>
            <a:ext cx="1590675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ltGray">
          <a:xfrm>
            <a:off x="6284913" y="1689100"/>
            <a:ext cx="1319212" cy="1319213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275"/>
                  <a:invGamma/>
                </a:schemeClr>
              </a:gs>
            </a:gsLst>
            <a:lin ang="27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>
                      <a:alpha val="19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7542213" y="3502025"/>
            <a:ext cx="1320800" cy="132080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3607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6078"/>
                  <a:invGamma/>
                </a:schemeClr>
              </a:gs>
            </a:gsLst>
            <a:lin ang="27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gray">
          <a:xfrm rot="7527986">
            <a:off x="6196806" y="3612357"/>
            <a:ext cx="1589087" cy="170180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 rot="15216000">
            <a:off x="5267325" y="2381250"/>
            <a:ext cx="1589088" cy="170338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gray">
          <a:xfrm>
            <a:off x="5183188" y="3506788"/>
            <a:ext cx="1320800" cy="131921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1961"/>
                  <a:invGamma/>
                </a:schemeClr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 rot="10082854">
            <a:off x="6127750" y="2644775"/>
            <a:ext cx="1196975" cy="303213"/>
            <a:chOff x="2598" y="1026"/>
            <a:chExt cx="957" cy="242"/>
          </a:xfrm>
        </p:grpSpPr>
        <p:grpSp>
          <p:nvGrpSpPr>
            <p:cNvPr id="10253" name="Group 13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254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55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56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57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58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259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60" name="AutoShape 2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1" name="AutoShape 2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2" name="AutoShape 2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3" name="AutoShape 2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26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6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6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270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71" name="AutoShape 3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72" name="AutoShape 3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73" name="AutoShape 3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74" name="AutoShape 3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 rot="10082854">
            <a:off x="5032375" y="4465638"/>
            <a:ext cx="1198563" cy="303212"/>
            <a:chOff x="2598" y="1026"/>
            <a:chExt cx="957" cy="242"/>
          </a:xfrm>
        </p:grpSpPr>
        <p:grpSp>
          <p:nvGrpSpPr>
            <p:cNvPr id="10276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277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78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79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80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81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282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3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84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85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86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10287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288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293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5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6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297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298" name="Group 58"/>
          <p:cNvGrpSpPr>
            <a:grpSpLocks/>
          </p:cNvGrpSpPr>
          <p:nvPr/>
        </p:nvGrpSpPr>
        <p:grpSpPr bwMode="auto">
          <a:xfrm rot="10082854">
            <a:off x="7407275" y="4464050"/>
            <a:ext cx="1196975" cy="303213"/>
            <a:chOff x="2598" y="1026"/>
            <a:chExt cx="957" cy="242"/>
          </a:xfrm>
        </p:grpSpPr>
        <p:grpSp>
          <p:nvGrpSpPr>
            <p:cNvPr id="10299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00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01" name="AutoShape 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2" name="AutoShape 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3" name="AutoShape 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4" name="AutoShape 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05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06" name="AutoShape 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7" name="AutoShape 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8" name="AutoShape 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09" name="AutoShape 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11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12" name="AutoShape 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13" name="AutoShape 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14" name="AutoShape 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15" name="AutoShape 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16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7" name="AutoShape 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18" name="AutoShape 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19" name="AutoShape 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20" name="AutoShape 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321" name="Group 81"/>
          <p:cNvGrpSpPr>
            <a:grpSpLocks/>
          </p:cNvGrpSpPr>
          <p:nvPr/>
        </p:nvGrpSpPr>
        <p:grpSpPr bwMode="auto">
          <a:xfrm>
            <a:off x="6675438" y="1809750"/>
            <a:ext cx="1196975" cy="303213"/>
            <a:chOff x="2598" y="1026"/>
            <a:chExt cx="957" cy="242"/>
          </a:xfrm>
        </p:grpSpPr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23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2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2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2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28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29" name="AutoShape 8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0" name="AutoShape 9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1" name="AutoShape 9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2" name="AutoShape 9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10333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34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35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6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7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38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39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0" name="AutoShape 10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41" name="AutoShape 10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42" name="AutoShape 10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43" name="AutoShape 10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344" name="Group 104"/>
          <p:cNvGrpSpPr>
            <a:grpSpLocks/>
          </p:cNvGrpSpPr>
          <p:nvPr/>
        </p:nvGrpSpPr>
        <p:grpSpPr bwMode="auto">
          <a:xfrm rot="344040">
            <a:off x="7958138" y="3644900"/>
            <a:ext cx="1198562" cy="303213"/>
            <a:chOff x="2598" y="1026"/>
            <a:chExt cx="957" cy="242"/>
          </a:xfrm>
        </p:grpSpPr>
        <p:grpSp>
          <p:nvGrpSpPr>
            <p:cNvPr id="10345" name="Group 105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46" name="Group 1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" name="AutoShape 1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48" name="AutoShape 1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49" name="AutoShape 1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50" name="AutoShape 1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51" name="Group 1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52" name="AutoShape 1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53" name="AutoShape 1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54" name="AutoShape 1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55" name="AutoShape 1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  <p:grpSp>
          <p:nvGrpSpPr>
            <p:cNvPr id="10356" name="Group 116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57" name="Group 1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58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59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60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61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grpSp>
            <p:nvGrpSpPr>
              <p:cNvPr id="10362" name="Group 1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63" name="AutoShape 12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64" name="AutoShape 12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65" name="AutoShape 12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0366" name="AutoShape 12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2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367" name="Group 127"/>
          <p:cNvGrpSpPr>
            <a:grpSpLocks/>
          </p:cNvGrpSpPr>
          <p:nvPr/>
        </p:nvGrpSpPr>
        <p:grpSpPr bwMode="auto">
          <a:xfrm rot="-232145">
            <a:off x="5551488" y="3617913"/>
            <a:ext cx="1235075" cy="331787"/>
            <a:chOff x="1824" y="2448"/>
            <a:chExt cx="987" cy="266"/>
          </a:xfrm>
        </p:grpSpPr>
        <p:grpSp>
          <p:nvGrpSpPr>
            <p:cNvPr id="10368" name="Group 128"/>
            <p:cNvGrpSpPr>
              <a:grpSpLocks/>
            </p:cNvGrpSpPr>
            <p:nvPr/>
          </p:nvGrpSpPr>
          <p:grpSpPr bwMode="auto"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10369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70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71" name="AutoShape 13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2" name="AutoShape 13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3" name="AutoShape 13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4" name="AutoShape 13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0375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76" name="AutoShape 13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7" name="AutoShape 13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8" name="AutoShape 13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79" name="AutoShape 13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10380" name="Group 14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381" name="Group 14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82" name="AutoShape 1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83" name="AutoShape 1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84" name="AutoShape 1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85" name="AutoShape 1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0386" name="Group 14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87" name="AutoShape 14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88" name="AutoShape 14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89" name="AutoShape 14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90" name="AutoShape 15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10392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93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94" name="AutoShape 1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95" name="AutoShape 1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96" name="AutoShape 1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397" name="AutoShape 1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0398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99" name="AutoShape 15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0" name="AutoShape 16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1" name="AutoShape 16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2" name="AutoShape 16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10403" name="Group 16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404" name="Group 16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05" name="AutoShape 1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6" name="AutoShape 1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7" name="AutoShape 1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08" name="AutoShape 1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10409" name="Group 16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10" name="AutoShape 1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11" name="AutoShape 1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12" name="AutoShape 1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413" name="AutoShape 1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</p:grpSp>
        </p:grpSp>
      </p:grpSp>
      <p:sp>
        <p:nvSpPr>
          <p:cNvPr id="10414" name="Rectangle 174"/>
          <p:cNvSpPr>
            <a:spLocks noChangeArrowheads="1"/>
          </p:cNvSpPr>
          <p:nvPr/>
        </p:nvSpPr>
        <p:spPr bwMode="ltGray">
          <a:xfrm>
            <a:off x="352425" y="2193925"/>
            <a:ext cx="1169988" cy="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gray">
          <a:xfrm>
            <a:off x="352425" y="2987675"/>
            <a:ext cx="1169988" cy="7667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gray">
          <a:xfrm>
            <a:off x="352425" y="3787775"/>
            <a:ext cx="1169988" cy="101797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white">
          <a:xfrm>
            <a:off x="520294" y="2374900"/>
            <a:ext cx="832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озера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18" name="Rectangle 178"/>
          <p:cNvSpPr>
            <a:spLocks noChangeArrowheads="1"/>
          </p:cNvSpPr>
          <p:nvPr/>
        </p:nvSpPr>
        <p:spPr bwMode="white">
          <a:xfrm>
            <a:off x="612659" y="3203575"/>
            <a:ext cx="647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ріки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19" name="Rectangle 179"/>
          <p:cNvSpPr>
            <a:spLocks noChangeArrowheads="1"/>
          </p:cNvSpPr>
          <p:nvPr/>
        </p:nvSpPr>
        <p:spPr bwMode="white">
          <a:xfrm>
            <a:off x="441042" y="3994150"/>
            <a:ext cx="9911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FFFF"/>
                </a:solidFill>
              </a:rPr>
              <a:t>Льодо-</a:t>
            </a:r>
            <a:endParaRPr lang="uk-UA" b="1" dirty="0" smtClean="0">
              <a:solidFill>
                <a:srgbClr val="FFFFFF"/>
              </a:solidFill>
            </a:endParaRPr>
          </a:p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вики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1601788" y="2311400"/>
            <a:ext cx="30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 err="1"/>
              <a:t>приблизно</a:t>
            </a:r>
            <a:r>
              <a:rPr lang="ru-RU" sz="1400" dirty="0"/>
              <a:t> 250 тис.км</a:t>
            </a:r>
            <a:r>
              <a:rPr lang="ru-RU" sz="1400" baseline="30000" dirty="0"/>
              <a:t>3</a:t>
            </a:r>
            <a:r>
              <a:rPr lang="ru-RU" sz="1400" dirty="0"/>
              <a:t> води в озерах</a:t>
            </a:r>
            <a:endParaRPr lang="en-US" sz="1400" b="1" dirty="0"/>
          </a:p>
        </p:txBody>
      </p:sp>
      <p:sp>
        <p:nvSpPr>
          <p:cNvPr id="10421" name="Rectangle 181"/>
          <p:cNvSpPr>
            <a:spLocks noChangeArrowheads="1"/>
          </p:cNvSpPr>
          <p:nvPr/>
        </p:nvSpPr>
        <p:spPr bwMode="auto">
          <a:xfrm>
            <a:off x="1601788" y="3100388"/>
            <a:ext cx="3051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400" dirty="0"/>
              <a:t>50 км</a:t>
            </a:r>
            <a:r>
              <a:rPr lang="uk-UA" sz="1400" baseline="30000" dirty="0"/>
              <a:t>3</a:t>
            </a:r>
            <a:r>
              <a:rPr lang="uk-UA" sz="1400" dirty="0"/>
              <a:t> — у річках</a:t>
            </a:r>
            <a:endParaRPr lang="en-US" sz="1400" b="1" dirty="0"/>
          </a:p>
        </p:txBody>
      </p:sp>
      <p:sp>
        <p:nvSpPr>
          <p:cNvPr id="10422" name="Rectangle 182"/>
          <p:cNvSpPr>
            <a:spLocks noChangeArrowheads="1"/>
          </p:cNvSpPr>
          <p:nvPr/>
        </p:nvSpPr>
        <p:spPr bwMode="auto">
          <a:xfrm>
            <a:off x="1601788" y="3910013"/>
            <a:ext cx="3051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err="1"/>
              <a:t>близько</a:t>
            </a:r>
            <a:r>
              <a:rPr lang="ru-RU" sz="1400" dirty="0"/>
              <a:t> 24 км</a:t>
            </a:r>
            <a:r>
              <a:rPr lang="ru-RU" sz="1400" baseline="30000" dirty="0"/>
              <a:t>3</a:t>
            </a:r>
            <a:r>
              <a:rPr lang="ru-RU" sz="1400" dirty="0"/>
              <a:t> </a:t>
            </a:r>
            <a:r>
              <a:rPr lang="ru-RU" sz="1400" dirty="0" err="1"/>
              <a:t>замерзлої</a:t>
            </a:r>
            <a:r>
              <a:rPr lang="ru-RU" sz="1400" dirty="0"/>
              <a:t> води,  </a:t>
            </a:r>
            <a:r>
              <a:rPr lang="ru-RU" sz="1400" dirty="0" err="1"/>
              <a:t>площа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більша</a:t>
            </a:r>
            <a:r>
              <a:rPr lang="ru-RU" sz="1400" dirty="0"/>
              <a:t> 13млн.км</a:t>
            </a:r>
            <a:r>
              <a:rPr lang="ru-RU" sz="1400" baseline="30000" dirty="0"/>
              <a:t>3</a:t>
            </a:r>
            <a:r>
              <a:rPr lang="ru-RU" sz="1400" dirty="0"/>
              <a:t>, максимальна </a:t>
            </a:r>
            <a:r>
              <a:rPr lang="ru-RU" sz="1400" dirty="0" err="1"/>
              <a:t>товщина</a:t>
            </a:r>
            <a:r>
              <a:rPr lang="ru-RU" sz="1400" dirty="0"/>
              <a:t> </a:t>
            </a:r>
            <a:r>
              <a:rPr lang="ru-RU" sz="1400" dirty="0" err="1"/>
              <a:t>перевищує</a:t>
            </a:r>
            <a:r>
              <a:rPr lang="ru-RU" sz="1400" dirty="0"/>
              <a:t> 4 км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gray">
          <a:xfrm>
            <a:off x="6522632" y="2151063"/>
            <a:ext cx="832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озера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4" name="Rectangle 184"/>
          <p:cNvSpPr>
            <a:spLocks noChangeArrowheads="1"/>
          </p:cNvSpPr>
          <p:nvPr/>
        </p:nvSpPr>
        <p:spPr bwMode="gray">
          <a:xfrm>
            <a:off x="5503747" y="3979863"/>
            <a:ext cx="647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</a:rPr>
              <a:t>ріки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gray">
          <a:xfrm>
            <a:off x="7721316" y="3960813"/>
            <a:ext cx="9911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FFFF"/>
                </a:solidFill>
              </a:rPr>
              <a:t>Льодо-</a:t>
            </a:r>
            <a:endParaRPr lang="uk-UA" b="1" dirty="0" smtClean="0">
              <a:solidFill>
                <a:srgbClr val="FFFFFF"/>
              </a:solidFill>
            </a:endParaRPr>
          </a:p>
          <a:p>
            <a:pPr algn="ctr"/>
            <a:r>
              <a:rPr lang="uk-UA" b="1" dirty="0" smtClean="0">
                <a:solidFill>
                  <a:srgbClr val="FFFFFF"/>
                </a:solidFill>
              </a:rPr>
              <a:t>вики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6" name="Rectangle 186"/>
          <p:cNvSpPr>
            <a:spLocks noChangeArrowheads="1"/>
          </p:cNvSpPr>
          <p:nvPr/>
        </p:nvSpPr>
        <p:spPr bwMode="auto">
          <a:xfrm>
            <a:off x="968364" y="5127038"/>
            <a:ext cx="40941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 err="1"/>
              <a:t>Значні</a:t>
            </a:r>
            <a:r>
              <a:rPr lang="ru-RU" sz="1400" dirty="0"/>
              <a:t> запаси </a:t>
            </a:r>
            <a:r>
              <a:rPr lang="ru-RU" sz="1400" dirty="0" err="1"/>
              <a:t>підземних</a:t>
            </a:r>
            <a:r>
              <a:rPr lang="ru-RU" sz="1400" dirty="0"/>
              <a:t> вод — </a:t>
            </a:r>
            <a:r>
              <a:rPr lang="ru-RU" sz="1400" dirty="0" err="1"/>
              <a:t>приблизно</a:t>
            </a:r>
            <a:r>
              <a:rPr lang="ru-RU" sz="1400" dirty="0"/>
              <a:t> 8 млн. км</a:t>
            </a:r>
            <a:r>
              <a:rPr lang="ru-RU" sz="1400" baseline="30000" dirty="0"/>
              <a:t>3</a:t>
            </a:r>
            <a:r>
              <a:rPr lang="ru-RU" sz="1400" dirty="0"/>
              <a:t>.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вони  практично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недостатньо</a:t>
            </a:r>
            <a:r>
              <a:rPr lang="ru-RU" sz="1400" dirty="0"/>
              <a:t> в </a:t>
            </a:r>
            <a:r>
              <a:rPr lang="ru-RU" sz="1400" dirty="0" err="1"/>
              <a:t>зв’язку</a:t>
            </a:r>
            <a:r>
              <a:rPr lang="ru-RU" sz="1400" dirty="0"/>
              <a:t> з </a:t>
            </a:r>
            <a:r>
              <a:rPr lang="ru-RU" sz="1400" dirty="0" err="1"/>
              <a:t>труднощами</a:t>
            </a:r>
            <a:r>
              <a:rPr lang="ru-RU" sz="1400" dirty="0"/>
              <a:t> </a:t>
            </a:r>
            <a:r>
              <a:rPr lang="ru-RU" sz="1400" dirty="0" err="1"/>
              <a:t>добування</a:t>
            </a:r>
            <a:r>
              <a:rPr lang="ru-RU" sz="1400" dirty="0"/>
              <a:t>.</a:t>
            </a:r>
            <a:endParaRPr lang="en-US" sz="1400" dirty="0"/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377825" y="1084553"/>
            <a:ext cx="47340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використання</a:t>
            </a:r>
            <a:r>
              <a:rPr lang="ru-RU" sz="2400" dirty="0"/>
              <a:t> у </a:t>
            </a:r>
            <a:r>
              <a:rPr lang="ru-RU" sz="2400" dirty="0" err="1"/>
              <a:t>промисловості</a:t>
            </a:r>
            <a:r>
              <a:rPr lang="ru-RU" sz="2400" dirty="0"/>
              <a:t> і </a:t>
            </a:r>
            <a:r>
              <a:rPr lang="ru-RU" sz="2400" dirty="0" err="1"/>
              <a:t>побуті</a:t>
            </a:r>
            <a:r>
              <a:rPr lang="ru-RU" sz="2400" dirty="0"/>
              <a:t> </a:t>
            </a:r>
            <a:r>
              <a:rPr lang="ru-RU" sz="2400" dirty="0" err="1"/>
              <a:t>придатні</a:t>
            </a:r>
            <a:r>
              <a:rPr lang="ru-RU" sz="2400" dirty="0"/>
              <a:t> </a:t>
            </a:r>
            <a:r>
              <a:rPr lang="ru-RU" sz="2400" dirty="0" err="1"/>
              <a:t>прісні</a:t>
            </a:r>
            <a:r>
              <a:rPr lang="ru-RU" sz="2400" dirty="0"/>
              <a:t> води.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i="0" dirty="0" err="1">
                <a:solidFill>
                  <a:schemeClr val="tx1"/>
                </a:solidFill>
              </a:rPr>
              <a:t>Сьогодні</a:t>
            </a:r>
            <a:r>
              <a:rPr lang="ru-RU" sz="2800" b="0" i="0" dirty="0">
                <a:solidFill>
                  <a:schemeClr val="tx1"/>
                </a:solidFill>
              </a:rPr>
              <a:t> в </a:t>
            </a:r>
            <a:r>
              <a:rPr lang="ru-RU" sz="2800" b="0" i="0" dirty="0" err="1">
                <a:solidFill>
                  <a:schemeClr val="tx1"/>
                </a:solidFill>
              </a:rPr>
              <a:t>багатьох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куточках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нашої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планети</a:t>
            </a:r>
            <a:r>
              <a:rPr lang="ru-RU" sz="2800" b="0" i="0" dirty="0">
                <a:solidFill>
                  <a:schemeClr val="tx1"/>
                </a:solidFill>
              </a:rPr>
              <a:t> потреба в </a:t>
            </a:r>
            <a:r>
              <a:rPr lang="ru-RU" sz="2800" b="0" i="0" dirty="0" err="1">
                <a:solidFill>
                  <a:schemeClr val="tx1"/>
                </a:solidFill>
              </a:rPr>
              <a:t>прісній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воді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починає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перевищувати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її</a:t>
            </a:r>
            <a:r>
              <a:rPr lang="ru-RU" sz="2800" b="0" i="0" dirty="0">
                <a:solidFill>
                  <a:schemeClr val="tx1"/>
                </a:solidFill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</a:rPr>
              <a:t>доступність</a:t>
            </a:r>
            <a:endParaRPr lang="en-US" sz="2800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37630" y="3875112"/>
            <a:ext cx="42672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2. </a:t>
            </a:r>
            <a:r>
              <a:rPr lang="uk-UA" dirty="0"/>
              <a:t>До середини століття вже до трьох чвертей населення Землі зіткнеться з проблемами прісної води. </a:t>
            </a:r>
            <a:endParaRPr lang="en-US" sz="1400" b="1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388164" y="2198688"/>
            <a:ext cx="42672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7181F"/>
                </a:solidFill>
              </a:rPr>
              <a:t>1. </a:t>
            </a: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одна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/>
              <a:t>з шести,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мільярда</a:t>
            </a:r>
            <a:r>
              <a:rPr lang="ru-RU" dirty="0"/>
              <a:t> людей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</a:t>
            </a:r>
            <a:r>
              <a:rPr lang="ru-RU" dirty="0" err="1"/>
              <a:t>прісної</a:t>
            </a:r>
            <a:r>
              <a:rPr lang="ru-RU" dirty="0"/>
              <a:t>  води. </a:t>
            </a:r>
            <a:endParaRPr lang="en-US" sz="1400" b="1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black">
          <a:xfrm>
            <a:off x="4359275" y="3673475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ltGray">
          <a:xfrm>
            <a:off x="701675" y="5349875"/>
            <a:ext cx="3146425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white">
          <a:xfrm>
            <a:off x="1331643" y="5397500"/>
            <a:ext cx="2032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EFEFE"/>
                </a:solidFill>
              </a:rPr>
              <a:t>Ріст проблеми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gray">
          <a:xfrm rot="10800000">
            <a:off x="655638" y="1600200"/>
            <a:ext cx="2408237" cy="2251075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244475" y="4575175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ltGray">
          <a:xfrm rot="16200000" flipV="1">
            <a:off x="624682" y="4099719"/>
            <a:ext cx="9540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ECAE8C">
                  <a:gamma/>
                  <a:shade val="75686"/>
                  <a:invGamma/>
                </a:srgbClr>
              </a:gs>
              <a:gs pos="100000">
                <a:srgbClr val="ECAE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ltGray">
          <a:xfrm rot="16200000" flipV="1">
            <a:off x="1172369" y="3833019"/>
            <a:ext cx="14874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F0CD74">
                  <a:gamma/>
                  <a:shade val="75686"/>
                  <a:invGamma/>
                </a:srgbClr>
              </a:gs>
              <a:gs pos="100000">
                <a:srgbClr val="F0CD7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ltGray">
          <a:xfrm rot="16200000" flipV="1">
            <a:off x="1715294" y="3604419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DACE6">
                  <a:gamma/>
                  <a:shade val="75686"/>
                  <a:invGamma/>
                </a:srgbClr>
              </a:gs>
              <a:gs pos="100000">
                <a:srgbClr val="BDACE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 rot="16200000" flipV="1">
            <a:off x="1972469" y="3032919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74ABC6">
                  <a:gamma/>
                  <a:shade val="75686"/>
                  <a:invGamma/>
                </a:srgbClr>
              </a:gs>
              <a:gs pos="100000">
                <a:srgbClr val="74ABC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gray">
          <a:xfrm>
            <a:off x="750015" y="489108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uk-UA" sz="1600" dirty="0" smtClean="0">
                <a:solidFill>
                  <a:srgbClr val="FEFEFE"/>
                </a:solidFill>
              </a:rPr>
              <a:t>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gray">
          <a:xfrm>
            <a:off x="1540592" y="489108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EFEFE"/>
                </a:solidFill>
              </a:rPr>
              <a:t>2005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gray">
          <a:xfrm>
            <a:off x="2321642" y="489108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EFEFE"/>
                </a:solidFill>
              </a:rPr>
              <a:t>2010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gray">
          <a:xfrm>
            <a:off x="3178892" y="489108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600" dirty="0" smtClean="0">
                <a:solidFill>
                  <a:srgbClr val="FEFEFE"/>
                </a:solidFill>
              </a:rPr>
              <a:t>2015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txBody>
          <a:bodyPr/>
          <a:lstStyle/>
          <a:p>
            <a:r>
              <a:rPr lang="uk-UA" sz="4400" i="0" dirty="0"/>
              <a:t>Причини нестачі прісної води</a:t>
            </a:r>
            <a:endParaRPr lang="en-US" sz="4300" dirty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gray">
          <a:xfrm>
            <a:off x="2642624" y="18938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gray">
          <a:xfrm>
            <a:off x="2962275" y="2100263"/>
            <a:ext cx="3490913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gray">
          <a:xfrm>
            <a:off x="3178175" y="2427288"/>
            <a:ext cx="2973388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 rot="30644363">
            <a:off x="2420938" y="3725863"/>
            <a:ext cx="1871662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gray">
          <a:xfrm rot="16200000">
            <a:off x="3698875" y="153193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gray">
          <a:xfrm rot="23388254">
            <a:off x="4967288" y="3738563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gray">
          <a:xfrm>
            <a:off x="3706813" y="3392488"/>
            <a:ext cx="18557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Проблема </a:t>
            </a:r>
            <a:r>
              <a:rPr lang="ru-RU" sz="1400" b="1" dirty="0" err="1"/>
              <a:t>нестачі</a:t>
            </a:r>
            <a:r>
              <a:rPr lang="ru-RU" sz="1400" b="1" dirty="0"/>
              <a:t> </a:t>
            </a:r>
            <a:r>
              <a:rPr lang="ru-RU" sz="1400" b="1" dirty="0" err="1"/>
              <a:t>прісної</a:t>
            </a:r>
            <a:r>
              <a:rPr lang="ru-RU" sz="1400" b="1" dirty="0"/>
              <a:t> води </a:t>
            </a:r>
            <a:r>
              <a:rPr lang="ru-RU" sz="1400" b="1" dirty="0" err="1"/>
              <a:t>виникла</a:t>
            </a:r>
            <a:r>
              <a:rPr lang="ru-RU" sz="1400" b="1" dirty="0"/>
              <a:t> з таких </a:t>
            </a:r>
            <a:r>
              <a:rPr lang="ru-RU" sz="1400" b="1" dirty="0" err="1"/>
              <a:t>трьох</a:t>
            </a:r>
            <a:r>
              <a:rPr lang="ru-RU" sz="1400" b="1" dirty="0"/>
              <a:t> </a:t>
            </a:r>
            <a:r>
              <a:rPr lang="ru-RU" sz="1400" b="1" dirty="0" err="1"/>
              <a:t>основних</a:t>
            </a:r>
            <a:r>
              <a:rPr lang="ru-RU" sz="1400" b="1" dirty="0"/>
              <a:t> причин: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gray">
          <a:xfrm>
            <a:off x="3609975" y="2274888"/>
            <a:ext cx="2043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1400" dirty="0" smtClean="0">
                <a:solidFill>
                  <a:srgbClr val="FFFBFC"/>
                </a:solidFill>
              </a:rPr>
              <a:t>1</a:t>
            </a:r>
            <a:endParaRPr lang="en-US" sz="1400" dirty="0">
              <a:solidFill>
                <a:srgbClr val="FFFBFC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gray">
          <a:xfrm>
            <a:off x="2743200" y="4459288"/>
            <a:ext cx="11604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1400" smtClean="0">
                <a:solidFill>
                  <a:srgbClr val="FFFBFC"/>
                </a:solidFill>
              </a:rPr>
              <a:t>2</a:t>
            </a:r>
            <a:endParaRPr lang="en-US" sz="1400" dirty="0">
              <a:solidFill>
                <a:srgbClr val="FFFBFC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gray">
          <a:xfrm>
            <a:off x="5410200" y="4459288"/>
            <a:ext cx="11604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1400" dirty="0" smtClean="0">
                <a:solidFill>
                  <a:srgbClr val="FFFBFC"/>
                </a:solidFill>
              </a:rPr>
              <a:t>3</a:t>
            </a:r>
            <a:endParaRPr lang="en-US" sz="1400" dirty="0">
              <a:solidFill>
                <a:srgbClr val="FFFBFC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black">
          <a:xfrm>
            <a:off x="5990430" y="1151503"/>
            <a:ext cx="30011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ru-RU" sz="1400" dirty="0" smtClean="0"/>
              <a:t>1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b="1" dirty="0" err="1">
                <a:solidFill>
                  <a:srgbClr val="FF0000"/>
                </a:solidFill>
              </a:rPr>
              <a:t>інтенсивне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збільшення</a:t>
            </a:r>
            <a:r>
              <a:rPr lang="ru-RU" sz="1600" b="1" dirty="0">
                <a:solidFill>
                  <a:srgbClr val="FF0000"/>
                </a:solidFill>
              </a:rPr>
              <a:t> потреби у </a:t>
            </a:r>
            <a:r>
              <a:rPr lang="ru-RU" sz="1600" b="1" dirty="0" err="1">
                <a:solidFill>
                  <a:srgbClr val="FF0000"/>
                </a:solidFill>
              </a:rPr>
              <a:t>воді</a:t>
            </a:r>
            <a:r>
              <a:rPr lang="ru-RU" sz="1600" b="1" dirty="0">
                <a:solidFill>
                  <a:srgbClr val="FF0000"/>
                </a:solidFill>
              </a:rPr>
              <a:t> в </a:t>
            </a:r>
            <a:r>
              <a:rPr lang="ru-RU" sz="1600" b="1" dirty="0" err="1">
                <a:solidFill>
                  <a:srgbClr val="FF0000"/>
                </a:solidFill>
              </a:rPr>
              <a:t>зв’язку</a:t>
            </a:r>
            <a:r>
              <a:rPr lang="ru-RU" sz="1600" b="1" dirty="0">
                <a:solidFill>
                  <a:srgbClr val="FF0000"/>
                </a:solidFill>
              </a:rPr>
              <a:t> з </a:t>
            </a:r>
            <a:r>
              <a:rPr lang="ru-RU" sz="1600" b="1" dirty="0" err="1">
                <a:solidFill>
                  <a:srgbClr val="FF0000"/>
                </a:solidFill>
              </a:rPr>
              <a:t>швидким</a:t>
            </a:r>
            <a:r>
              <a:rPr lang="ru-RU" sz="1600" b="1" dirty="0">
                <a:solidFill>
                  <a:srgbClr val="FF0000"/>
                </a:solidFill>
              </a:rPr>
              <a:t> ростом </a:t>
            </a:r>
            <a:r>
              <a:rPr lang="ru-RU" sz="1600" b="1" dirty="0" err="1">
                <a:solidFill>
                  <a:srgbClr val="FF0000"/>
                </a:solidFill>
              </a:rPr>
              <a:t>народонаселення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планети</a:t>
            </a:r>
            <a:r>
              <a:rPr lang="ru-RU" sz="1600" b="1" dirty="0">
                <a:solidFill>
                  <a:srgbClr val="FF0000"/>
                </a:solidFill>
              </a:rPr>
              <a:t> і </a:t>
            </a:r>
            <a:r>
              <a:rPr lang="ru-RU" sz="1600" b="1" dirty="0" err="1">
                <a:solidFill>
                  <a:srgbClr val="FF0000"/>
                </a:solidFill>
              </a:rPr>
              <a:t>розвитком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галузей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діяльності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solidFill>
                  <a:srgbClr val="FF0000"/>
                </a:solidFill>
              </a:rPr>
              <a:t>які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вимагають</a:t>
            </a:r>
            <a:r>
              <a:rPr lang="ru-RU" sz="1600" b="1" dirty="0">
                <a:solidFill>
                  <a:srgbClr val="FF0000"/>
                </a:solidFill>
              </a:rPr>
              <a:t> великих </a:t>
            </a:r>
            <a:r>
              <a:rPr lang="ru-RU" sz="1600" b="1" dirty="0" err="1">
                <a:solidFill>
                  <a:srgbClr val="FF0000"/>
                </a:solidFill>
              </a:rPr>
              <a:t>витрат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водних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ресурсів</a:t>
            </a:r>
            <a:r>
              <a:rPr lang="ru-RU" sz="1600" b="1" dirty="0">
                <a:solidFill>
                  <a:srgbClr val="FF0000"/>
                </a:solidFill>
              </a:rPr>
              <a:t>;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black">
          <a:xfrm>
            <a:off x="282913" y="2119221"/>
            <a:ext cx="28952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втрати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прісної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води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внаслідок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скорочення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водоносності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річок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>
              <a:buFont typeface="Wingdings" pitchFamily="2" charset="2"/>
              <a:buNone/>
            </a:pP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black">
          <a:xfrm>
            <a:off x="6781800" y="4002088"/>
            <a:ext cx="2209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ru-RU" sz="1600" b="1" dirty="0">
                <a:solidFill>
                  <a:srgbClr val="00B050"/>
                </a:solidFill>
              </a:rPr>
              <a:t>3) </a:t>
            </a:r>
            <a:r>
              <a:rPr lang="ru-RU" sz="1600" b="1" dirty="0" err="1">
                <a:solidFill>
                  <a:srgbClr val="00B050"/>
                </a:solidFill>
              </a:rPr>
              <a:t>забруднення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водойм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промисловими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побутовими</a:t>
            </a:r>
            <a:r>
              <a:rPr lang="ru-RU" sz="1600" b="1" dirty="0">
                <a:solidFill>
                  <a:srgbClr val="00B050"/>
                </a:solidFill>
              </a:rPr>
              <a:t> стоками.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0" dirty="0"/>
              <a:t> Покращення забезпеченості катастрофічних територій Землі прісною водою</a:t>
            </a:r>
            <a:endParaRPr lang="en-US" sz="32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30363" y="2273300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2000" b="1" dirty="0"/>
              <a:t>особливо у сільському господарстві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577181" y="3797121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EFFFF"/>
                </a:solidFill>
              </a:rPr>
              <a:t>- </a:t>
            </a:r>
            <a:r>
              <a:rPr lang="ru-RU" sz="2000" b="1" dirty="0" err="1">
                <a:solidFill>
                  <a:schemeClr val="bg1"/>
                </a:solidFill>
              </a:rPr>
              <a:t>запроваджувати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маловодні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безводні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технології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30363" y="5287963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2000" b="1" dirty="0">
                <a:solidFill>
                  <a:schemeClr val="bg1"/>
                </a:solidFill>
              </a:rPr>
              <a:t>їх ефектність залишається невисокою.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2087563" y="1663700"/>
            <a:ext cx="50292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/>
              <a:t>зменшення витрат води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gray">
          <a:xfrm>
            <a:off x="2087563" y="3282950"/>
            <a:ext cx="50292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/>
              <a:t>знижувати водомісткість виробництва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2087563" y="4786313"/>
            <a:ext cx="502920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 err="1"/>
              <a:t>запрова</a:t>
            </a:r>
            <a:r>
              <a:rPr lang="uk-UA" b="1" dirty="0"/>
              <a:t>джувати  очисні споруди</a:t>
            </a:r>
            <a:endParaRPr lang="en-US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 smtClean="0"/>
              <a:t>Розв'язання проблеми</a:t>
            </a:r>
            <a:endParaRPr lang="en-US" sz="4300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 flipV="1">
            <a:off x="0" y="-1752600"/>
            <a:ext cx="9144000" cy="6248400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5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-1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30724" name="Freeform 4"/>
          <p:cNvSpPr>
            <a:spLocks/>
          </p:cNvSpPr>
          <p:nvPr/>
        </p:nvSpPr>
        <p:spPr bwMode="gray">
          <a:xfrm>
            <a:off x="692150" y="2933700"/>
            <a:ext cx="7767638" cy="3043238"/>
          </a:xfrm>
          <a:custGeom>
            <a:avLst/>
            <a:gdLst>
              <a:gd name="T0" fmla="*/ 4878 w 4893"/>
              <a:gd name="T1" fmla="*/ 0 h 1917"/>
              <a:gd name="T2" fmla="*/ 4893 w 4893"/>
              <a:gd name="T3" fmla="*/ 440 h 1917"/>
              <a:gd name="T4" fmla="*/ 2467 w 4893"/>
              <a:gd name="T5" fmla="*/ 1917 h 1917"/>
              <a:gd name="T6" fmla="*/ 21 w 4893"/>
              <a:gd name="T7" fmla="*/ 500 h 1917"/>
              <a:gd name="T8" fmla="*/ 0 w 4893"/>
              <a:gd name="T9" fmla="*/ 2 h 1917"/>
              <a:gd name="T10" fmla="*/ 2461 w 4893"/>
              <a:gd name="T11" fmla="*/ 667 h 1917"/>
              <a:gd name="T12" fmla="*/ 4878 w 4893"/>
              <a:gd name="T13" fmla="*/ 0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gray">
          <a:xfrm flipH="1">
            <a:off x="2216150" y="49006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gray">
          <a:xfrm>
            <a:off x="5970588" y="491648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gray">
          <a:xfrm flipH="1">
            <a:off x="666750" y="4556125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gray">
          <a:xfrm>
            <a:off x="7362825" y="4551363"/>
            <a:ext cx="1103313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gray">
          <a:xfrm>
            <a:off x="2732088" y="4313238"/>
            <a:ext cx="36687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chemeClr val="bg1"/>
                </a:solidFill>
              </a:rPr>
              <a:t>транспортування </a:t>
            </a:r>
            <a:r>
              <a:rPr lang="uk-UA" sz="2800" b="1" dirty="0" smtClean="0">
                <a:solidFill>
                  <a:schemeClr val="bg1"/>
                </a:solidFill>
              </a:rPr>
              <a:t>айсбергів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gray">
          <a:xfrm flipH="1">
            <a:off x="2227263" y="2911475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gray">
          <a:xfrm>
            <a:off x="5981700" y="2927350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gray">
          <a:xfrm>
            <a:off x="4575175" y="3109913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3" name="Freeform 13"/>
          <p:cNvSpPr>
            <a:spLocks/>
          </p:cNvSpPr>
          <p:nvPr/>
        </p:nvSpPr>
        <p:spPr bwMode="gray">
          <a:xfrm>
            <a:off x="685800" y="2916238"/>
            <a:ext cx="7743825" cy="1036637"/>
          </a:xfrm>
          <a:custGeom>
            <a:avLst/>
            <a:gdLst>
              <a:gd name="T0" fmla="*/ 0 w 4878"/>
              <a:gd name="T1" fmla="*/ 0 h 653"/>
              <a:gd name="T2" fmla="*/ 2443 w 4878"/>
              <a:gd name="T3" fmla="*/ 649 h 653"/>
              <a:gd name="T4" fmla="*/ 4878 w 4878"/>
              <a:gd name="T5" fmla="*/ 17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gray">
          <a:xfrm flipH="1">
            <a:off x="2216150" y="48418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gray">
          <a:xfrm>
            <a:off x="5970588" y="48577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gray">
          <a:xfrm flipH="1">
            <a:off x="666750" y="44973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gray">
          <a:xfrm>
            <a:off x="7362825" y="44926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gray">
          <a:xfrm>
            <a:off x="4575175" y="3051175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899592" y="1556792"/>
            <a:ext cx="1615008" cy="1524546"/>
            <a:chOff x="192" y="1917"/>
            <a:chExt cx="1042" cy="1102"/>
          </a:xfrm>
        </p:grpSpPr>
        <p:grpSp>
          <p:nvGrpSpPr>
            <p:cNvPr id="30740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1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2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43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pic>
          <p:nvPicPr>
            <p:cNvPr id="30744" name="Picture 2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6545263" y="1556792"/>
            <a:ext cx="1605974" cy="1524546"/>
            <a:chOff x="192" y="1917"/>
            <a:chExt cx="1042" cy="1102"/>
          </a:xfrm>
        </p:grpSpPr>
        <p:grpSp>
          <p:nvGrpSpPr>
            <p:cNvPr id="30746" name="Group 26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7" name="Picture 27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8" name="Picture 28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49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pic>
          <p:nvPicPr>
            <p:cNvPr id="30750" name="Picture 30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51" name="Rectangle 31"/>
          <p:cNvSpPr>
            <a:spLocks noChangeArrowheads="1"/>
          </p:cNvSpPr>
          <p:nvPr/>
        </p:nvSpPr>
        <p:spPr bwMode="gray">
          <a:xfrm>
            <a:off x="1091721" y="2116816"/>
            <a:ext cx="13867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доступно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gray">
          <a:xfrm>
            <a:off x="6568569" y="2017032"/>
            <a:ext cx="1588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Екологічно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чиста</a:t>
            </a:r>
            <a:endParaRPr lang="en-US" sz="2000" b="1" dirty="0">
              <a:solidFill>
                <a:srgbClr val="080808"/>
              </a:solidFill>
            </a:endParaRPr>
          </a:p>
        </p:txBody>
      </p: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2743200" y="1865313"/>
            <a:ext cx="1654175" cy="1749425"/>
            <a:chOff x="192" y="1917"/>
            <a:chExt cx="1042" cy="1102"/>
          </a:xfrm>
        </p:grpSpPr>
        <p:grpSp>
          <p:nvGrpSpPr>
            <p:cNvPr id="30754" name="Group 34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55" name="Picture 35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6" name="Picture 36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pic>
          <p:nvPicPr>
            <p:cNvPr id="30758" name="Picture 38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4638675" y="1865313"/>
            <a:ext cx="1654175" cy="1749425"/>
            <a:chOff x="192" y="1917"/>
            <a:chExt cx="1042" cy="1102"/>
          </a:xfrm>
        </p:grpSpPr>
        <p:grpSp>
          <p:nvGrpSpPr>
            <p:cNvPr id="30760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61" name="Picture 41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2" name="Picture 42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63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pic>
          <p:nvPicPr>
            <p:cNvPr id="30764" name="Picture 44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65" name="Rectangle 45"/>
          <p:cNvSpPr>
            <a:spLocks noChangeArrowheads="1"/>
          </p:cNvSpPr>
          <p:nvPr/>
        </p:nvSpPr>
        <p:spPr bwMode="gray">
          <a:xfrm>
            <a:off x="2845720" y="2370975"/>
            <a:ext cx="1369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Відносно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дешево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gray">
          <a:xfrm>
            <a:off x="4827588" y="2470150"/>
            <a:ext cx="1398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Достатня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 кількість</a:t>
            </a:r>
            <a:endParaRPr lang="en-US" sz="20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city_ani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Globalcity_ani1</Template>
  <TotalTime>90</TotalTime>
  <Words>464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Wingdings</vt:lpstr>
      <vt:lpstr>Verdana</vt:lpstr>
      <vt:lpstr>Globalcity_ani1</vt:lpstr>
      <vt:lpstr>Проект Використання айсбергів для вирішення проблеми нестачі прісної води</vt:lpstr>
      <vt:lpstr>Мета роботи</vt:lpstr>
      <vt:lpstr>ЗАВДАННЯ ДОСЛІДЖЕННЯ:</vt:lpstr>
      <vt:lpstr>Вступ</vt:lpstr>
      <vt:lpstr>Запаси прісної води на Землі </vt:lpstr>
      <vt:lpstr>Сьогодні в багатьох куточках нашої планети потреба в прісній воді починає перевищувати її доступність</vt:lpstr>
      <vt:lpstr>Причини нестачі прісної води</vt:lpstr>
      <vt:lpstr> Покращення забезпеченості катастрофічних територій Землі прісною водою</vt:lpstr>
      <vt:lpstr>Розв'язання проблеми</vt:lpstr>
      <vt:lpstr>Айсберги </vt:lpstr>
      <vt:lpstr>Висновок</vt:lpstr>
      <vt:lpstr>Список використаної літератури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Використання айсбергів для вирішення проблеми нестачі прісної води</dc:title>
  <dc:subject>Øàáëîí äëÿ ïðåçåíòàöèé</dc:subject>
  <dc:creator>User</dc:creator>
  <dc:description>Ïðåçåíòàöèè è øàáëîíû PowerPoint ïî ãåîãðàôèè è ýêîëîãèè http://pptgeo.3dn.ru/</dc:description>
  <cp:lastModifiedBy>User</cp:lastModifiedBy>
  <cp:revision>25</cp:revision>
  <dcterms:created xsi:type="dcterms:W3CDTF">2015-04-05T19:53:48Z</dcterms:created>
  <dcterms:modified xsi:type="dcterms:W3CDTF">2015-04-05T21:24:23Z</dcterms:modified>
</cp:coreProperties>
</file>