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26"/>
  </p:notesMasterIdLst>
  <p:sldIdLst>
    <p:sldId id="258" r:id="rId4"/>
    <p:sldId id="260" r:id="rId5"/>
    <p:sldId id="263" r:id="rId6"/>
    <p:sldId id="271" r:id="rId7"/>
    <p:sldId id="278" r:id="rId8"/>
    <p:sldId id="277" r:id="rId9"/>
    <p:sldId id="276" r:id="rId10"/>
    <p:sldId id="279" r:id="rId11"/>
    <p:sldId id="306" r:id="rId12"/>
    <p:sldId id="281" r:id="rId13"/>
    <p:sldId id="283" r:id="rId14"/>
    <p:sldId id="285" r:id="rId15"/>
    <p:sldId id="287" r:id="rId16"/>
    <p:sldId id="289" r:id="rId17"/>
    <p:sldId id="291" r:id="rId18"/>
    <p:sldId id="293" r:id="rId19"/>
    <p:sldId id="295" r:id="rId20"/>
    <p:sldId id="297" r:id="rId21"/>
    <p:sldId id="299" r:id="rId22"/>
    <p:sldId id="301" r:id="rId23"/>
    <p:sldId id="304" r:id="rId24"/>
    <p:sldId id="30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3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Sheet1!$A$3:$A$11</c:f>
              <c:strCache>
                <c:ptCount val="9"/>
                <c:pt idx="0">
                  <c:v>Китай</c:v>
                </c:pt>
                <c:pt idx="1">
                  <c:v>ЄС</c:v>
                </c:pt>
                <c:pt idx="2">
                  <c:v>Японія</c:v>
                </c:pt>
                <c:pt idx="3">
                  <c:v>США</c:v>
                </c:pt>
                <c:pt idx="4">
                  <c:v>Росія</c:v>
                </c:pt>
                <c:pt idx="5">
                  <c:v>Індія</c:v>
                </c:pt>
                <c:pt idx="6">
                  <c:v>Південна Корея</c:v>
                </c:pt>
                <c:pt idx="7">
                  <c:v>Україна</c:v>
                </c:pt>
                <c:pt idx="8">
                  <c:v>Інші</c:v>
                </c:pt>
              </c:strCache>
            </c:strRef>
          </c:cat>
          <c:val>
            <c:numRef>
              <c:f>Sheet1!$B$3:$B$11</c:f>
              <c:numCache>
                <c:formatCode>General</c:formatCode>
                <c:ptCount val="9"/>
                <c:pt idx="0">
                  <c:v>489.2</c:v>
                </c:pt>
                <c:pt idx="1">
                  <c:v>209.6</c:v>
                </c:pt>
                <c:pt idx="2">
                  <c:v>120.2</c:v>
                </c:pt>
                <c:pt idx="3">
                  <c:v>98.2</c:v>
                </c:pt>
                <c:pt idx="4">
                  <c:v>72.400000000000006</c:v>
                </c:pt>
                <c:pt idx="5">
                  <c:v>53.1</c:v>
                </c:pt>
                <c:pt idx="6">
                  <c:v>51.5</c:v>
                </c:pt>
                <c:pt idx="7">
                  <c:v>42.8</c:v>
                </c:pt>
                <c:pt idx="8">
                  <c:v>208.4</c:v>
                </c:pt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Sheet1!$D$3:$D$11</c:f>
              <c:numCache>
                <c:formatCode>0.0</c:formatCode>
                <c:ptCount val="9"/>
                <c:pt idx="0">
                  <c:v>502</c:v>
                </c:pt>
                <c:pt idx="1">
                  <c:v>198.6</c:v>
                </c:pt>
                <c:pt idx="2">
                  <c:v>118.7</c:v>
                </c:pt>
                <c:pt idx="3">
                  <c:v>91.5</c:v>
                </c:pt>
                <c:pt idx="4">
                  <c:v>68.5</c:v>
                </c:pt>
                <c:pt idx="5">
                  <c:v>55.1</c:v>
                </c:pt>
                <c:pt idx="6">
                  <c:v>53.5</c:v>
                </c:pt>
                <c:pt idx="7">
                  <c:v>37.1</c:v>
                </c:pt>
                <c:pt idx="8">
                  <c:v>204.7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0491776"/>
        <c:axId val="161087488"/>
      </c:barChart>
      <c:catAx>
        <c:axId val="16049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1087488"/>
        <c:crosses val="autoZero"/>
        <c:auto val="1"/>
        <c:lblAlgn val="ctr"/>
        <c:lblOffset val="100"/>
        <c:noMultiLvlLbl val="0"/>
      </c:catAx>
      <c:valAx>
        <c:axId val="161087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0491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4565A-D0C1-45DD-8451-7F918A799789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9B89A-6AC6-4414-8901-4E88465ADB8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624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C2C17E-ABE2-43C6-AD51-650303781D85}" type="slidenum">
              <a:rPr lang="ru-RU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6DB00-1C68-4D78-A9B5-143290CE0BDC}" type="datetimeFigureOut">
              <a:rPr lang="ru-RU">
                <a:solidFill>
                  <a:srgbClr val="444D26"/>
                </a:solidFill>
              </a:rPr>
              <a:pPr>
                <a:defRPr/>
              </a:pPr>
              <a:t>04.03.2014</a:t>
            </a:fld>
            <a:endParaRPr lang="ru-RU" dirty="0">
              <a:solidFill>
                <a:srgbClr val="444D26"/>
              </a:solidFill>
            </a:endParaRPr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5D097-8FD0-45CC-A42A-41A6732123A8}" type="slidenum">
              <a:rPr lang="ru-RU">
                <a:solidFill>
                  <a:srgbClr val="444D26"/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srgbClr val="444D26"/>
              </a:solidFill>
            </a:endParaRPr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67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EF24F-662C-4EB6-BA67-96F30D307D50}" type="datetimeFigureOut">
              <a:rPr lang="ru-RU">
                <a:solidFill>
                  <a:srgbClr val="444D26"/>
                </a:solidFill>
              </a:rPr>
              <a:pPr>
                <a:defRPr/>
              </a:pPr>
              <a:t>04.03.2014</a:t>
            </a:fld>
            <a:endParaRPr lang="ru-RU" dirty="0">
              <a:solidFill>
                <a:srgbClr val="444D26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81252-3BEE-4E24-BF43-8E1169BD5692}" type="slidenum">
              <a:rPr lang="ru-RU">
                <a:solidFill>
                  <a:srgbClr val="444D26"/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174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FCD76-32BD-4722-B3D6-F6658B7B0C4B}" type="datetimeFigureOut">
              <a:rPr lang="ru-RU">
                <a:solidFill>
                  <a:srgbClr val="444D26"/>
                </a:solidFill>
              </a:rPr>
              <a:pPr>
                <a:defRPr/>
              </a:pPr>
              <a:t>04.03.2014</a:t>
            </a:fld>
            <a:endParaRPr lang="ru-RU" dirty="0">
              <a:solidFill>
                <a:srgbClr val="444D26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63DF6-46CA-4534-B2B1-E8F01EB798CB}" type="slidenum">
              <a:rPr lang="ru-RU">
                <a:solidFill>
                  <a:srgbClr val="444D26"/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541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6DB00-1C68-4D78-A9B5-143290CE0BDC}" type="datetimeFigureOut">
              <a:rPr lang="ru-RU">
                <a:solidFill>
                  <a:srgbClr val="444D26"/>
                </a:solidFill>
              </a:rPr>
              <a:pPr>
                <a:defRPr/>
              </a:pPr>
              <a:t>04.03.2014</a:t>
            </a:fld>
            <a:endParaRPr lang="ru-RU" dirty="0">
              <a:solidFill>
                <a:srgbClr val="444D26"/>
              </a:solidFill>
            </a:endParaRPr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5D097-8FD0-45CC-A42A-41A6732123A8}" type="slidenum">
              <a:rPr lang="ru-RU">
                <a:solidFill>
                  <a:srgbClr val="444D26"/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srgbClr val="444D26"/>
              </a:solidFill>
            </a:endParaRPr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809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FF3E7-4319-4C93-B0FD-6174E87ACF65}" type="datetimeFigureOut">
              <a:rPr lang="ru-RU">
                <a:solidFill>
                  <a:srgbClr val="444D26"/>
                </a:solidFill>
              </a:rPr>
              <a:pPr>
                <a:defRPr/>
              </a:pPr>
              <a:t>04.03.2014</a:t>
            </a:fld>
            <a:endParaRPr lang="ru-RU" dirty="0">
              <a:solidFill>
                <a:srgbClr val="444D26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E2EBC-D40A-4A79-97F3-4201D97D0827}" type="slidenum">
              <a:rPr lang="ru-RU">
                <a:solidFill>
                  <a:srgbClr val="444D26"/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868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E7DC7-9591-4945-9BE7-BE487ED694C7}" type="datetimeFigureOut">
              <a:rPr lang="ru-RU">
                <a:solidFill>
                  <a:srgbClr val="444D26"/>
                </a:solidFill>
              </a:rPr>
              <a:pPr>
                <a:defRPr/>
              </a:pPr>
              <a:t>04.03.2014</a:t>
            </a:fld>
            <a:endParaRPr lang="ru-RU" dirty="0">
              <a:solidFill>
                <a:srgbClr val="444D26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BA965-D3EA-4C05-AC3D-97E41A119F7D}" type="slidenum">
              <a:rPr lang="ru-RU">
                <a:solidFill>
                  <a:srgbClr val="444D26"/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50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FA3D0-405D-45EC-93B7-091246E1DC36}" type="datetimeFigureOut">
              <a:rPr lang="ru-RU">
                <a:solidFill>
                  <a:srgbClr val="444D26"/>
                </a:solidFill>
              </a:rPr>
              <a:pPr>
                <a:defRPr/>
              </a:pPr>
              <a:t>04.03.2014</a:t>
            </a:fld>
            <a:endParaRPr lang="ru-RU" dirty="0">
              <a:solidFill>
                <a:srgbClr val="444D26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B82D2-0C34-4A54-BB19-42A6E1633AFB}" type="slidenum">
              <a:rPr lang="ru-RU">
                <a:solidFill>
                  <a:srgbClr val="444D26"/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54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83906-BF7D-4EE7-9551-8166A0BF8EE4}" type="slidenum">
              <a:rPr lang="ru-RU">
                <a:solidFill>
                  <a:srgbClr val="444D26"/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srgbClr val="444D26"/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52BE0-54B6-4142-9AC5-A5F9B97643BB}" type="datetimeFigureOut">
              <a:rPr lang="ru-RU">
                <a:solidFill>
                  <a:srgbClr val="444D26"/>
                </a:solidFill>
              </a:rPr>
              <a:pPr>
                <a:defRPr/>
              </a:pPr>
              <a:t>04.03.2014</a:t>
            </a:fld>
            <a:endParaRPr lang="ru-RU" dirty="0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796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B55B9-93C6-428A-BCFB-87D7EDB6763D}" type="datetimeFigureOut">
              <a:rPr lang="ru-RU">
                <a:solidFill>
                  <a:srgbClr val="444D26"/>
                </a:solidFill>
              </a:rPr>
              <a:pPr>
                <a:defRPr/>
              </a:pPr>
              <a:t>04.03.2014</a:t>
            </a:fld>
            <a:endParaRPr lang="ru-RU" dirty="0">
              <a:solidFill>
                <a:srgbClr val="444D26"/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98227-9C09-4383-8908-1995074CD527}" type="slidenum">
              <a:rPr lang="ru-RU">
                <a:solidFill>
                  <a:srgbClr val="444D26"/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58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03B41-9185-4D4E-9731-6ADCCDC27785}" type="datetimeFigureOut">
              <a:rPr lang="ru-RU">
                <a:solidFill>
                  <a:srgbClr val="444D26"/>
                </a:solidFill>
              </a:rPr>
              <a:pPr>
                <a:defRPr/>
              </a:pPr>
              <a:t>04.03.2014</a:t>
            </a:fld>
            <a:endParaRPr lang="ru-RU" dirty="0">
              <a:solidFill>
                <a:srgbClr val="444D26"/>
              </a:solidFill>
            </a:endParaRPr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567CE-9D4E-4E34-A45D-C8C7D3DAE948}" type="slidenum">
              <a:rPr lang="ru-RU">
                <a:solidFill>
                  <a:srgbClr val="444D26"/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496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71422-77A0-4D57-8172-5650A283E136}" type="datetimeFigureOut">
              <a:rPr lang="ru-RU">
                <a:solidFill>
                  <a:srgbClr val="444D26"/>
                </a:solidFill>
              </a:rPr>
              <a:pPr>
                <a:defRPr/>
              </a:pPr>
              <a:t>04.03.2014</a:t>
            </a:fld>
            <a:endParaRPr lang="ru-RU" dirty="0">
              <a:solidFill>
                <a:srgbClr val="444D26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02220-FA55-4960-988D-7382C2A317F4}" type="slidenum">
              <a:rPr lang="ru-RU">
                <a:solidFill>
                  <a:srgbClr val="444D26"/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33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FF3E7-4319-4C93-B0FD-6174E87ACF65}" type="datetimeFigureOut">
              <a:rPr lang="ru-RU">
                <a:solidFill>
                  <a:srgbClr val="444D26"/>
                </a:solidFill>
              </a:rPr>
              <a:pPr>
                <a:defRPr/>
              </a:pPr>
              <a:t>04.03.2014</a:t>
            </a:fld>
            <a:endParaRPr lang="ru-RU" dirty="0">
              <a:solidFill>
                <a:srgbClr val="444D26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E2EBC-D40A-4A79-97F3-4201D97D0827}" type="slidenum">
              <a:rPr lang="ru-RU">
                <a:solidFill>
                  <a:srgbClr val="444D26"/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615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3F29F-0192-483B-80AD-A3BFA626C697}" type="datetimeFigureOut">
              <a:rPr lang="ru-RU">
                <a:solidFill>
                  <a:srgbClr val="444D26"/>
                </a:solidFill>
              </a:rPr>
              <a:pPr>
                <a:defRPr/>
              </a:pPr>
              <a:t>04.03.2014</a:t>
            </a:fld>
            <a:endParaRPr lang="ru-RU" dirty="0">
              <a:solidFill>
                <a:srgbClr val="444D26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4939C-9AD4-4EE9-B7BC-0355D4B2398C}" type="slidenum">
              <a:rPr lang="ru-RU">
                <a:solidFill>
                  <a:srgbClr val="444D26"/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468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EF24F-662C-4EB6-BA67-96F30D307D50}" type="datetimeFigureOut">
              <a:rPr lang="ru-RU">
                <a:solidFill>
                  <a:srgbClr val="444D26"/>
                </a:solidFill>
              </a:rPr>
              <a:pPr>
                <a:defRPr/>
              </a:pPr>
              <a:t>04.03.2014</a:t>
            </a:fld>
            <a:endParaRPr lang="ru-RU" dirty="0">
              <a:solidFill>
                <a:srgbClr val="444D26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81252-3BEE-4E24-BF43-8E1169BD5692}" type="slidenum">
              <a:rPr lang="ru-RU">
                <a:solidFill>
                  <a:srgbClr val="444D26"/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744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FCD76-32BD-4722-B3D6-F6658B7B0C4B}" type="datetimeFigureOut">
              <a:rPr lang="ru-RU">
                <a:solidFill>
                  <a:srgbClr val="444D26"/>
                </a:solidFill>
              </a:rPr>
              <a:pPr>
                <a:defRPr/>
              </a:pPr>
              <a:t>04.03.2014</a:t>
            </a:fld>
            <a:endParaRPr lang="ru-RU" dirty="0">
              <a:solidFill>
                <a:srgbClr val="444D26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63DF6-46CA-4534-B2B1-E8F01EB798CB}" type="slidenum">
              <a:rPr lang="ru-RU">
                <a:solidFill>
                  <a:srgbClr val="444D26"/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368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6DB00-1C68-4D78-A9B5-143290CE0BDC}" type="datetimeFigureOut">
              <a:rPr lang="ru-RU">
                <a:solidFill>
                  <a:srgbClr val="444D26"/>
                </a:solidFill>
              </a:rPr>
              <a:pPr>
                <a:defRPr/>
              </a:pPr>
              <a:t>04.03.2014</a:t>
            </a:fld>
            <a:endParaRPr lang="ru-RU" dirty="0">
              <a:solidFill>
                <a:srgbClr val="444D26"/>
              </a:solidFill>
            </a:endParaRPr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5D097-8FD0-45CC-A42A-41A6732123A8}" type="slidenum">
              <a:rPr lang="ru-RU">
                <a:solidFill>
                  <a:srgbClr val="444D26"/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srgbClr val="444D26"/>
              </a:solidFill>
            </a:endParaRPr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5319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FF3E7-4319-4C93-B0FD-6174E87ACF65}" type="datetimeFigureOut">
              <a:rPr lang="ru-RU">
                <a:solidFill>
                  <a:srgbClr val="444D26"/>
                </a:solidFill>
              </a:rPr>
              <a:pPr>
                <a:defRPr/>
              </a:pPr>
              <a:t>04.03.2014</a:t>
            </a:fld>
            <a:endParaRPr lang="ru-RU" dirty="0">
              <a:solidFill>
                <a:srgbClr val="444D26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E2EBC-D40A-4A79-97F3-4201D97D0827}" type="slidenum">
              <a:rPr lang="ru-RU">
                <a:solidFill>
                  <a:srgbClr val="444D26"/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6164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E7DC7-9591-4945-9BE7-BE487ED694C7}" type="datetimeFigureOut">
              <a:rPr lang="ru-RU">
                <a:solidFill>
                  <a:srgbClr val="444D26"/>
                </a:solidFill>
              </a:rPr>
              <a:pPr>
                <a:defRPr/>
              </a:pPr>
              <a:t>04.03.2014</a:t>
            </a:fld>
            <a:endParaRPr lang="ru-RU" dirty="0">
              <a:solidFill>
                <a:srgbClr val="444D26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BA965-D3EA-4C05-AC3D-97E41A119F7D}" type="slidenum">
              <a:rPr lang="ru-RU">
                <a:solidFill>
                  <a:srgbClr val="444D26"/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3042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FA3D0-405D-45EC-93B7-091246E1DC36}" type="datetimeFigureOut">
              <a:rPr lang="ru-RU">
                <a:solidFill>
                  <a:srgbClr val="444D26"/>
                </a:solidFill>
              </a:rPr>
              <a:pPr>
                <a:defRPr/>
              </a:pPr>
              <a:t>04.03.2014</a:t>
            </a:fld>
            <a:endParaRPr lang="ru-RU" dirty="0">
              <a:solidFill>
                <a:srgbClr val="444D26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B82D2-0C34-4A54-BB19-42A6E1633AFB}" type="slidenum">
              <a:rPr lang="ru-RU">
                <a:solidFill>
                  <a:srgbClr val="444D26"/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390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83906-BF7D-4EE7-9551-8166A0BF8EE4}" type="slidenum">
              <a:rPr lang="ru-RU">
                <a:solidFill>
                  <a:srgbClr val="444D26"/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srgbClr val="444D26"/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52BE0-54B6-4142-9AC5-A5F9B97643BB}" type="datetimeFigureOut">
              <a:rPr lang="ru-RU">
                <a:solidFill>
                  <a:srgbClr val="444D26"/>
                </a:solidFill>
              </a:rPr>
              <a:pPr>
                <a:defRPr/>
              </a:pPr>
              <a:t>04.03.2014</a:t>
            </a:fld>
            <a:endParaRPr lang="ru-RU" dirty="0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4208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B55B9-93C6-428A-BCFB-87D7EDB6763D}" type="datetimeFigureOut">
              <a:rPr lang="ru-RU">
                <a:solidFill>
                  <a:srgbClr val="444D26"/>
                </a:solidFill>
              </a:rPr>
              <a:pPr>
                <a:defRPr/>
              </a:pPr>
              <a:t>04.03.2014</a:t>
            </a:fld>
            <a:endParaRPr lang="ru-RU" dirty="0">
              <a:solidFill>
                <a:srgbClr val="444D26"/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98227-9C09-4383-8908-1995074CD527}" type="slidenum">
              <a:rPr lang="ru-RU">
                <a:solidFill>
                  <a:srgbClr val="444D26"/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5795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03B41-9185-4D4E-9731-6ADCCDC27785}" type="datetimeFigureOut">
              <a:rPr lang="ru-RU">
                <a:solidFill>
                  <a:srgbClr val="444D26"/>
                </a:solidFill>
              </a:rPr>
              <a:pPr>
                <a:defRPr/>
              </a:pPr>
              <a:t>04.03.2014</a:t>
            </a:fld>
            <a:endParaRPr lang="ru-RU" dirty="0">
              <a:solidFill>
                <a:srgbClr val="444D26"/>
              </a:solidFill>
            </a:endParaRPr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567CE-9D4E-4E34-A45D-C8C7D3DAE948}" type="slidenum">
              <a:rPr lang="ru-RU">
                <a:solidFill>
                  <a:srgbClr val="444D26"/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022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E7DC7-9591-4945-9BE7-BE487ED694C7}" type="datetimeFigureOut">
              <a:rPr lang="ru-RU">
                <a:solidFill>
                  <a:srgbClr val="444D26"/>
                </a:solidFill>
              </a:rPr>
              <a:pPr>
                <a:defRPr/>
              </a:pPr>
              <a:t>04.03.2014</a:t>
            </a:fld>
            <a:endParaRPr lang="ru-RU" dirty="0">
              <a:solidFill>
                <a:srgbClr val="444D26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BA965-D3EA-4C05-AC3D-97E41A119F7D}" type="slidenum">
              <a:rPr lang="ru-RU">
                <a:solidFill>
                  <a:srgbClr val="444D26"/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9670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71422-77A0-4D57-8172-5650A283E136}" type="datetimeFigureOut">
              <a:rPr lang="ru-RU">
                <a:solidFill>
                  <a:srgbClr val="444D26"/>
                </a:solidFill>
              </a:rPr>
              <a:pPr>
                <a:defRPr/>
              </a:pPr>
              <a:t>04.03.2014</a:t>
            </a:fld>
            <a:endParaRPr lang="ru-RU" dirty="0">
              <a:solidFill>
                <a:srgbClr val="444D26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02220-FA55-4960-988D-7382C2A317F4}" type="slidenum">
              <a:rPr lang="ru-RU">
                <a:solidFill>
                  <a:srgbClr val="444D26"/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0130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3F29F-0192-483B-80AD-A3BFA626C697}" type="datetimeFigureOut">
              <a:rPr lang="ru-RU">
                <a:solidFill>
                  <a:srgbClr val="444D26"/>
                </a:solidFill>
              </a:rPr>
              <a:pPr>
                <a:defRPr/>
              </a:pPr>
              <a:t>04.03.2014</a:t>
            </a:fld>
            <a:endParaRPr lang="ru-RU" dirty="0">
              <a:solidFill>
                <a:srgbClr val="444D26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4939C-9AD4-4EE9-B7BC-0355D4B2398C}" type="slidenum">
              <a:rPr lang="ru-RU">
                <a:solidFill>
                  <a:srgbClr val="444D26"/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3347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EF24F-662C-4EB6-BA67-96F30D307D50}" type="datetimeFigureOut">
              <a:rPr lang="ru-RU">
                <a:solidFill>
                  <a:srgbClr val="444D26"/>
                </a:solidFill>
              </a:rPr>
              <a:pPr>
                <a:defRPr/>
              </a:pPr>
              <a:t>04.03.2014</a:t>
            </a:fld>
            <a:endParaRPr lang="ru-RU" dirty="0">
              <a:solidFill>
                <a:srgbClr val="444D26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81252-3BEE-4E24-BF43-8E1169BD5692}" type="slidenum">
              <a:rPr lang="ru-RU">
                <a:solidFill>
                  <a:srgbClr val="444D26"/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3689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FCD76-32BD-4722-B3D6-F6658B7B0C4B}" type="datetimeFigureOut">
              <a:rPr lang="ru-RU">
                <a:solidFill>
                  <a:srgbClr val="444D26"/>
                </a:solidFill>
              </a:rPr>
              <a:pPr>
                <a:defRPr/>
              </a:pPr>
              <a:t>04.03.2014</a:t>
            </a:fld>
            <a:endParaRPr lang="ru-RU" dirty="0">
              <a:solidFill>
                <a:srgbClr val="444D26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63DF6-46CA-4534-B2B1-E8F01EB798CB}" type="slidenum">
              <a:rPr lang="ru-RU">
                <a:solidFill>
                  <a:srgbClr val="444D26"/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049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FA3D0-405D-45EC-93B7-091246E1DC36}" type="datetimeFigureOut">
              <a:rPr lang="ru-RU">
                <a:solidFill>
                  <a:srgbClr val="444D26"/>
                </a:solidFill>
              </a:rPr>
              <a:pPr>
                <a:defRPr/>
              </a:pPr>
              <a:t>04.03.2014</a:t>
            </a:fld>
            <a:endParaRPr lang="ru-RU" dirty="0">
              <a:solidFill>
                <a:srgbClr val="444D26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B82D2-0C34-4A54-BB19-42A6E1633AFB}" type="slidenum">
              <a:rPr lang="ru-RU">
                <a:solidFill>
                  <a:srgbClr val="444D26"/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747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83906-BF7D-4EE7-9551-8166A0BF8EE4}" type="slidenum">
              <a:rPr lang="ru-RU">
                <a:solidFill>
                  <a:srgbClr val="444D26"/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srgbClr val="444D26"/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52BE0-54B6-4142-9AC5-A5F9B97643BB}" type="datetimeFigureOut">
              <a:rPr lang="ru-RU">
                <a:solidFill>
                  <a:srgbClr val="444D26"/>
                </a:solidFill>
              </a:rPr>
              <a:pPr>
                <a:defRPr/>
              </a:pPr>
              <a:t>04.03.2014</a:t>
            </a:fld>
            <a:endParaRPr lang="ru-RU" dirty="0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32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B55B9-93C6-428A-BCFB-87D7EDB6763D}" type="datetimeFigureOut">
              <a:rPr lang="ru-RU">
                <a:solidFill>
                  <a:srgbClr val="444D26"/>
                </a:solidFill>
              </a:rPr>
              <a:pPr>
                <a:defRPr/>
              </a:pPr>
              <a:t>04.03.2014</a:t>
            </a:fld>
            <a:endParaRPr lang="ru-RU" dirty="0">
              <a:solidFill>
                <a:srgbClr val="444D26"/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98227-9C09-4383-8908-1995074CD527}" type="slidenum">
              <a:rPr lang="ru-RU">
                <a:solidFill>
                  <a:srgbClr val="444D26"/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039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03B41-9185-4D4E-9731-6ADCCDC27785}" type="datetimeFigureOut">
              <a:rPr lang="ru-RU">
                <a:solidFill>
                  <a:srgbClr val="444D26"/>
                </a:solidFill>
              </a:rPr>
              <a:pPr>
                <a:defRPr/>
              </a:pPr>
              <a:t>04.03.2014</a:t>
            </a:fld>
            <a:endParaRPr lang="ru-RU" dirty="0">
              <a:solidFill>
                <a:srgbClr val="444D26"/>
              </a:solidFill>
            </a:endParaRPr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567CE-9D4E-4E34-A45D-C8C7D3DAE948}" type="slidenum">
              <a:rPr lang="ru-RU">
                <a:solidFill>
                  <a:srgbClr val="444D26"/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35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71422-77A0-4D57-8172-5650A283E136}" type="datetimeFigureOut">
              <a:rPr lang="ru-RU">
                <a:solidFill>
                  <a:srgbClr val="444D26"/>
                </a:solidFill>
              </a:rPr>
              <a:pPr>
                <a:defRPr/>
              </a:pPr>
              <a:t>04.03.2014</a:t>
            </a:fld>
            <a:endParaRPr lang="ru-RU" dirty="0">
              <a:solidFill>
                <a:srgbClr val="444D26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02220-FA55-4960-988D-7382C2A317F4}" type="slidenum">
              <a:rPr lang="ru-RU">
                <a:solidFill>
                  <a:srgbClr val="444D26"/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618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3F29F-0192-483B-80AD-A3BFA626C697}" type="datetimeFigureOut">
              <a:rPr lang="ru-RU">
                <a:solidFill>
                  <a:srgbClr val="444D26"/>
                </a:solidFill>
              </a:rPr>
              <a:pPr>
                <a:defRPr/>
              </a:pPr>
              <a:t>04.03.2014</a:t>
            </a:fld>
            <a:endParaRPr lang="ru-RU" dirty="0">
              <a:solidFill>
                <a:srgbClr val="444D26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4939C-9AD4-4EE9-B7BC-0355D4B2398C}" type="slidenum">
              <a:rPr lang="ru-RU">
                <a:solidFill>
                  <a:srgbClr val="444D26"/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843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36FB988-DF95-4A4B-ADA1-3AA6CF743A19}" type="datetimeFigureOut">
              <a:rPr lang="ru-RU">
                <a:solidFill>
                  <a:srgbClr val="444D26"/>
                </a:solidFill>
              </a:rPr>
              <a:pPr>
                <a:defRPr/>
              </a:pPr>
              <a:t>04.03.2014</a:t>
            </a:fld>
            <a:endParaRPr lang="ru-RU" dirty="0">
              <a:solidFill>
                <a:srgbClr val="444D26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74FB442-AAE9-4AA0-8F35-59E8564199AE}" type="slidenum">
              <a:rPr lang="ru-RU">
                <a:solidFill>
                  <a:srgbClr val="444D26"/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srgbClr val="444D26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7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10000">
    <p:strips dir="ru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36FB988-DF95-4A4B-ADA1-3AA6CF743A19}" type="datetimeFigureOut">
              <a:rPr lang="ru-RU">
                <a:solidFill>
                  <a:srgbClr val="444D26"/>
                </a:solidFill>
              </a:rPr>
              <a:pPr>
                <a:defRPr/>
              </a:pPr>
              <a:t>04.03.2014</a:t>
            </a:fld>
            <a:endParaRPr lang="ru-RU" dirty="0">
              <a:solidFill>
                <a:srgbClr val="444D26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74FB442-AAE9-4AA0-8F35-59E8564199AE}" type="slidenum">
              <a:rPr lang="ru-RU">
                <a:solidFill>
                  <a:srgbClr val="444D26"/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srgbClr val="444D26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6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 advClick="0" advTm="10000">
    <p:strips dir="ru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36FB988-DF95-4A4B-ADA1-3AA6CF743A19}" type="datetimeFigureOut">
              <a:rPr lang="ru-RU">
                <a:solidFill>
                  <a:srgbClr val="444D26"/>
                </a:solidFill>
              </a:rPr>
              <a:pPr>
                <a:defRPr/>
              </a:pPr>
              <a:t>04.03.2014</a:t>
            </a:fld>
            <a:endParaRPr lang="ru-RU" dirty="0">
              <a:solidFill>
                <a:srgbClr val="444D26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74FB442-AAE9-4AA0-8F35-59E8564199AE}" type="slidenum">
              <a:rPr lang="ru-RU">
                <a:solidFill>
                  <a:srgbClr val="444D26"/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srgbClr val="444D26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9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 advClick="0" advTm="10000">
    <p:strips dir="ru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Excel_97-2003_Worksheet1.xls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і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13800" dirty="0">
                <a:solidFill>
                  <a:schemeClr val="accent4">
                    <a:lumMod val="75000"/>
                  </a:schemeClr>
                </a:solidFill>
              </a:rPr>
              <a:t>М</a:t>
            </a:r>
            <a:r>
              <a:rPr lang="uk-UA" sz="13800" dirty="0" smtClean="0">
                <a:solidFill>
                  <a:schemeClr val="accent4">
                    <a:lumMod val="75000"/>
                  </a:schemeClr>
                </a:solidFill>
              </a:rPr>
              <a:t>етали</a:t>
            </a:r>
            <a:r>
              <a:rPr lang="uk-UA" sz="16600" dirty="0" smtClean="0">
                <a:solidFill>
                  <a:srgbClr val="00B050"/>
                </a:solidFill>
              </a:rPr>
              <a:t>   </a:t>
            </a:r>
            <a:endParaRPr lang="ru-RU" sz="1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32368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924800" cy="92869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b="1" i="1" dirty="0" smtClean="0">
                <a:solidFill>
                  <a:schemeClr val="accent4">
                    <a:lumMod val="50000"/>
                  </a:schemeClr>
                </a:solidFill>
              </a:rPr>
              <a:t>Загальні способи одержання металів</a:t>
            </a:r>
            <a:endParaRPr lang="ru-RU" sz="4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63" y="1571625"/>
            <a:ext cx="8286750" cy="5072063"/>
          </a:xfrm>
        </p:spPr>
        <p:txBody>
          <a:bodyPr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800" b="1" dirty="0" smtClean="0">
                <a:solidFill>
                  <a:srgbClr val="006666"/>
                </a:solidFill>
              </a:rPr>
              <a:t>1. </a:t>
            </a:r>
            <a:r>
              <a:rPr lang="uk-UA" sz="2600" b="1" dirty="0" smtClean="0">
                <a:solidFill>
                  <a:srgbClr val="006666"/>
                </a:solidFill>
              </a:rPr>
              <a:t>Найактивніші (</a:t>
            </a:r>
            <a:r>
              <a:rPr lang="en-US" sz="2600" b="1" dirty="0" smtClean="0">
                <a:solidFill>
                  <a:srgbClr val="006666"/>
                </a:solidFill>
              </a:rPr>
              <a:t>K,</a:t>
            </a:r>
            <a:r>
              <a:rPr lang="uk-UA" sz="2600" b="1" dirty="0" smtClean="0">
                <a:solidFill>
                  <a:srgbClr val="006666"/>
                </a:solidFill>
              </a:rPr>
              <a:t> </a:t>
            </a:r>
            <a:r>
              <a:rPr lang="en-US" sz="2600" b="1" dirty="0" smtClean="0">
                <a:solidFill>
                  <a:srgbClr val="006666"/>
                </a:solidFill>
              </a:rPr>
              <a:t>Ca,</a:t>
            </a:r>
            <a:r>
              <a:rPr lang="uk-UA" sz="2600" b="1" dirty="0" smtClean="0">
                <a:solidFill>
                  <a:srgbClr val="006666"/>
                </a:solidFill>
              </a:rPr>
              <a:t> </a:t>
            </a:r>
            <a:r>
              <a:rPr lang="en-US" sz="2600" b="1" dirty="0" smtClean="0">
                <a:solidFill>
                  <a:srgbClr val="006666"/>
                </a:solidFill>
              </a:rPr>
              <a:t>Mg,</a:t>
            </a:r>
            <a:r>
              <a:rPr lang="uk-UA" sz="2600" b="1" dirty="0" smtClean="0">
                <a:solidFill>
                  <a:srgbClr val="006666"/>
                </a:solidFill>
              </a:rPr>
              <a:t> </a:t>
            </a:r>
            <a:r>
              <a:rPr lang="en-US" sz="2600" b="1" dirty="0" smtClean="0">
                <a:solidFill>
                  <a:srgbClr val="006666"/>
                </a:solidFill>
              </a:rPr>
              <a:t>Na)</a:t>
            </a:r>
            <a:r>
              <a:rPr lang="uk-UA" sz="2600" b="1" dirty="0" smtClean="0">
                <a:solidFill>
                  <a:srgbClr val="006666"/>
                </a:solidFill>
              </a:rPr>
              <a:t> відновлюють електролізом.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800" b="1" i="1" dirty="0" smtClean="0">
                <a:solidFill>
                  <a:srgbClr val="000099"/>
                </a:solidFill>
              </a:rPr>
              <a:t>Електроліз – окисно-відновна реакція під дією постійного електричного струму.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800" b="1" i="1" dirty="0" smtClean="0">
                <a:solidFill>
                  <a:srgbClr val="000099"/>
                </a:solidFill>
              </a:rPr>
              <a:t>                        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800" b="1" i="1" dirty="0" smtClean="0">
                <a:solidFill>
                  <a:srgbClr val="000099"/>
                </a:solidFill>
              </a:rPr>
              <a:t>                        </a:t>
            </a:r>
            <a:r>
              <a:rPr lang="en-US" sz="2800" b="1" dirty="0" smtClean="0">
                <a:solidFill>
                  <a:srgbClr val="006666"/>
                </a:solidFill>
              </a:rPr>
              <a:t> 2NaCl = 2Na + Cl₂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400" b="1" dirty="0" smtClean="0">
                <a:solidFill>
                  <a:srgbClr val="006666"/>
                </a:solidFill>
              </a:rPr>
              <a:t>На катоді</a:t>
            </a:r>
            <a:r>
              <a:rPr lang="uk-UA" sz="2800" b="1" dirty="0" smtClean="0">
                <a:solidFill>
                  <a:srgbClr val="006666"/>
                </a:solidFill>
              </a:rPr>
              <a:t>: </a:t>
            </a:r>
            <a:r>
              <a:rPr lang="en-US" sz="2800" b="1" dirty="0" smtClean="0">
                <a:solidFill>
                  <a:srgbClr val="006666"/>
                </a:solidFill>
              </a:rPr>
              <a:t>Na⁺ + e⁻ = Na° - </a:t>
            </a:r>
            <a:r>
              <a:rPr lang="uk-UA" sz="2400" b="1" dirty="0" smtClean="0">
                <a:solidFill>
                  <a:srgbClr val="006666"/>
                </a:solidFill>
              </a:rPr>
              <a:t>відновлення катіонів.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uk-UA" sz="2400" b="1" dirty="0" smtClean="0">
              <a:solidFill>
                <a:srgbClr val="006666"/>
              </a:solidFill>
            </a:endParaRPr>
          </a:p>
          <a:p>
            <a:pPr marL="457200" indent="-45720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400" b="1" dirty="0" smtClean="0">
                <a:solidFill>
                  <a:srgbClr val="006666"/>
                </a:solidFill>
              </a:rPr>
              <a:t>На аноді</a:t>
            </a:r>
            <a:r>
              <a:rPr lang="uk-UA" sz="2800" b="1" dirty="0" smtClean="0">
                <a:solidFill>
                  <a:srgbClr val="006666"/>
                </a:solidFill>
              </a:rPr>
              <a:t>:    </a:t>
            </a:r>
            <a:r>
              <a:rPr lang="en-US" sz="2800" b="1" dirty="0" smtClean="0">
                <a:solidFill>
                  <a:srgbClr val="006666"/>
                </a:solidFill>
              </a:rPr>
              <a:t>Cl⁻ - e⁻ = Cl° - </a:t>
            </a:r>
            <a:r>
              <a:rPr lang="uk-UA" sz="2400" b="1" dirty="0" smtClean="0">
                <a:solidFill>
                  <a:srgbClr val="006666"/>
                </a:solidFill>
              </a:rPr>
              <a:t>окиснення аніонів.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uk-UA" b="1" i="1" dirty="0" smtClean="0"/>
          </a:p>
          <a:p>
            <a:pPr marL="457200" indent="-45720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000776583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357166"/>
            <a:ext cx="8072494" cy="85725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smtClean="0">
                <a:solidFill>
                  <a:srgbClr val="006666"/>
                </a:solidFill>
              </a:rPr>
              <a:t>2. Менш активні метали відновлюють з оксидів або сульфідів (після попереднього випалу):</a:t>
            </a:r>
            <a:endParaRPr lang="ru-RU" sz="2800">
              <a:solidFill>
                <a:srgbClr val="006666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0063" y="1214438"/>
            <a:ext cx="7924800" cy="5214937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800" b="1" i="1" dirty="0" smtClean="0">
                <a:solidFill>
                  <a:srgbClr val="3333CC"/>
                </a:solidFill>
              </a:rPr>
              <a:t>а) коксом за високих температур: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b="1" i="1" dirty="0" smtClean="0">
                <a:solidFill>
                  <a:srgbClr val="3333CC"/>
                </a:solidFill>
              </a:rPr>
              <a:t>SnO₂ + C = CO₂</a:t>
            </a:r>
            <a:r>
              <a:rPr lang="uk-UA" sz="2800" b="1" i="1" dirty="0" smtClean="0">
                <a:solidFill>
                  <a:srgbClr val="3333CC"/>
                </a:solidFill>
              </a:rPr>
              <a:t> </a:t>
            </a:r>
            <a:r>
              <a:rPr lang="en-US" sz="2800" b="1" i="1" dirty="0" smtClean="0">
                <a:solidFill>
                  <a:srgbClr val="3333CC"/>
                </a:solidFill>
              </a:rPr>
              <a:t>+ Sn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800" b="1" i="1" dirty="0" smtClean="0">
                <a:solidFill>
                  <a:srgbClr val="3333CC"/>
                </a:solidFill>
              </a:rPr>
              <a:t>б) карбон (ІІ) оксидом: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b="1" i="1" dirty="0" smtClean="0">
                <a:solidFill>
                  <a:srgbClr val="3333CC"/>
                </a:solidFill>
              </a:rPr>
              <a:t>Fe₂O₃ + 3CO = 3CO₂ + 2Fe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800" b="1" i="1" dirty="0" smtClean="0">
                <a:solidFill>
                  <a:srgbClr val="3333CC"/>
                </a:solidFill>
              </a:rPr>
              <a:t>в) воднем: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b="1" i="1" dirty="0" smtClean="0">
                <a:solidFill>
                  <a:srgbClr val="3333CC"/>
                </a:solidFill>
              </a:rPr>
              <a:t>Fe₂O₃ + 3H₂ = 2Fe + 3H₂O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800" b="1" i="1" dirty="0" smtClean="0">
                <a:solidFill>
                  <a:srgbClr val="3333CC"/>
                </a:solidFill>
              </a:rPr>
              <a:t>г) іншими більш активними металами, наприклад алюмінієм (алюмінотермія):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800" b="1" i="1" dirty="0" smtClean="0">
                <a:solidFill>
                  <a:srgbClr val="3333CC"/>
                </a:solidFill>
              </a:rPr>
              <a:t> </a:t>
            </a:r>
            <a:r>
              <a:rPr lang="en-US" sz="2800" b="1" i="1" dirty="0" smtClean="0">
                <a:solidFill>
                  <a:srgbClr val="3333CC"/>
                </a:solidFill>
              </a:rPr>
              <a:t>3MnO₂ + 4Al = 2Al₂O₃ + 3MnO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800" b="1" i="1" dirty="0" smtClean="0">
                <a:solidFill>
                  <a:srgbClr val="3333CC"/>
                </a:solidFill>
              </a:rPr>
              <a:t>д) силіцієм (силікотермія):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b="1" i="1" dirty="0" smtClean="0">
                <a:solidFill>
                  <a:srgbClr val="3333CC"/>
                </a:solidFill>
              </a:rPr>
              <a:t>2Al₂O₃ + 3Si = 4Al + 3SiO₂</a:t>
            </a:r>
            <a:endParaRPr lang="uk-UA" sz="2800" b="1" i="1" dirty="0" smtClean="0">
              <a:solidFill>
                <a:srgbClr val="3333CC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7580030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 err="1" smtClean="0"/>
              <a:t>Металу́ргія</a:t>
            </a:r>
            <a:r>
              <a:rPr lang="en-US" dirty="0"/>
              <a:t> — </a:t>
            </a:r>
            <a:r>
              <a:rPr lang="uk-UA" dirty="0" smtClean="0"/>
              <a:t>наука</a:t>
            </a:r>
            <a:r>
              <a:rPr lang="ru-RU" dirty="0" smtClean="0"/>
              <a:t>,</a:t>
            </a:r>
            <a:r>
              <a:rPr lang="ru-RU" dirty="0"/>
              <a:t> </a:t>
            </a:r>
            <a:r>
              <a:rPr lang="uk-UA" dirty="0" smtClean="0"/>
              <a:t>техніка</a:t>
            </a:r>
            <a:r>
              <a:rPr lang="ru-RU" dirty="0"/>
              <a:t> і галузь промисловості, </a:t>
            </a:r>
            <a:r>
              <a:rPr lang="uk-UA" dirty="0" smtClean="0"/>
              <a:t>пов'язана з одержанням</a:t>
            </a:r>
            <a:r>
              <a:rPr lang="en-US" dirty="0" smtClean="0"/>
              <a:t> </a:t>
            </a:r>
            <a:r>
              <a:rPr lang="uk-UA" dirty="0" smtClean="0"/>
              <a:t>металів з руд або металовмісних речовин з наданням їм необхідних властивостей</a:t>
            </a:r>
            <a:r>
              <a:rPr lang="en-US" dirty="0"/>
              <a:t>.</a:t>
            </a:r>
            <a:endParaRPr lang="uk-U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Металургія</a:t>
            </a:r>
            <a:endParaRPr lang="uk-UA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122" name="Picture 2" descr="http://adm.dp.ua/invest/obl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851" y="2984102"/>
            <a:ext cx="3504357" cy="350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40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a.convdocs.org/pars_docs/refs/197/196600/196600_html_m4116a1b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5976664" cy="627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21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/>
              </a:rPr>
              <a:t>Виплавка сталі найбільшими державами-виробниками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1598907"/>
              </p:ext>
            </p:extLst>
          </p:nvPr>
        </p:nvGraphicFramePr>
        <p:xfrm>
          <a:off x="611560" y="1700808"/>
          <a:ext cx="757118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688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363272" cy="4713312"/>
          </a:xfrm>
        </p:spPr>
        <p:txBody>
          <a:bodyPr/>
          <a:lstStyle/>
          <a:p>
            <a:r>
              <a:rPr lang="uk-UA" sz="2800" dirty="0" smtClean="0"/>
              <a:t>Від </a:t>
            </a:r>
            <a:r>
              <a:rPr lang="uk-UA" sz="2800" dirty="0"/>
              <a:t>середини XVI до середини XX ст. споживання людством заліза зросло в 5 тис. разів, </a:t>
            </a:r>
            <a:endParaRPr lang="uk-UA" sz="2800" dirty="0" smtClean="0"/>
          </a:p>
          <a:p>
            <a:r>
              <a:rPr lang="uk-UA" sz="2800" dirty="0" smtClean="0"/>
              <a:t>Темпи </a:t>
            </a:r>
            <a:r>
              <a:rPr lang="uk-UA" sz="2800" dirty="0"/>
              <a:t>його видобування подвоюються кожні 10 років. </a:t>
            </a:r>
            <a:endParaRPr lang="uk-UA" sz="2800" dirty="0" smtClean="0"/>
          </a:p>
          <a:p>
            <a:r>
              <a:rPr lang="uk-UA" sz="2800" dirty="0" smtClean="0"/>
              <a:t>Приріст </a:t>
            </a:r>
            <a:r>
              <a:rPr lang="uk-UA" sz="2800" dirty="0"/>
              <a:t>видобутку урану: </a:t>
            </a:r>
            <a:endParaRPr lang="uk-UA" sz="2800" dirty="0" smtClean="0"/>
          </a:p>
          <a:p>
            <a:pPr lvl="1"/>
            <a:r>
              <a:rPr lang="uk-UA" sz="2800" dirty="0" smtClean="0"/>
              <a:t>1980 </a:t>
            </a:r>
            <a:r>
              <a:rPr lang="uk-UA" sz="2800" dirty="0"/>
              <a:t>р</a:t>
            </a:r>
            <a:r>
              <a:rPr lang="uk-UA" sz="2800" dirty="0" smtClean="0"/>
              <a:t>.: 40 - 50 </a:t>
            </a:r>
            <a:r>
              <a:rPr lang="uk-UA" sz="2800" dirty="0"/>
              <a:t>тис. т; </a:t>
            </a:r>
            <a:endParaRPr lang="uk-UA" sz="2800" dirty="0" smtClean="0"/>
          </a:p>
          <a:p>
            <a:pPr lvl="1"/>
            <a:r>
              <a:rPr lang="uk-UA" sz="2800" dirty="0" smtClean="0"/>
              <a:t>1985 р.: 85 - 100 </a:t>
            </a:r>
            <a:r>
              <a:rPr lang="uk-UA" sz="2800" dirty="0"/>
              <a:t>тис. т; </a:t>
            </a:r>
            <a:endParaRPr lang="uk-UA" sz="2800" dirty="0" smtClean="0"/>
          </a:p>
          <a:p>
            <a:pPr lvl="1"/>
            <a:r>
              <a:rPr lang="uk-UA" sz="2800" dirty="0" smtClean="0"/>
              <a:t>2000 </a:t>
            </a:r>
            <a:r>
              <a:rPr lang="uk-UA" sz="2800" dirty="0"/>
              <a:t>р</a:t>
            </a:r>
            <a:r>
              <a:rPr lang="uk-UA" sz="2800" dirty="0" smtClean="0"/>
              <a:t>.: </a:t>
            </a:r>
            <a:r>
              <a:rPr lang="uk-UA" sz="2800" dirty="0"/>
              <a:t>800 тис. т.</a:t>
            </a:r>
            <a:endParaRPr lang="en-US" sz="2800" dirty="0"/>
          </a:p>
          <a:p>
            <a:endParaRPr lang="uk-UA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Використання металів</a:t>
            </a:r>
            <a:endParaRPr lang="uk-UA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29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633670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sz="3200" dirty="0" smtClean="0"/>
              <a:t>Лише 1 - 5 </a:t>
            </a:r>
            <a:r>
              <a:rPr lang="uk-UA" sz="3200" dirty="0"/>
              <a:t>% речовини, що добувається з надр, </a:t>
            </a:r>
            <a:r>
              <a:rPr lang="uk-UA" sz="3200" b="1" u="sng" dirty="0"/>
              <a:t>використовується</a:t>
            </a:r>
            <a:r>
              <a:rPr lang="uk-UA" sz="3200" dirty="0"/>
              <a:t> у вигляді продукції, вся </a:t>
            </a:r>
            <a:r>
              <a:rPr lang="uk-UA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решта йде у відвали й відходи</a:t>
            </a:r>
            <a:r>
              <a:rPr lang="uk-UA" sz="32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200" dirty="0" smtClean="0"/>
              <a:t>Обмеженість </a:t>
            </a:r>
            <a:r>
              <a:rPr lang="uk-UA" sz="3200" dirty="0" smtClean="0"/>
              <a:t>ресурсів</a:t>
            </a:r>
            <a:r>
              <a:rPr lang="uk-UA" sz="3200" dirty="0" smtClean="0"/>
              <a:t>. </a:t>
            </a:r>
            <a:r>
              <a:rPr lang="uk-UA" sz="3200" dirty="0"/>
              <a:t>За даними науки геохімії, у верхній десятикілометровій товщі літосфери 99 % її маси становлять 12 хімічних елементів: О, </a:t>
            </a:r>
            <a:r>
              <a:rPr lang="uk-UA" sz="3200" dirty="0" err="1"/>
              <a:t>Sі</a:t>
            </a:r>
            <a:r>
              <a:rPr lang="uk-UA" sz="3200" dirty="0"/>
              <a:t>, А</a:t>
            </a:r>
            <a:r>
              <a:rPr lang="en-US" sz="3200" dirty="0"/>
              <a:t>l</a:t>
            </a:r>
            <a:r>
              <a:rPr lang="uk-UA" sz="3200" dirty="0"/>
              <a:t>, </a:t>
            </a:r>
            <a:r>
              <a:rPr lang="uk-UA" sz="3200" dirty="0" err="1"/>
              <a:t>Рb</a:t>
            </a:r>
            <a:r>
              <a:rPr lang="uk-UA" sz="3200" dirty="0"/>
              <a:t>, </a:t>
            </a:r>
            <a:r>
              <a:rPr lang="uk-UA" sz="3200" dirty="0" err="1"/>
              <a:t>Са</a:t>
            </a:r>
            <a:r>
              <a:rPr lang="uk-UA" sz="3200" dirty="0"/>
              <a:t>, </a:t>
            </a:r>
            <a:r>
              <a:rPr lang="uk-UA" sz="3200" dirty="0" err="1"/>
              <a:t>Nb</a:t>
            </a:r>
            <a:r>
              <a:rPr lang="uk-UA" sz="3200" dirty="0"/>
              <a:t>, К, </a:t>
            </a:r>
            <a:r>
              <a:rPr lang="uk-UA" sz="3200" dirty="0" err="1"/>
              <a:t>Мg</a:t>
            </a:r>
            <a:r>
              <a:rPr lang="uk-UA" sz="3200" dirty="0"/>
              <a:t>, Н, Ті, С і С</a:t>
            </a:r>
            <a:r>
              <a:rPr lang="en-US" sz="3200" dirty="0" smtClean="0"/>
              <a:t>l</a:t>
            </a:r>
            <a:r>
              <a:rPr lang="uk-UA" sz="32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200" dirty="0"/>
              <a:t>Решта елементів містяться в дуже невеликих </a:t>
            </a:r>
            <a:r>
              <a:rPr lang="uk-UA" sz="3200" dirty="0" smtClean="0"/>
              <a:t>кількостях.</a:t>
            </a:r>
            <a:endParaRPr lang="en-US" sz="3200" dirty="0"/>
          </a:p>
          <a:p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5305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408712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uk-UA" dirty="0"/>
              <a:t>За останні десятиліття величезного значення для економіки всіх країн набули алюміній, титан, хром, нікель, кобальт, уран, магній, свинець та олово.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uk-UA" dirty="0"/>
              <a:t>За даними експертів при теперішніх темпах споживання для США, розвідані запаси цих корисних копалин на материках будуть вичерпані за кілька десятиліть (деяких — за одне-два століття).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ru-RU" dirty="0" smtClean="0"/>
              <a:t>За </a:t>
            </a:r>
            <a:r>
              <a:rPr lang="uk-UA" dirty="0" smtClean="0"/>
              <a:t>даними ООН, ресурси 18 економічно найважливіших мінералів опинилися на межі цілковитого вичерпання, навіть за умови введення </a:t>
            </a:r>
            <a:r>
              <a:rPr lang="uk-UA" dirty="0" err="1" smtClean="0"/>
              <a:t>рециклічності</a:t>
            </a:r>
            <a:r>
              <a:rPr lang="uk-UA" dirty="0" smtClean="0"/>
              <a:t> й відновлення. Серед них — золото, срібло, ртуть, свинець, сірка, олово, цинк, вольфрам.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1974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066800" y="381000"/>
            <a:ext cx="7543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25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            </a:t>
            </a:r>
            <a:r>
              <a:rPr lang="uk-UA" sz="3200" b="1" u="sng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Об</a:t>
            </a:r>
            <a:r>
              <a:rPr lang="en-US" sz="3200" b="1" u="sng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’</a:t>
            </a:r>
            <a:r>
              <a:rPr lang="uk-UA" sz="3200" b="1" u="sng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єми</a:t>
            </a:r>
            <a:r>
              <a:rPr lang="uk-UA" sz="3200" b="1" u="sng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  викидів в атмосферу</a:t>
            </a:r>
            <a:endParaRPr lang="ru-RU" sz="3200" b="1" u="sng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09600" y="1295400"/>
            <a:ext cx="76962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uk-UA" sz="2500">
                <a:latin typeface="Times New Roman" panose="02020603050405020304" pitchFamily="18" charset="0"/>
              </a:rPr>
              <a:t> </a:t>
            </a:r>
            <a:r>
              <a:rPr lang="uk-UA" sz="2500">
                <a:latin typeface="Lucida Sans" panose="020B0602030504020204" pitchFamily="34" charset="0"/>
              </a:rPr>
              <a:t>промисловість чорної металургії –</a:t>
            </a:r>
            <a:r>
              <a:rPr lang="uk-UA" sz="2500">
                <a:latin typeface="Times New Roman" panose="02020603050405020304" pitchFamily="18" charset="0"/>
              </a:rPr>
              <a:t> 24%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uk-UA" sz="2500">
                <a:latin typeface="Times New Roman" panose="02020603050405020304" pitchFamily="18" charset="0"/>
              </a:rPr>
              <a:t> </a:t>
            </a:r>
            <a:r>
              <a:rPr lang="uk-UA" sz="2500">
                <a:latin typeface="Lucida Sans" panose="020B0602030504020204" pitchFamily="34" charset="0"/>
              </a:rPr>
              <a:t>промисловість кольорової металургії</a:t>
            </a:r>
            <a:r>
              <a:rPr lang="uk-UA" sz="2500">
                <a:latin typeface="Times New Roman" panose="02020603050405020304" pitchFamily="18" charset="0"/>
              </a:rPr>
              <a:t> – 10%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uk-UA" sz="2500">
                <a:latin typeface="Times New Roman" panose="02020603050405020304" pitchFamily="18" charset="0"/>
              </a:rPr>
              <a:t> </a:t>
            </a:r>
            <a:r>
              <a:rPr lang="uk-UA" sz="2500">
                <a:latin typeface="Lucida Sans" panose="020B0602030504020204" pitchFamily="34" charset="0"/>
              </a:rPr>
              <a:t>теплоелектростанції та електростанції</a:t>
            </a:r>
            <a:r>
              <a:rPr lang="uk-UA" sz="2500">
                <a:latin typeface="Times New Roman" panose="02020603050405020304" pitchFamily="18" charset="0"/>
              </a:rPr>
              <a:t> – 27%</a:t>
            </a:r>
            <a:endParaRPr lang="ru-RU" sz="2500">
              <a:latin typeface="Times New Roman" panose="02020603050405020304" pitchFamily="18" charset="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57200" y="3124200"/>
            <a:ext cx="7848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2800" b="1">
                <a:latin typeface="Times New Roman" panose="02020603050405020304" pitchFamily="18" charset="0"/>
              </a:rPr>
              <a:t>У результаті згорання палива в повітря викидаються: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838200" y="4419600"/>
            <a:ext cx="6096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uk-UA" sz="2500">
                <a:latin typeface="Times New Roman" panose="02020603050405020304" pitchFamily="18" charset="0"/>
              </a:rPr>
              <a:t> летючий попіл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uk-UA" sz="2500">
                <a:latin typeface="Times New Roman" panose="02020603050405020304" pitchFamily="18" charset="0"/>
              </a:rPr>
              <a:t> сажа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uk-UA" sz="2500">
                <a:latin typeface="Times New Roman" panose="02020603050405020304" pitchFamily="18" charset="0"/>
              </a:rPr>
              <a:t> різноманітні газоподібні продукти</a:t>
            </a:r>
            <a:endParaRPr lang="ru-RU" sz="25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7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13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utoUpdateAnimBg="0"/>
      <p:bldP spid="13318" grpId="0" build="p" autoUpdateAnimBg="0"/>
      <p:bldP spid="13319" grpId="0" autoUpdateAnimBg="0"/>
      <p:bldP spid="13320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990600" y="228600"/>
            <a:ext cx="701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25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             </a:t>
            </a:r>
            <a:r>
              <a:rPr lang="uk-UA" sz="3600" b="1" u="sng" dirty="0">
                <a:solidFill>
                  <a:schemeClr val="accent4">
                    <a:lumMod val="50000"/>
                  </a:schemeClr>
                </a:solidFill>
                <a:latin typeface="Copperplate Gothic Light" panose="020E0507020206020404" pitchFamily="34" charset="0"/>
              </a:rPr>
              <a:t>Летючий пил містить:</a:t>
            </a:r>
            <a:endParaRPr lang="ru-RU" sz="3600" b="1" u="sng" dirty="0">
              <a:solidFill>
                <a:schemeClr val="accent4">
                  <a:lumMod val="50000"/>
                </a:schemeClr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990600" y="1447800"/>
            <a:ext cx="7391400" cy="50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uk-UA" sz="2500">
                <a:latin typeface="Times New Roman" panose="02020603050405020304" pitchFamily="18" charset="0"/>
              </a:rPr>
              <a:t> </a:t>
            </a:r>
            <a:r>
              <a:rPr lang="uk-UA" sz="2800" b="1">
                <a:latin typeface="Century Gothic" panose="020B0502020202020204" pitchFamily="34" charset="0"/>
              </a:rPr>
              <a:t>кремній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</a:pPr>
            <a:endParaRPr lang="uk-UA" sz="2800" b="1">
              <a:latin typeface="Century Gothic" panose="020B0502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uk-UA" sz="2800" b="1">
                <a:latin typeface="Century Gothic" panose="020B0502020202020204" pitchFamily="34" charset="0"/>
              </a:rPr>
              <a:t> кальцій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</a:pPr>
            <a:endParaRPr lang="uk-UA" sz="2800" b="1">
              <a:latin typeface="Century Gothic" panose="020B0502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uk-UA" sz="2800" b="1">
                <a:latin typeface="Century Gothic" panose="020B0502020202020204" pitchFamily="34" charset="0"/>
              </a:rPr>
              <a:t> магній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</a:pPr>
            <a:endParaRPr lang="uk-UA" sz="2800" b="1">
              <a:latin typeface="Century Gothic" panose="020B0502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uk-UA" sz="2800" b="1">
                <a:latin typeface="Century Gothic" panose="020B0502020202020204" pitchFamily="34" charset="0"/>
              </a:rPr>
              <a:t> алюміній</a:t>
            </a:r>
          </a:p>
          <a:p>
            <a:pPr eaLnBrk="1" hangingPunct="1">
              <a:spcBef>
                <a:spcPct val="50000"/>
              </a:spcBef>
            </a:pPr>
            <a:endParaRPr lang="ru-RU" sz="2800" b="1">
              <a:latin typeface="Century Gothic" panose="020B0502020202020204" pitchFamily="34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181600" y="1371600"/>
            <a:ext cx="4876800" cy="615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uk-UA" sz="2500">
                <a:latin typeface="Times New Roman" panose="02020603050405020304" pitchFamily="18" charset="0"/>
              </a:rPr>
              <a:t> </a:t>
            </a:r>
            <a:r>
              <a:rPr lang="uk-UA" sz="2800" b="1">
                <a:latin typeface="Century Gothic" panose="020B0502020202020204" pitchFamily="34" charset="0"/>
              </a:rPr>
              <a:t>залізо</a:t>
            </a:r>
          </a:p>
          <a:p>
            <a:pPr eaLnBrk="1" hangingPunct="1">
              <a:spcBef>
                <a:spcPct val="50000"/>
              </a:spcBef>
            </a:pPr>
            <a:endParaRPr lang="uk-UA" sz="2800" b="1">
              <a:latin typeface="Century Gothic" panose="020B0502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uk-UA" sz="2800" b="1">
                <a:latin typeface="Century Gothic" panose="020B0502020202020204" pitchFamily="34" charset="0"/>
              </a:rPr>
              <a:t> калій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</a:pPr>
            <a:endParaRPr lang="uk-UA" sz="2800" b="1">
              <a:latin typeface="Century Gothic" panose="020B0502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uk-UA" sz="2800" b="1">
                <a:latin typeface="Century Gothic" panose="020B0502020202020204" pitchFamily="34" charset="0"/>
              </a:rPr>
              <a:t> титан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</a:pPr>
            <a:endParaRPr lang="uk-UA" sz="2800" b="1">
              <a:latin typeface="Century Gothic" panose="020B0502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uk-UA" sz="2800" b="1">
                <a:latin typeface="Century Gothic" panose="020B0502020202020204" pitchFamily="34" charset="0"/>
              </a:rPr>
              <a:t> сірка</a:t>
            </a:r>
          </a:p>
          <a:p>
            <a:pPr eaLnBrk="1" hangingPunct="1">
              <a:spcBef>
                <a:spcPct val="50000"/>
              </a:spcBef>
            </a:pPr>
            <a:endParaRPr lang="uk-UA" sz="2800" b="1">
              <a:latin typeface="Century Gothic" panose="020B0502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uk-UA" sz="25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</a:pPr>
            <a:endParaRPr lang="ru-RU" sz="25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19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5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6" dur="50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1" dur="500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772816"/>
            <a:ext cx="8305800" cy="1981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88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uk-UA" sz="88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88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uk-UA" sz="88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88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uk-UA" sz="88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88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uk-UA" sz="88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88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uk-UA" sz="88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88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uk-UA" sz="88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88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uk-UA" sz="88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88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uk-UA" sz="88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3200" b="1" spc="0" dirty="0" smtClean="0">
                <a:ln w="1905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Місце металічних елементів у періодичній системі , особливості будови. Знаходження в природі. Фізичні властивості. Загальні способи добування металів</a:t>
            </a:r>
            <a:r>
              <a:rPr lang="ru-RU" sz="3200" b="1" spc="0" dirty="0" smtClean="0">
                <a:ln w="1905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200" b="1" spc="0" dirty="0" smtClean="0">
                <a:ln w="1905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400" dirty="0">
              <a:ln w="1905">
                <a:solidFill>
                  <a:schemeClr val="tx1"/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http://www.znanius.com/uploads/etbook/chemistry10/lessons/c63l154/Ris_3_1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4457">
            <a:off x="971600" y="4077072"/>
            <a:ext cx="246697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znanius.com/uploads/etbook/chemistry10/lessons/c63l154/Ris_3_1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5353">
            <a:off x="5652120" y="3875566"/>
            <a:ext cx="28098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024046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914400" y="533400"/>
            <a:ext cx="77724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25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   </a:t>
            </a:r>
            <a:r>
              <a:rPr lang="uk-UA" sz="2800" b="1" dirty="0">
                <a:solidFill>
                  <a:schemeClr val="accent4">
                    <a:lumMod val="50000"/>
                  </a:schemeClr>
                </a:solidFill>
                <a:latin typeface="Copperplate Gothic Light" panose="020E0507020206020404" pitchFamily="34" charset="0"/>
              </a:rPr>
              <a:t>Викиди підприємств чорної і кольорової</a:t>
            </a:r>
          </a:p>
          <a:p>
            <a:pPr eaLnBrk="1" hangingPunct="1">
              <a:spcBef>
                <a:spcPct val="50000"/>
              </a:spcBef>
            </a:pPr>
            <a:r>
              <a:rPr lang="uk-UA" sz="2800" b="1" dirty="0">
                <a:solidFill>
                  <a:schemeClr val="accent4">
                    <a:lumMod val="50000"/>
                  </a:schemeClr>
                </a:solidFill>
                <a:latin typeface="Copperplate Gothic Light" panose="020E0507020206020404" pitchFamily="34" charset="0"/>
              </a:rPr>
              <a:t>                         металургії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533400" y="1905000"/>
            <a:ext cx="609600" cy="2286000"/>
          </a:xfrm>
          <a:prstGeom prst="downArrow">
            <a:avLst>
              <a:gd name="adj1" fmla="val 50000"/>
              <a:gd name="adj2" fmla="val 9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2667000" y="1905000"/>
            <a:ext cx="609600" cy="2286000"/>
          </a:xfrm>
          <a:prstGeom prst="downArrow">
            <a:avLst>
              <a:gd name="adj1" fmla="val 50000"/>
              <a:gd name="adj2" fmla="val 9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4876800" y="1905000"/>
            <a:ext cx="609600" cy="2286000"/>
          </a:xfrm>
          <a:prstGeom prst="downArrow">
            <a:avLst>
              <a:gd name="adj1" fmla="val 50000"/>
              <a:gd name="adj2" fmla="val 9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>
            <a:off x="7391400" y="1905000"/>
            <a:ext cx="609600" cy="2286000"/>
          </a:xfrm>
          <a:prstGeom prst="downArrow">
            <a:avLst>
              <a:gd name="adj1" fmla="val 50000"/>
              <a:gd name="adj2" fmla="val 9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228600" y="4267200"/>
            <a:ext cx="2743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2500" b="1">
                <a:latin typeface="Times New Roman" panose="02020603050405020304" pitchFamily="18" charset="0"/>
              </a:rPr>
              <a:t>пил міді</a:t>
            </a:r>
            <a:endParaRPr lang="ru-RU" sz="2500" b="1">
              <a:latin typeface="Times New Roman" panose="02020603050405020304" pitchFamily="18" charset="0"/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2057400" y="4267200"/>
            <a:ext cx="26670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2500" b="1">
                <a:latin typeface="Times New Roman" panose="02020603050405020304" pitchFamily="18" charset="0"/>
              </a:rPr>
              <a:t>оксиди заліза</a:t>
            </a:r>
            <a:endParaRPr lang="ru-RU" sz="2500" b="1">
              <a:latin typeface="Times New Roman" panose="02020603050405020304" pitchFamily="18" charset="0"/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4495800" y="4267200"/>
            <a:ext cx="2362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2500" b="1">
                <a:latin typeface="Times New Roman" panose="02020603050405020304" pitchFamily="18" charset="0"/>
              </a:rPr>
              <a:t>свинець</a:t>
            </a:r>
            <a:endParaRPr lang="ru-RU" sz="2500" b="1">
              <a:latin typeface="Times New Roman" panose="02020603050405020304" pitchFamily="18" charset="0"/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6477000" y="4191000"/>
            <a:ext cx="266700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sz="2500" b="1">
                <a:latin typeface="Times New Roman" panose="02020603050405020304" pitchFamily="18" charset="0"/>
              </a:rPr>
              <a:t>Інші різноманітні</a:t>
            </a:r>
          </a:p>
          <a:p>
            <a:pPr algn="ctr" eaLnBrk="1" hangingPunct="1">
              <a:spcBef>
                <a:spcPct val="50000"/>
              </a:spcBef>
            </a:pPr>
            <a:r>
              <a:rPr lang="uk-UA" sz="2500" b="1">
                <a:latin typeface="Times New Roman" panose="02020603050405020304" pitchFamily="18" charset="0"/>
              </a:rPr>
              <a:t>мікроелементи</a:t>
            </a:r>
            <a:endParaRPr lang="ru-RU" sz="25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51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5" grpId="0" animBg="1"/>
      <p:bldP spid="15366" grpId="0" animBg="1"/>
      <p:bldP spid="15367" grpId="0" animBg="1"/>
      <p:bldP spid="15368" grpId="0" animBg="1"/>
      <p:bldP spid="15369" grpId="0" autoUpdateAnimBg="0"/>
      <p:bldP spid="15370" grpId="0" autoUpdateAnimBg="0"/>
      <p:bldP spid="15371" grpId="0" autoUpdateAnimBg="0"/>
      <p:bldP spid="1537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Освоєння та розробка нових родовищ руд  кольорових та чорних металів;</a:t>
            </a:r>
          </a:p>
          <a:p>
            <a:r>
              <a:rPr lang="uk-UA" dirty="0" smtClean="0"/>
              <a:t>Удосконалення виробництва за рахунок досягнень НТР, а також модернізації підприємств;</a:t>
            </a:r>
          </a:p>
          <a:p>
            <a:r>
              <a:rPr lang="uk-UA" dirty="0" smtClean="0"/>
              <a:t>Широке використання </a:t>
            </a:r>
            <a:r>
              <a:rPr lang="uk-UA" dirty="0" err="1" smtClean="0"/>
              <a:t>вторсировини</a:t>
            </a:r>
            <a:r>
              <a:rPr lang="uk-UA" dirty="0" smtClean="0"/>
              <a:t>;</a:t>
            </a:r>
          </a:p>
          <a:p>
            <a:r>
              <a:rPr lang="uk-UA" dirty="0" smtClean="0"/>
              <a:t>Зменшення навантаження на навколишнє середовище за рахунок покращення утилізаційних установок та </a:t>
            </a:r>
            <a:r>
              <a:rPr lang="uk-UA" dirty="0" err="1" smtClean="0"/>
              <a:t>маловідходності</a:t>
            </a:r>
            <a:r>
              <a:rPr lang="uk-UA" dirty="0" smtClean="0"/>
              <a:t> виробництва;</a:t>
            </a:r>
          </a:p>
          <a:p>
            <a:r>
              <a:rPr lang="uk-UA" dirty="0" err="1"/>
              <a:t>П</a:t>
            </a:r>
            <a:r>
              <a:rPr lang="uk-UA" dirty="0" err="1" smtClean="0"/>
              <a:t>пошук</a:t>
            </a:r>
            <a:r>
              <a:rPr lang="uk-UA" dirty="0" smtClean="0"/>
              <a:t> за допомогою хімічної промисловості замінників металів, які б володіли подібними властивостями.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Перспективи розвитку</a:t>
            </a:r>
            <a:endParaRPr lang="uk-UA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54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72000"/>
          </a:xfrm>
        </p:spPr>
        <p:txBody>
          <a:bodyPr/>
          <a:lstStyle/>
          <a:p>
            <a:r>
              <a:rPr lang="ru-RU" dirty="0" err="1"/>
              <a:t>Хімія</a:t>
            </a:r>
            <a:r>
              <a:rPr lang="ru-RU" dirty="0"/>
              <a:t> 10 </a:t>
            </a:r>
            <a:r>
              <a:rPr lang="ru-RU" dirty="0" err="1"/>
              <a:t>клас</a:t>
            </a:r>
            <a:r>
              <a:rPr lang="ru-RU" dirty="0"/>
              <a:t> П.П. </a:t>
            </a:r>
            <a:r>
              <a:rPr lang="ru-RU" dirty="0" err="1"/>
              <a:t>Попель</a:t>
            </a:r>
            <a:r>
              <a:rPr lang="ru-RU" dirty="0"/>
              <a:t>, Л.С. </a:t>
            </a:r>
            <a:r>
              <a:rPr lang="ru-RU" dirty="0" err="1"/>
              <a:t>Крикля</a:t>
            </a:r>
            <a:r>
              <a:rPr lang="ru-RU" dirty="0"/>
              <a:t> 2010р., § 17  ст.116 – 123, </a:t>
            </a:r>
            <a:r>
              <a:rPr lang="ru-RU" dirty="0" smtClean="0"/>
              <a:t> </a:t>
            </a:r>
            <a:r>
              <a:rPr lang="ru-RU" dirty="0" err="1" smtClean="0"/>
              <a:t>вправа</a:t>
            </a:r>
            <a:r>
              <a:rPr lang="ru-RU" dirty="0" smtClean="0"/>
              <a:t> </a:t>
            </a:r>
            <a:r>
              <a:rPr lang="ru-RU" dirty="0"/>
              <a:t>161 ст. 123 </a:t>
            </a:r>
            <a:r>
              <a:rPr lang="ru-RU" dirty="0" smtClean="0"/>
              <a:t>, </a:t>
            </a:r>
            <a:r>
              <a:rPr lang="ru-RU" dirty="0" err="1"/>
              <a:t>вправа</a:t>
            </a:r>
            <a:r>
              <a:rPr lang="ru-RU" dirty="0"/>
              <a:t> 166 ст. 123 </a:t>
            </a:r>
          </a:p>
          <a:p>
            <a:endParaRPr lang="ru-RU" dirty="0"/>
          </a:p>
          <a:p>
            <a:pPr marL="0" indent="0" algn="ctr">
              <a:buNone/>
            </a:pPr>
            <a:endParaRPr lang="uk-UA" dirty="0" smtClean="0"/>
          </a:p>
          <a:p>
            <a:pPr marL="0" indent="0" algn="ctr">
              <a:buNone/>
            </a:pPr>
            <a:endParaRPr lang="uk-UA" dirty="0"/>
          </a:p>
          <a:p>
            <a:pPr marL="0" indent="0" algn="ctr">
              <a:buNone/>
            </a:pPr>
            <a:r>
              <a:rPr lang="uk-UA" sz="4400" b="1" dirty="0" smtClean="0">
                <a:solidFill>
                  <a:schemeClr val="accent4">
                    <a:lumMod val="50000"/>
                  </a:schemeClr>
                </a:solidFill>
              </a:rPr>
              <a:t>Дякуємо за увагу.</a:t>
            </a:r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83671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7030A0"/>
                </a:solidFill>
              </a:rPr>
              <a:t/>
            </a:r>
            <a:br>
              <a:rPr lang="uk-UA" dirty="0" smtClean="0">
                <a:solidFill>
                  <a:srgbClr val="7030A0"/>
                </a:solidFill>
              </a:rPr>
            </a:b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Домашнє завдання:</a:t>
            </a:r>
            <a:b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6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043608" y="764704"/>
            <a:ext cx="705678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accent4">
                    <a:lumMod val="50000"/>
                  </a:schemeClr>
                </a:solidFill>
              </a:rPr>
              <a:t>Алхімічні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4">
                    <a:lumMod val="50000"/>
                  </a:schemeClr>
                </a:solidFill>
              </a:rPr>
              <a:t>символи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4">
                    <a:lumMod val="50000"/>
                  </a:schemeClr>
                </a:solidFill>
              </a:rPr>
              <a:t>елементів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en-US" dirty="0"/>
              <a:t> </a:t>
            </a:r>
            <a:endParaRPr lang="ru-RU" dirty="0"/>
          </a:p>
        </p:txBody>
      </p:sp>
      <p:pic>
        <p:nvPicPr>
          <p:cNvPr id="3" name="Рисунок 2" descr="Файл:ElementeAlchemisten.sv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676" y="1505817"/>
            <a:ext cx="5832648" cy="36354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кутник 3"/>
          <p:cNvSpPr/>
          <p:nvPr/>
        </p:nvSpPr>
        <p:spPr>
          <a:xfrm>
            <a:off x="323528" y="4941168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400" dirty="0">
                <a:solidFill>
                  <a:srgbClr val="7030A0"/>
                </a:solidFill>
              </a:rPr>
              <a:t>1 - олово; 2 - </a:t>
            </a:r>
            <a:r>
              <a:rPr lang="ru-RU" sz="2400" dirty="0" err="1">
                <a:solidFill>
                  <a:srgbClr val="7030A0"/>
                </a:solidFill>
              </a:rPr>
              <a:t>свинець</a:t>
            </a:r>
            <a:r>
              <a:rPr lang="ru-RU" sz="2400" dirty="0">
                <a:solidFill>
                  <a:srgbClr val="7030A0"/>
                </a:solidFill>
              </a:rPr>
              <a:t>; 3 - золото; </a:t>
            </a:r>
            <a:endParaRPr lang="en-US" sz="2400" dirty="0" smtClean="0">
              <a:solidFill>
                <a:srgbClr val="7030A0"/>
              </a:solidFill>
            </a:endParaRPr>
          </a:p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 4 </a:t>
            </a:r>
            <a:r>
              <a:rPr lang="ru-RU" sz="2400" dirty="0">
                <a:solidFill>
                  <a:srgbClr val="7030A0"/>
                </a:solidFill>
              </a:rPr>
              <a:t>- </a:t>
            </a:r>
            <a:r>
              <a:rPr lang="ru-RU" sz="2400" dirty="0" err="1">
                <a:solidFill>
                  <a:srgbClr val="7030A0"/>
                </a:solidFill>
              </a:rPr>
              <a:t>сірка</a:t>
            </a:r>
            <a:r>
              <a:rPr lang="ru-RU" sz="2400" dirty="0">
                <a:solidFill>
                  <a:srgbClr val="7030A0"/>
                </a:solidFill>
              </a:rPr>
              <a:t>; 5 - ртуть; 6 - </a:t>
            </a:r>
            <a:r>
              <a:rPr lang="ru-RU" sz="2400" dirty="0" err="1">
                <a:solidFill>
                  <a:srgbClr val="7030A0"/>
                </a:solidFill>
              </a:rPr>
              <a:t>срібло</a:t>
            </a:r>
            <a:r>
              <a:rPr lang="ru-RU" sz="2400" dirty="0">
                <a:solidFill>
                  <a:srgbClr val="7030A0"/>
                </a:solidFill>
              </a:rPr>
              <a:t>; </a:t>
            </a:r>
            <a:r>
              <a:rPr lang="ru-RU" sz="2400" dirty="0" smtClean="0">
                <a:solidFill>
                  <a:srgbClr val="7030A0"/>
                </a:solidFill>
              </a:rPr>
              <a:t>    7 </a:t>
            </a:r>
            <a:r>
              <a:rPr lang="ru-RU" sz="2400" dirty="0">
                <a:solidFill>
                  <a:srgbClr val="7030A0"/>
                </a:solidFill>
              </a:rPr>
              <a:t>– </a:t>
            </a:r>
            <a:r>
              <a:rPr lang="ru-RU" sz="2400" dirty="0" err="1">
                <a:solidFill>
                  <a:srgbClr val="7030A0"/>
                </a:solidFill>
              </a:rPr>
              <a:t>залізо</a:t>
            </a:r>
            <a:endParaRPr lang="ru-RU" sz="2400" dirty="0">
              <a:solidFill>
                <a:srgbClr val="7030A0"/>
              </a:solidFill>
            </a:endParaRPr>
          </a:p>
          <a:p>
            <a:r>
              <a:rPr lang="ru-RU" sz="2400" dirty="0">
                <a:solidFill>
                  <a:srgbClr val="7030A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88938563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3" name="Object 2"/>
          <p:cNvGraphicFramePr>
            <a:graphicFrameLocks/>
          </p:cNvGraphicFramePr>
          <p:nvPr/>
        </p:nvGraphicFramePr>
        <p:xfrm>
          <a:off x="628650" y="428625"/>
          <a:ext cx="8029575" cy="585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Диаграмма" r:id="rId4" imgW="8029575" imgH="5857875" progId="Excel.Sheet.8">
                  <p:embed/>
                </p:oleObj>
              </mc:Choice>
              <mc:Fallback>
                <p:oleObj name="Диаграмма" r:id="rId4" imgW="8029575" imgH="585787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428625"/>
                        <a:ext cx="8029575" cy="585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3044156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84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56325" y="1989138"/>
            <a:ext cx="2736850" cy="1422400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dirty="0">
                <a:solidFill>
                  <a:srgbClr val="000099"/>
                </a:solidFill>
              </a:rPr>
              <a:t>Благородних у вільному вигляді</a:t>
            </a:r>
            <a:endParaRPr lang="ru-RU" sz="2400" b="1" i="1" dirty="0">
              <a:solidFill>
                <a:srgbClr val="000099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56325" y="3789363"/>
            <a:ext cx="2736850" cy="1039812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9C85C0">
                    <a:lumMod val="50000"/>
                  </a:srgbClr>
                </a:solidFill>
              </a:rPr>
              <a:t>Ag, Pt, Au</a:t>
            </a:r>
            <a:endParaRPr lang="ru-RU" sz="2000" b="1" dirty="0">
              <a:solidFill>
                <a:srgbClr val="9C85C0">
                  <a:lumMod val="50000"/>
                </a:srgb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01988" y="1989138"/>
            <a:ext cx="2735262" cy="1428750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dirty="0">
                <a:solidFill>
                  <a:srgbClr val="000099"/>
                </a:solidFill>
              </a:rPr>
              <a:t>Середньої активності у вигляді оксидів і сульфідів</a:t>
            </a:r>
            <a:endParaRPr lang="ru-RU" sz="2400" b="1" i="1" dirty="0">
              <a:solidFill>
                <a:srgbClr val="000099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5900" y="1989138"/>
            <a:ext cx="2736850" cy="1439862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dirty="0">
                <a:solidFill>
                  <a:srgbClr val="000099"/>
                </a:solidFill>
              </a:rPr>
              <a:t>Активних у вигляді солей</a:t>
            </a:r>
            <a:endParaRPr lang="ru-RU" sz="2400" b="1" i="1" dirty="0">
              <a:solidFill>
                <a:srgbClr val="000099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2150" y="3789363"/>
            <a:ext cx="2736850" cy="1077912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dirty="0">
                <a:solidFill>
                  <a:srgbClr val="000099"/>
                </a:solidFill>
              </a:rPr>
              <a:t>Сульфідні руди:</a:t>
            </a:r>
            <a:r>
              <a:rPr lang="en-US" sz="2000" b="1" i="1" dirty="0">
                <a:solidFill>
                  <a:srgbClr val="000099"/>
                </a:solidFill>
              </a:rPr>
              <a:t> </a:t>
            </a:r>
            <a:r>
              <a:rPr lang="en-US" sz="2000" b="1" i="1" dirty="0">
                <a:solidFill>
                  <a:srgbClr val="9C85C0">
                    <a:lumMod val="50000"/>
                  </a:srgbClr>
                </a:solidFill>
              </a:rPr>
              <a:t>PbS, FeS2, MoS2, ZnS</a:t>
            </a:r>
            <a:endParaRPr lang="ru-RU" sz="2000" b="1" i="1" dirty="0">
              <a:solidFill>
                <a:srgbClr val="000099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8125" y="3789363"/>
            <a:ext cx="2736850" cy="1092200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dirty="0">
                <a:solidFill>
                  <a:srgbClr val="000099"/>
                </a:solidFill>
              </a:rPr>
              <a:t>Хлоридні руди:</a:t>
            </a:r>
            <a:r>
              <a:rPr lang="en-US" sz="2000" b="1" i="1" dirty="0">
                <a:solidFill>
                  <a:srgbClr val="000099"/>
                </a:solidFill>
              </a:rPr>
              <a:t> </a:t>
            </a:r>
            <a:r>
              <a:rPr lang="en-US" sz="2000" b="1" i="1" dirty="0">
                <a:solidFill>
                  <a:srgbClr val="9C85C0">
                    <a:lumMod val="50000"/>
                  </a:srgbClr>
                </a:solidFill>
              </a:rPr>
              <a:t>NaCl,  KCl,</a:t>
            </a:r>
            <a:r>
              <a:rPr lang="uk-UA" sz="2000" b="1" i="1" dirty="0">
                <a:solidFill>
                  <a:srgbClr val="9C85C0">
                    <a:lumMod val="50000"/>
                  </a:srgbClr>
                </a:solidFill>
              </a:rPr>
              <a:t> </a:t>
            </a:r>
            <a:r>
              <a:rPr lang="en-US" sz="2000" b="1" i="1" dirty="0">
                <a:solidFill>
                  <a:srgbClr val="9C85C0">
                    <a:lumMod val="50000"/>
                  </a:srgbClr>
                </a:solidFill>
              </a:rPr>
              <a:t>KCl∙NaCl</a:t>
            </a:r>
            <a:r>
              <a:rPr lang="en-US" sz="2000" b="1" i="1" dirty="0">
                <a:solidFill>
                  <a:srgbClr val="9C85C0">
                    <a:lumMod val="50000"/>
                  </a:srgbClr>
                </a:solidFill>
                <a:latin typeface="Trebuchet MS"/>
              </a:rPr>
              <a:t>∙</a:t>
            </a:r>
            <a:r>
              <a:rPr lang="en-US" sz="2000" b="1" i="1" dirty="0">
                <a:solidFill>
                  <a:srgbClr val="9C85C0">
                    <a:lumMod val="50000"/>
                  </a:srgbClr>
                </a:solidFill>
              </a:rPr>
              <a:t>MgCl2, KCl∙MgCl2</a:t>
            </a:r>
            <a:r>
              <a:rPr lang="en-US" sz="2000" b="1" i="1" dirty="0">
                <a:solidFill>
                  <a:srgbClr val="9C85C0">
                    <a:lumMod val="50000"/>
                  </a:srgbClr>
                </a:solidFill>
                <a:latin typeface="Trebuchet MS"/>
              </a:rPr>
              <a:t>∙</a:t>
            </a:r>
            <a:r>
              <a:rPr lang="en-US" sz="2000" b="1" i="1" dirty="0">
                <a:solidFill>
                  <a:srgbClr val="9C85C0">
                    <a:lumMod val="50000"/>
                  </a:srgbClr>
                </a:solidFill>
              </a:rPr>
              <a:t>6H2O</a:t>
            </a:r>
            <a:endParaRPr lang="en-US" sz="2000" b="1" i="1" dirty="0">
              <a:solidFill>
                <a:srgbClr val="000099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1988" y="5229225"/>
            <a:ext cx="2735262" cy="1223963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dirty="0">
                <a:solidFill>
                  <a:srgbClr val="000099"/>
                </a:solidFill>
              </a:rPr>
              <a:t>Оксидні руди:</a:t>
            </a:r>
            <a:r>
              <a:rPr lang="en-US" sz="2000" b="1" i="1" dirty="0">
                <a:solidFill>
                  <a:srgbClr val="000099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>
                <a:solidFill>
                  <a:srgbClr val="9C85C0">
                    <a:lumMod val="50000"/>
                  </a:srgbClr>
                </a:solidFill>
              </a:rPr>
              <a:t>Fe3O4, Al2O3, NiO, MoO3</a:t>
            </a:r>
            <a:endParaRPr lang="ru-RU" sz="2000" b="1" i="1" dirty="0">
              <a:solidFill>
                <a:srgbClr val="9C85C0">
                  <a:lumMod val="50000"/>
                </a:srgb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5900" y="5229225"/>
            <a:ext cx="2736850" cy="1223963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dirty="0">
                <a:solidFill>
                  <a:srgbClr val="000099"/>
                </a:solidFill>
              </a:rPr>
              <a:t>Карбонатні руди:</a:t>
            </a:r>
            <a:r>
              <a:rPr lang="en-US" sz="2000" b="1" i="1" dirty="0">
                <a:solidFill>
                  <a:srgbClr val="000099"/>
                </a:solidFill>
              </a:rPr>
              <a:t>  </a:t>
            </a:r>
            <a:r>
              <a:rPr lang="en-US" sz="2000" b="1" i="1" dirty="0">
                <a:solidFill>
                  <a:srgbClr val="9C85C0">
                    <a:lumMod val="50000"/>
                  </a:srgbClr>
                </a:solidFill>
              </a:rPr>
              <a:t>CaCO3, CaCO3</a:t>
            </a:r>
            <a:r>
              <a:rPr lang="en-US" sz="2000" b="1" i="1" dirty="0">
                <a:solidFill>
                  <a:srgbClr val="9C85C0">
                    <a:lumMod val="50000"/>
                  </a:srgbClr>
                </a:solidFill>
                <a:latin typeface="Trebuchet MS"/>
              </a:rPr>
              <a:t>∙</a:t>
            </a:r>
            <a:r>
              <a:rPr lang="en-US" sz="2000" b="1" i="1" dirty="0">
                <a:solidFill>
                  <a:srgbClr val="9C85C0">
                    <a:lumMod val="50000"/>
                  </a:srgbClr>
                </a:solidFill>
              </a:rPr>
              <a:t>MgCO3, FeCO3, Ca(HCO3)2</a:t>
            </a:r>
            <a:endParaRPr lang="ru-RU" sz="2000" b="1" i="1" dirty="0">
              <a:solidFill>
                <a:srgbClr val="9C85C0">
                  <a:lumMod val="50000"/>
                </a:srgb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68538" y="657225"/>
            <a:ext cx="4606925" cy="792163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rgbClr val="000099"/>
                </a:solidFill>
              </a:rPr>
              <a:t>Знаходження </a:t>
            </a:r>
            <a:r>
              <a:rPr lang="en-US" sz="2800" b="1" i="1" dirty="0">
                <a:solidFill>
                  <a:srgbClr val="000099"/>
                </a:solidFill>
              </a:rPr>
              <a:t>  </a:t>
            </a:r>
            <a:r>
              <a:rPr lang="uk-UA" sz="2800" b="1" i="1" dirty="0">
                <a:solidFill>
                  <a:srgbClr val="000099"/>
                </a:solidFill>
              </a:rPr>
              <a:t>металів у природі</a:t>
            </a:r>
            <a:endParaRPr lang="ru-RU" sz="2800" b="1" i="1" dirty="0">
              <a:solidFill>
                <a:srgbClr val="000099"/>
              </a:solidFill>
            </a:endParaRPr>
          </a:p>
        </p:txBody>
      </p:sp>
      <p:cxnSp>
        <p:nvCxnSpPr>
          <p:cNvPr id="17" name="Соединительная линия уступом 16"/>
          <p:cNvCxnSpPr>
            <a:stCxn id="10" idx="2"/>
            <a:endCxn id="4" idx="0"/>
          </p:cNvCxnSpPr>
          <p:nvPr/>
        </p:nvCxnSpPr>
        <p:spPr>
          <a:xfrm rot="5400000">
            <a:off x="4301332" y="1718469"/>
            <a:ext cx="539750" cy="1587"/>
          </a:xfrm>
          <a:prstGeom prst="bentConnector3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1403350" y="1449388"/>
            <a:ext cx="1008063" cy="53975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732588" y="1449388"/>
            <a:ext cx="1223962" cy="53975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" idx="2"/>
            <a:endCxn id="3" idx="0"/>
          </p:cNvCxnSpPr>
          <p:nvPr/>
        </p:nvCxnSpPr>
        <p:spPr>
          <a:xfrm>
            <a:off x="7524750" y="3411538"/>
            <a:ext cx="0" cy="377825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519613" y="3417888"/>
            <a:ext cx="0" cy="371475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403350" y="3429000"/>
            <a:ext cx="0" cy="360363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6" idx="2"/>
          </p:cNvCxnSpPr>
          <p:nvPr/>
        </p:nvCxnSpPr>
        <p:spPr>
          <a:xfrm>
            <a:off x="4600575" y="4867275"/>
            <a:ext cx="0" cy="36195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1403350" y="4881563"/>
            <a:ext cx="0" cy="34766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994295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914400" y="285750"/>
            <a:ext cx="8229600" cy="7048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</a:rPr>
              <a:t>Місце елементів-металів у Періодичній системі </a:t>
            </a:r>
            <a:br>
              <a:rPr lang="uk-UA" sz="24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</a:rPr>
              <a:t>Д.І. Менделєєва, будова їх атомів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625" y="5929313"/>
            <a:ext cx="535781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2000" b="1" dirty="0">
                <a:solidFill>
                  <a:srgbClr val="444D26">
                    <a:lumMod val="50000"/>
                  </a:srgbClr>
                </a:solidFill>
              </a:rPr>
              <a:t>І, ІІ, ІІІ групи, головні підгрупи, побічні підгрупи, лантаноїди, актиноїди</a:t>
            </a:r>
            <a:endParaRPr lang="ru-RU" sz="2000" b="1" dirty="0">
              <a:solidFill>
                <a:srgbClr val="444D26">
                  <a:lumMod val="50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6438" y="1500188"/>
            <a:ext cx="3071812" cy="2835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2000" b="1" dirty="0">
                <a:solidFill>
                  <a:srgbClr val="444D26">
                    <a:lumMod val="50000"/>
                  </a:srgbClr>
                </a:solidFill>
              </a:rPr>
              <a:t>На зовнішньому рівні один – три електрони (</a:t>
            </a:r>
            <a:r>
              <a:rPr lang="en-US" sz="2000" b="1" dirty="0">
                <a:solidFill>
                  <a:srgbClr val="444D26">
                    <a:lumMod val="50000"/>
                  </a:srgbClr>
                </a:solidFill>
              </a:rPr>
              <a:t>s-</a:t>
            </a:r>
            <a:r>
              <a:rPr lang="uk-UA" sz="2000" b="1" dirty="0">
                <a:solidFill>
                  <a:srgbClr val="444D26">
                    <a:lumMod val="50000"/>
                  </a:srgbClr>
                </a:solidFill>
              </a:rPr>
              <a:t> або </a:t>
            </a:r>
            <a:r>
              <a:rPr lang="en-US" sz="2000" b="1" dirty="0">
                <a:solidFill>
                  <a:srgbClr val="444D26">
                    <a:lumMod val="50000"/>
                  </a:srgbClr>
                </a:solidFill>
              </a:rPr>
              <a:t>p</a:t>
            </a:r>
            <a:r>
              <a:rPr lang="uk-UA" sz="2000" b="1" dirty="0">
                <a:solidFill>
                  <a:srgbClr val="444D26">
                    <a:lumMod val="50000"/>
                  </a:srgbClr>
                </a:solidFill>
              </a:rPr>
              <a:t>-), в утворенні зв'язку беруть участь </a:t>
            </a:r>
            <a:r>
              <a:rPr lang="en-US" sz="2000" b="1" dirty="0">
                <a:solidFill>
                  <a:srgbClr val="444D26">
                    <a:lumMod val="50000"/>
                  </a:srgbClr>
                </a:solidFill>
              </a:rPr>
              <a:t>d</a:t>
            </a:r>
            <a:r>
              <a:rPr lang="uk-UA" sz="2000" b="1" dirty="0">
                <a:solidFill>
                  <a:srgbClr val="444D26">
                    <a:lumMod val="50000"/>
                  </a:srgbClr>
                </a:solidFill>
              </a:rPr>
              <a:t>- електрони передзовнішнього підрівня</a:t>
            </a:r>
          </a:p>
          <a:p>
            <a:pPr>
              <a:defRPr/>
            </a:pPr>
            <a:endParaRPr lang="uk-UA" sz="2000" b="1" dirty="0">
              <a:solidFill>
                <a:srgbClr val="444D26">
                  <a:lumMod val="50000"/>
                </a:srgbClr>
              </a:solidFill>
            </a:endParaRPr>
          </a:p>
          <a:p>
            <a:pPr>
              <a:defRPr/>
            </a:pPr>
            <a:r>
              <a:rPr lang="en-US" sz="2000" b="1" dirty="0">
                <a:solidFill>
                  <a:srgbClr val="444D26">
                    <a:lumMod val="50000"/>
                  </a:srgbClr>
                </a:solidFill>
              </a:rPr>
              <a:t>        Me° - ne⁻ = Meⁿ⁺</a:t>
            </a:r>
            <a:endParaRPr lang="ru-RU" sz="2000" b="1" dirty="0">
              <a:solidFill>
                <a:srgbClr val="444D26">
                  <a:lumMod val="50000"/>
                </a:srgbClr>
              </a:solidFill>
            </a:endParaRPr>
          </a:p>
        </p:txBody>
      </p:sp>
      <p:pic>
        <p:nvPicPr>
          <p:cNvPr id="15364" name="Picture 2" descr="G:\45137486.jpg"/>
          <p:cNvPicPr>
            <a:picLocks noChangeAspect="1" noChangeArrowheads="1"/>
          </p:cNvPicPr>
          <p:nvPr/>
        </p:nvPicPr>
        <p:blipFill>
          <a:blip r:embed="rId2"/>
          <a:srcRect t="6425"/>
          <a:stretch>
            <a:fillRect/>
          </a:stretch>
        </p:blipFill>
        <p:spPr bwMode="auto">
          <a:xfrm>
            <a:off x="179388" y="1052513"/>
            <a:ext cx="56070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1794231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88" y="1000125"/>
            <a:ext cx="4286250" cy="535781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Металічна кристалічна гратка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</a:rPr>
              <a:t>Металевий зв’язок і кристалічна </a:t>
            </a:r>
            <a:r>
              <a:rPr lang="uk-UA" sz="3200" b="1" dirty="0" err="1" smtClean="0">
                <a:solidFill>
                  <a:schemeClr val="accent4">
                    <a:lumMod val="50000"/>
                  </a:schemeClr>
                </a:solidFill>
              </a:rPr>
              <a:t>гратка</a:t>
            </a:r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28625" y="2928938"/>
            <a:ext cx="857250" cy="7858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5400" b="1" dirty="0">
                <a:solidFill>
                  <a:srgbClr val="9C85C0">
                    <a:lumMod val="50000"/>
                  </a:srgbClr>
                </a:solidFill>
              </a:rPr>
              <a:t>+</a:t>
            </a:r>
            <a:endParaRPr lang="ru-RU" sz="5400" b="1" dirty="0">
              <a:solidFill>
                <a:srgbClr val="9C85C0">
                  <a:lumMod val="50000"/>
                </a:srgb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500438" y="2928938"/>
            <a:ext cx="857250" cy="7858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5400" b="1" dirty="0">
                <a:solidFill>
                  <a:srgbClr val="9C85C0">
                    <a:lumMod val="50000"/>
                  </a:srgbClr>
                </a:solidFill>
              </a:rPr>
              <a:t>+</a:t>
            </a:r>
            <a:endParaRPr lang="ru-RU" sz="5400" b="1" dirty="0">
              <a:solidFill>
                <a:srgbClr val="9C85C0">
                  <a:lumMod val="50000"/>
                </a:srgb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000250" y="2928938"/>
            <a:ext cx="857250" cy="7858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5400" b="1" dirty="0">
              <a:solidFill>
                <a:srgbClr val="9C85C0">
                  <a:lumMod val="50000"/>
                </a:srgb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00063" y="4143375"/>
            <a:ext cx="857250" cy="78581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5400" b="1" dirty="0">
              <a:solidFill>
                <a:srgbClr val="9C85C0">
                  <a:lumMod val="50000"/>
                </a:srgb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500438" y="4143375"/>
            <a:ext cx="857250" cy="78581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5400" b="1" dirty="0">
              <a:solidFill>
                <a:srgbClr val="9C85C0">
                  <a:lumMod val="50000"/>
                </a:srgbClr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000250" y="5286375"/>
            <a:ext cx="857250" cy="78581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5400" b="1" dirty="0">
              <a:solidFill>
                <a:srgbClr val="9C85C0">
                  <a:lumMod val="50000"/>
                </a:srgbClr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00063" y="5286375"/>
            <a:ext cx="857250" cy="78581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5400" b="1" dirty="0">
                <a:solidFill>
                  <a:srgbClr val="9C85C0">
                    <a:lumMod val="50000"/>
                  </a:srgbClr>
                </a:solidFill>
              </a:rPr>
              <a:t>+</a:t>
            </a:r>
            <a:endParaRPr lang="ru-RU" sz="5400" b="1" dirty="0">
              <a:solidFill>
                <a:srgbClr val="9C85C0">
                  <a:lumMod val="50000"/>
                </a:srgbClr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429000" y="5286375"/>
            <a:ext cx="857250" cy="78581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5400" b="1" dirty="0">
                <a:solidFill>
                  <a:srgbClr val="9C85C0">
                    <a:lumMod val="50000"/>
                  </a:srgbClr>
                </a:solidFill>
              </a:rPr>
              <a:t>+</a:t>
            </a:r>
            <a:endParaRPr lang="ru-RU" sz="5400" b="1" dirty="0">
              <a:solidFill>
                <a:srgbClr val="9C85C0">
                  <a:lumMod val="50000"/>
                </a:srgbClr>
              </a:solidFill>
            </a:endParaRPr>
          </a:p>
        </p:txBody>
      </p:sp>
      <p:sp>
        <p:nvSpPr>
          <p:cNvPr id="20" name="Блок-схема: узел 19"/>
          <p:cNvSpPr/>
          <p:nvPr/>
        </p:nvSpPr>
        <p:spPr>
          <a:xfrm>
            <a:off x="1500188" y="3786188"/>
            <a:ext cx="285750" cy="28575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3" name="Блок-схема: узел 22"/>
          <p:cNvSpPr/>
          <p:nvPr/>
        </p:nvSpPr>
        <p:spPr>
          <a:xfrm>
            <a:off x="3071813" y="3786188"/>
            <a:ext cx="285750" cy="28575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4" name="Блок-схема: узел 23"/>
          <p:cNvSpPr/>
          <p:nvPr/>
        </p:nvSpPr>
        <p:spPr>
          <a:xfrm>
            <a:off x="1428750" y="4929188"/>
            <a:ext cx="285750" cy="28575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5" name="Блок-схема: узел 24"/>
          <p:cNvSpPr/>
          <p:nvPr/>
        </p:nvSpPr>
        <p:spPr>
          <a:xfrm>
            <a:off x="3071813" y="4929188"/>
            <a:ext cx="285750" cy="28575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400" name="TextBox 29"/>
          <p:cNvSpPr txBox="1">
            <a:spLocks noChangeArrowheads="1"/>
          </p:cNvSpPr>
          <p:nvPr/>
        </p:nvSpPr>
        <p:spPr bwMode="auto">
          <a:xfrm>
            <a:off x="4857750" y="1000125"/>
            <a:ext cx="40005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000">
                <a:solidFill>
                  <a:prstClr val="black"/>
                </a:solidFill>
              </a:rPr>
              <a:t>  У вузлах ґраток – атоми й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000">
                <a:solidFill>
                  <a:prstClr val="black"/>
                </a:solidFill>
              </a:rPr>
              <a:t>катіони металу, між вузлами</a:t>
            </a:r>
            <a:r>
              <a:rPr lang="ru-RU" sz="2000">
                <a:solidFill>
                  <a:prstClr val="black"/>
                </a:solidFill>
              </a:rPr>
              <a:t> –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000">
                <a:solidFill>
                  <a:prstClr val="black"/>
                </a:solidFill>
              </a:rPr>
              <a:t>відносно вільні електрони.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z="200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i="1">
                <a:solidFill>
                  <a:prstClr val="black"/>
                </a:solidFill>
              </a:rPr>
              <a:t>Металевий зв’язок –</a:t>
            </a:r>
            <a:r>
              <a:rPr lang="uk-UA" sz="2000">
                <a:solidFill>
                  <a:prstClr val="black"/>
                </a:solidFill>
              </a:rPr>
              <a:t> це хімічний зв’язок, утворений за рахунок усуспільнення валентних електронів усіх атомів металевого кристала,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000">
                <a:solidFill>
                  <a:prstClr val="black"/>
                </a:solidFill>
              </a:rPr>
              <a:t>що зв'язуються. У результаті утворюється єдина електронна хмарина кристала, що легко зміщається під дією електричної напруги.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000">
                <a:solidFill>
                  <a:prstClr val="black"/>
                </a:solidFill>
              </a:rPr>
              <a:t>Металевий зв’язок не має спрямованості й насичуваності. Він зберігається й у розплавах металів.</a:t>
            </a:r>
          </a:p>
        </p:txBody>
      </p:sp>
      <p:sp>
        <p:nvSpPr>
          <p:cNvPr id="31" name="Овал 30"/>
          <p:cNvSpPr/>
          <p:nvPr/>
        </p:nvSpPr>
        <p:spPr>
          <a:xfrm>
            <a:off x="571500" y="1857375"/>
            <a:ext cx="857250" cy="78581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5400" b="1" dirty="0">
              <a:solidFill>
                <a:srgbClr val="9C85C0">
                  <a:lumMod val="50000"/>
                </a:srgbClr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2071688" y="1857375"/>
            <a:ext cx="857250" cy="78581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5400" b="1" dirty="0">
                <a:solidFill>
                  <a:srgbClr val="9C85C0">
                    <a:lumMod val="50000"/>
                  </a:srgbClr>
                </a:solidFill>
              </a:rPr>
              <a:t>+</a:t>
            </a:r>
            <a:endParaRPr lang="ru-RU" sz="5400" b="1" dirty="0">
              <a:solidFill>
                <a:srgbClr val="9C85C0">
                  <a:lumMod val="50000"/>
                </a:srgbClr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3429000" y="1857375"/>
            <a:ext cx="857250" cy="78581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5400" b="1" dirty="0">
              <a:solidFill>
                <a:srgbClr val="9C85C0">
                  <a:lumMod val="50000"/>
                </a:srgbClr>
              </a:solidFill>
            </a:endParaRPr>
          </a:p>
        </p:txBody>
      </p:sp>
      <p:sp>
        <p:nvSpPr>
          <p:cNvPr id="34" name="Блок-схема: узел 33"/>
          <p:cNvSpPr/>
          <p:nvPr/>
        </p:nvSpPr>
        <p:spPr>
          <a:xfrm>
            <a:off x="1428750" y="2714625"/>
            <a:ext cx="285750" cy="28575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5" name="Блок-схема: узел 34"/>
          <p:cNvSpPr/>
          <p:nvPr/>
        </p:nvSpPr>
        <p:spPr>
          <a:xfrm>
            <a:off x="3071813" y="2714625"/>
            <a:ext cx="285750" cy="28575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Овал 5"/>
          <p:cNvSpPr/>
          <p:nvPr/>
        </p:nvSpPr>
        <p:spPr>
          <a:xfrm>
            <a:off x="1979613" y="4076700"/>
            <a:ext cx="857250" cy="78581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5400" b="1" dirty="0">
                <a:solidFill>
                  <a:srgbClr val="9C85C0">
                    <a:lumMod val="50000"/>
                  </a:srgbClr>
                </a:solidFill>
              </a:rPr>
              <a:t>+</a:t>
            </a:r>
            <a:endParaRPr lang="ru-RU" sz="5400" b="1" dirty="0">
              <a:solidFill>
                <a:srgbClr val="9C85C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762010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4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4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4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4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4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64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97 -0.02753 C 0.02813 -0.03586 0.03629 -0.04418 0.04219 -0.04164 C 0.0481 -0.0391 0.05087 -0.00949 0.05521 -0.01203 C 0.05955 -0.01458 0.06945 -0.04673 0.06806 -0.05737 C 0.06667 -0.06801 0.03994 -0.08189 0.04688 -0.07634 C 0.05382 -0.07079 0.10244 -0.03609 0.10938 -0.02452 C 0.11632 -0.01296 0.08334 -0.01388 0.0882 -0.00717 C 0.09306 -0.00047 0.12796 0.00324 0.13872 0.01619 C 0.14948 0.02914 0.15435 0.05366 0.15278 0.07101 C 0.15122 0.08836 0.13247 0.10548 0.12935 0.11982 C 0.12622 0.13416 0.14167 0.15059 0.13403 0.1573 C 0.12639 0.164 0.09185 0.16053 0.08334 0.16053 " pathEditMode="relative" ptsTypes="aaaaaaaaaaaA">
                                      <p:cBhvr>
                                        <p:cTn id="1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14 -0.02452 C 0.0375 -0.01226 0.05486 0.00023 0.0566 0.01619 C 0.05834 0.03215 0.04254 0.06454 0.03073 0.07101 C 0.01893 0.07749 -0.00399 0.0495 -0.01406 0.05551 C -0.02378 0.06153 -0.01944 0.10409 -0.02916 0.1071 C -0.03889 0.11011 -0.05903 0.0768 -0.07274 0.07425 C -0.08646 0.07171 -0.09757 0.09229 -0.11163 0.0916 C -0.12569 0.09091 -0.14236 0.06847 -0.15746 0.06963 C -0.17257 0.07078 -0.20312 0.09021 -0.20208 0.09923 C -0.20104 0.10826 -0.16371 0.10849 -0.15156 0.12445 C -0.13941 0.14041 -0.14843 0.18228 -0.12916 0.195 C -0.10989 0.20772 -0.05087 0.18991 -0.03628 0.20125 C -0.0217 0.21258 -0.04218 0.24589 -0.04218 0.26232 C -0.04218 0.27874 -0.03784 0.29169 -0.03628 0.30002 C -0.03472 0.30835 -0.03385 0.31043 -0.03281 0.31251 " pathEditMode="relative" ptsTypes="aaaaaaaaaaaaaaA">
                                      <p:cBhvr>
                                        <p:cTn id="11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5829 C 0.01979 -0.05436 0.0382 -0.05043 0.05087 -0.03794 C 0.06354 -0.02545 0.07778 0.00254 0.07778 0.01689 C 0.07778 0.03123 0.05278 0.03701 0.05087 0.04811 C 0.04896 0.05922 0.07188 0.07425 0.06615 0.0842 C 0.06042 0.09415 0.02847 0.10779 0.01667 0.10779 C 0.00486 0.10779 0.00764 0.08674 -0.00451 0.0842 C -0.01666 0.08166 -0.04705 0.08628 -0.05625 0.09206 C -0.06545 0.09785 -0.0526 0.11034 -0.05972 0.11867 C -0.06684 0.12699 -0.0901 0.14365 -0.09861 0.14226 C -0.10712 0.14087 -0.10087 0.1145 -0.11041 0.11103 C -0.11996 0.10756 -0.14653 0.12584 -0.15625 0.12191 C -0.16597 0.11797 -0.16232 0.10294 -0.16927 0.08744 C -0.17621 0.07194 -0.19132 0.02915 -0.19739 0.02938 C -0.20347 0.02961 -0.20069 0.09137 -0.20573 0.08906 C -0.21076 0.08674 -0.22916 0.0347 -0.22795 0.01527 C -0.22673 -0.00416 -0.21493 -0.01619 -0.19861 -0.02707 C -0.18229 -0.03794 -0.14705 -0.03424 -0.13038 -0.05043 C -0.11371 -0.06662 -0.10382 -0.11196 -0.09861 -0.12422 " pathEditMode="relative" ptsTypes="aaaaaaaaaaaaaaaaaaA">
                                      <p:cBhvr>
                                        <p:cTn id="1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0.06153 C -0.02084 -0.0532 -0.0382 -0.04465 -0.04202 -0.02707 C -0.04584 -0.00949 -0.04045 0.02359 -0.02674 0.04349 C -0.01302 0.06338 0.03159 0.07703 0.04028 0.09206 C 0.04896 0.1071 0.02378 0.12052 0.025 0.1344 C 0.02621 0.14828 0.03663 0.1684 0.04739 0.17511 C 0.05816 0.18182 0.08107 0.17071 0.08975 0.17511 C 0.09844 0.1795 0.09184 0.20171 0.09913 0.20194 C 0.10642 0.20217 0.12691 0.17441 0.13333 0.17673 C 0.13975 0.17904 0.12066 0.21513 0.13784 0.21605 C 0.15521 0.21698 0.20955 0.19223 0.23802 0.18297 C 0.26649 0.17372 0.30399 0.18945 0.3085 0.161 C 0.31302 0.13255 0.27291 0.06477 0.2651 0.01226 C 0.25729 -0.04025 0.26927 -0.12098 0.26146 -0.15406 C 0.25364 -0.18714 0.22916 -0.17164 0.21788 -0.18691 C 0.20659 -0.20218 0.19982 -0.22438 0.19323 -0.24636 " pathEditMode="relative" ptsTypes="aaaaaaaaaaaaaaaA">
                                      <p:cBhvr>
                                        <p:cTn id="1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-0.05089 C 0.03698 -0.05529 0.07049 -0.05968 0.07639 -0.08374 C 0.0823 -0.1078 0.02882 -0.17511 0.03872 -0.19523 C 0.04862 -0.21536 0.12761 -0.18043 0.13629 -0.20449 C 0.14497 -0.22854 0.10834 -0.32154 0.09046 -0.33935 C 0.07257 -0.35716 0.04237 -0.30049 0.02935 -0.31113 C 0.01632 -0.32177 -0.00729 -0.38978 0.01285 -0.40365 C 0.03299 -0.41753 0.11893 -0.38677 0.15053 -0.39417 C 0.18212 -0.40157 0.23351 -0.43997 0.20226 -0.44761 C 0.17101 -0.45524 0.00296 -0.47374 -0.03664 -0.43974 C -0.07622 -0.40574 -0.06997 -0.28429 -0.03542 -0.24381 C -0.00086 -0.20333 0.12882 -0.22785 0.17049 -0.19662 C 0.21216 -0.16539 0.19514 -0.09739 0.21407 -0.05714 C 0.23299 -0.01689 0.27292 0.02776 0.28455 0.04465 " pathEditMode="relative" ptsTypes="aaaaaaaaaaaaaA">
                                      <p:cBhvr>
                                        <p:cTn id="1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79 -0.01642 C 0.04115 -0.05135 0.05868 -0.08628 0.04497 -0.09785 C 0.03125 -0.10941 -0.02708 -0.08721 -0.05868 -0.08536 C -0.09028 -0.08351 -0.1408 -0.07217 -0.14444 -0.08698 C -0.14809 -0.10178 -0.08055 -0.14481 -0.0809 -0.17465 C -0.08125 -0.20449 -0.15434 -0.2334 -0.14687 -0.26579 C -0.13941 -0.29817 -0.03871 -0.34721 -0.03628 -0.36919 C -0.03385 -0.39116 -0.12014 -0.3826 -0.13281 -0.39741 C -0.14548 -0.41221 -0.13646 -0.45686 -0.11267 -0.45848 C -0.08889 -0.4601 -0.02673 -0.42956 0.00955 -0.40666 C 0.04584 -0.38376 0.0967 -0.35114 0.10486 -0.32061 C 0.11302 -0.29008 0.06094 -0.25792 0.05903 -0.22346 C 0.05712 -0.18899 0.10191 -0.13208 0.09323 -0.11358 C 0.08455 -0.09507 0.03663 -0.12214 0.00729 -0.11196 C -0.02205 -0.10178 -0.06007 -0.05968 -0.08333 -0.05251 C -0.10659 -0.04534 -0.12725 -0.05344 -0.13281 -0.06824 C -0.13837 -0.08304 -0.11024 -0.11312 -0.11632 -0.1418 C -0.12239 -0.17048 -0.16962 -0.21189 -0.16927 -0.24057 C -0.16892 -0.26926 -0.12448 -0.30095 -0.11389 -0.31436 C -0.1033 -0.32778 -0.10451 -0.32431 -0.10573 -0.32061 " pathEditMode="relative" ptsTypes="aaaaaaaaaaaaaaaaaaaA">
                                      <p:cBhvr>
                                        <p:cTn id="1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12" grpId="0" animBg="1"/>
      <p:bldP spid="14" grpId="0" animBg="1"/>
      <p:bldP spid="16" grpId="0" animBg="1"/>
      <p:bldP spid="18" grpId="0" animBg="1"/>
      <p:bldP spid="19" grpId="0" animBg="1"/>
      <p:bldP spid="20" grpId="0" animBg="1"/>
      <p:bldP spid="20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31" grpId="0" animBg="1"/>
      <p:bldP spid="32" grpId="0" animBg="1"/>
      <p:bldP spid="33" grpId="0" animBg="1"/>
      <p:bldP spid="34" grpId="0" animBg="1"/>
      <p:bldP spid="35" grpId="0" animBg="1"/>
      <p:bldP spid="35" grpId="1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Кристалічні </a:t>
            </a:r>
            <a:r>
              <a:rPr lang="uk-UA" dirty="0" err="1" smtClean="0">
                <a:solidFill>
                  <a:schemeClr val="accent4">
                    <a:lumMod val="50000"/>
                  </a:schemeClr>
                </a:solidFill>
              </a:rPr>
              <a:t>гратки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 металів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7" name="Picture 5" descr="http://on2.docdat.com/tw_files2/urls_16/8/d-7726/7z-docs/1_html_m56362f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0797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on2.docdat.com/tw_files2/urls_16/8/d-7726/7z-docs/1_html_m23756a3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916832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://on2.docdat.com/tw_files2/urls_16/8/d-7726/7z-docs/1_html_2d675a2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16832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https://encrypted-tbn2.gstatic.com/images?q=tbn:ANd9GcQWdTGvT6xnZaz8E3W4ZBX_2QGaC48l3GZLekNZllSVjFT97tgRm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877" y="3573016"/>
            <a:ext cx="568863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znanius.com/uploads/etbook/chemistry10/lessons/c63l154/Ris_3_1_2.pn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128">
            <a:off x="282649" y="2055200"/>
            <a:ext cx="2600332" cy="232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2286000" y="5884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4671683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1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381625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uk-UA" sz="2000" smtClean="0">
                <a:solidFill>
                  <a:srgbClr val="C00000"/>
                </a:solidFill>
              </a:rPr>
              <a:t>Агрегатний стан</a:t>
            </a:r>
            <a:r>
              <a:rPr lang="uk-UA" sz="2000" smtClean="0"/>
              <a:t>: тверді, за винятком </a:t>
            </a:r>
            <a:r>
              <a:rPr lang="en-US" sz="2000" smtClean="0"/>
              <a:t>Hg, Ga.</a:t>
            </a:r>
          </a:p>
          <a:p>
            <a:pPr eaLnBrk="1" hangingPunct="1">
              <a:buFontTx/>
              <a:buChar char="-"/>
            </a:pPr>
            <a:r>
              <a:rPr lang="uk-UA" sz="2000" smtClean="0">
                <a:solidFill>
                  <a:srgbClr val="C00000"/>
                </a:solidFill>
              </a:rPr>
              <a:t>Колір</a:t>
            </a:r>
            <a:r>
              <a:rPr lang="uk-UA" sz="2000" smtClean="0"/>
              <a:t>: усі відтінки від сірого до чорного (винятки </a:t>
            </a:r>
            <a:r>
              <a:rPr lang="en-US" sz="2000" smtClean="0"/>
              <a:t>Cu, Au).</a:t>
            </a:r>
          </a:p>
          <a:p>
            <a:pPr eaLnBrk="1" hangingPunct="1">
              <a:buFontTx/>
              <a:buChar char="-"/>
            </a:pPr>
            <a:r>
              <a:rPr lang="uk-UA" sz="2000" smtClean="0">
                <a:solidFill>
                  <a:srgbClr val="C00000"/>
                </a:solidFill>
              </a:rPr>
              <a:t>Тепло – й електропровідність </a:t>
            </a:r>
            <a:r>
              <a:rPr lang="uk-UA" sz="2000" smtClean="0"/>
              <a:t>(за рахунок вільних електронів) збільшуються в ряді </a:t>
            </a:r>
            <a:r>
              <a:rPr lang="en-US" sz="2000" smtClean="0"/>
              <a:t>Hg, Pb, Fe, Zn, Mg, Al, Au, Cu, Ag.</a:t>
            </a:r>
            <a:endParaRPr lang="uk-UA" sz="2000" smtClean="0"/>
          </a:p>
          <a:p>
            <a:pPr eaLnBrk="1" hangingPunct="1">
              <a:buFontTx/>
              <a:buChar char="-"/>
            </a:pPr>
            <a:r>
              <a:rPr lang="uk-UA" sz="2000" smtClean="0">
                <a:solidFill>
                  <a:srgbClr val="C00000"/>
                </a:solidFill>
              </a:rPr>
              <a:t>Ковкість і пластичність </a:t>
            </a:r>
            <a:r>
              <a:rPr lang="uk-UA" sz="2000" smtClean="0"/>
              <a:t>(йони безпосередньо один з одним не зв'язані, тому окремі їх шари можуть зміщатися один відносно одного). Найбільш пластичний метал – золото, найбільш крихкий – хром, манган, стибій.</a:t>
            </a:r>
          </a:p>
          <a:p>
            <a:pPr eaLnBrk="1" hangingPunct="1">
              <a:buFontTx/>
              <a:buChar char="-"/>
            </a:pPr>
            <a:r>
              <a:rPr lang="uk-UA" sz="2000" smtClean="0">
                <a:solidFill>
                  <a:srgbClr val="C00000"/>
                </a:solidFill>
              </a:rPr>
              <a:t>Густина</a:t>
            </a:r>
            <a:r>
              <a:rPr lang="uk-UA" sz="2000" smtClean="0"/>
              <a:t>: легкі – </a:t>
            </a:r>
            <a:r>
              <a:rPr lang="el-GR" sz="2000" smtClean="0"/>
              <a:t>ρ</a:t>
            </a:r>
            <a:r>
              <a:rPr lang="uk-UA" sz="2000" smtClean="0"/>
              <a:t> &lt; 5 г/см ³ (</a:t>
            </a:r>
            <a:r>
              <a:rPr lang="el-GR" sz="2000" smtClean="0"/>
              <a:t>ρ</a:t>
            </a:r>
            <a:r>
              <a:rPr lang="ru-RU" sz="2000" smtClean="0"/>
              <a:t> (</a:t>
            </a:r>
            <a:r>
              <a:rPr lang="en-US" sz="2000" smtClean="0"/>
              <a:t>Li</a:t>
            </a:r>
            <a:r>
              <a:rPr lang="uk-UA" sz="2000" smtClean="0"/>
              <a:t>) = 0,53 г/см ³); важкі – </a:t>
            </a:r>
            <a:r>
              <a:rPr lang="el-GR" sz="2000" smtClean="0"/>
              <a:t>ρ</a:t>
            </a:r>
            <a:r>
              <a:rPr lang="uk-UA" sz="2000" smtClean="0"/>
              <a:t> &gt; 5 г/см ³ (</a:t>
            </a:r>
            <a:r>
              <a:rPr lang="el-GR" sz="2000" smtClean="0"/>
              <a:t>ρ</a:t>
            </a:r>
            <a:r>
              <a:rPr lang="uk-UA" sz="2000" smtClean="0"/>
              <a:t> (</a:t>
            </a:r>
            <a:r>
              <a:rPr lang="en-US" sz="2000" smtClean="0"/>
              <a:t>Os) </a:t>
            </a:r>
            <a:r>
              <a:rPr lang="uk-UA" sz="2000" smtClean="0"/>
              <a:t>= 22,48 г/см ³).</a:t>
            </a:r>
          </a:p>
          <a:p>
            <a:pPr eaLnBrk="1" hangingPunct="1">
              <a:buFontTx/>
              <a:buChar char="-"/>
            </a:pPr>
            <a:r>
              <a:rPr lang="uk-UA" sz="2000" smtClean="0">
                <a:solidFill>
                  <a:srgbClr val="C00000"/>
                </a:solidFill>
              </a:rPr>
              <a:t>Твердість</a:t>
            </a:r>
            <a:r>
              <a:rPr lang="uk-UA" sz="2000" smtClean="0"/>
              <a:t>: м'які (лужні метали); тверді (хром).</a:t>
            </a:r>
          </a:p>
          <a:p>
            <a:pPr eaLnBrk="1" hangingPunct="1">
              <a:buFontTx/>
              <a:buChar char="-"/>
            </a:pPr>
            <a:r>
              <a:rPr lang="uk-UA" sz="2000" smtClean="0">
                <a:solidFill>
                  <a:srgbClr val="C00000"/>
                </a:solidFill>
              </a:rPr>
              <a:t>Температура плавлення</a:t>
            </a:r>
            <a:r>
              <a:rPr lang="uk-UA" sz="2000" smtClean="0"/>
              <a:t>: легкоплавкі – </a:t>
            </a:r>
            <a:r>
              <a:rPr lang="en-US" sz="2000" smtClean="0"/>
              <a:t>T</a:t>
            </a:r>
            <a:r>
              <a:rPr lang="uk-UA" sz="2000" smtClean="0"/>
              <a:t>пл (</a:t>
            </a:r>
            <a:r>
              <a:rPr lang="en-US" sz="2000" smtClean="0"/>
              <a:t>Hg)</a:t>
            </a:r>
            <a:r>
              <a:rPr lang="ru-RU" sz="2000" smtClean="0"/>
              <a:t> = </a:t>
            </a:r>
            <a:r>
              <a:rPr lang="uk-UA" sz="2000" smtClean="0"/>
              <a:t>38,87 С; тугоплавкі – Тпл (</a:t>
            </a:r>
            <a:r>
              <a:rPr lang="en-US" sz="2000" smtClean="0"/>
              <a:t>W)</a:t>
            </a:r>
            <a:r>
              <a:rPr lang="uk-UA" sz="2000" smtClean="0"/>
              <a:t>=3370 С.</a:t>
            </a:r>
          </a:p>
          <a:p>
            <a:pPr eaLnBrk="1" hangingPunct="1">
              <a:buFontTx/>
              <a:buChar char="-"/>
            </a:pPr>
            <a:r>
              <a:rPr lang="uk-UA" sz="2000" smtClean="0">
                <a:solidFill>
                  <a:srgbClr val="C00000"/>
                </a:solidFill>
              </a:rPr>
              <a:t>Температура кипіння </a:t>
            </a:r>
            <a:r>
              <a:rPr lang="uk-UA" sz="2000" smtClean="0"/>
              <a:t>в металів висока.</a:t>
            </a:r>
            <a:endParaRPr lang="en-US" sz="200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49051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</a:rPr>
              <a:t>Загальні фізичні властивості металів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26095"/>
      </p:ext>
    </p:extLst>
  </p:cSld>
  <p:clrMapOvr>
    <a:masterClrMapping/>
  </p:clrMapOvr>
  <p:transition spd="med" advClick="0" advTm="10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3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3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3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1015</Words>
  <Application>Microsoft Office PowerPoint</Application>
  <PresentationFormat>Екран (4:3)</PresentationFormat>
  <Paragraphs>127</Paragraphs>
  <Slides>22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6" baseType="lpstr">
      <vt:lpstr>Бумажная</vt:lpstr>
      <vt:lpstr>2_Бумажная</vt:lpstr>
      <vt:lpstr>3_Бумажная</vt:lpstr>
      <vt:lpstr>Диаграмма</vt:lpstr>
      <vt:lpstr>Метали   </vt:lpstr>
      <vt:lpstr>        Місце металічних елементів у періодичній системі , особливості будови. Знаходження в природі. Фізичні властивості. Загальні способи добування металів </vt:lpstr>
      <vt:lpstr>Презентація PowerPoint</vt:lpstr>
      <vt:lpstr>Презентація PowerPoint</vt:lpstr>
      <vt:lpstr>Презентація PowerPoint</vt:lpstr>
      <vt:lpstr>Місце елементів-металів у Періодичній системі  Д.І. Менделєєва, будова їх атомів</vt:lpstr>
      <vt:lpstr>Металевий зв’язок і кристалічна гратка </vt:lpstr>
      <vt:lpstr>Кристалічні гратки металів</vt:lpstr>
      <vt:lpstr>Загальні фізичні властивості металів</vt:lpstr>
      <vt:lpstr>Загальні способи одержання металів</vt:lpstr>
      <vt:lpstr>2. Менш активні метали відновлюють з оксидів або сульфідів (після попереднього випалу):</vt:lpstr>
      <vt:lpstr>Металургія</vt:lpstr>
      <vt:lpstr>Презентація PowerPoint</vt:lpstr>
      <vt:lpstr>Виплавка сталі найбільшими державами-виробниками</vt:lpstr>
      <vt:lpstr>Використання металів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Перспективи розвитку</vt:lpstr>
      <vt:lpstr> Домашнє завдання: 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Метали   </dc:title>
  <dc:creator>Хозяин</dc:creator>
  <cp:lastModifiedBy>Хозяин</cp:lastModifiedBy>
  <cp:revision>9</cp:revision>
  <dcterms:created xsi:type="dcterms:W3CDTF">2014-03-01T12:35:58Z</dcterms:created>
  <dcterms:modified xsi:type="dcterms:W3CDTF">2014-03-04T13:17:23Z</dcterms:modified>
</cp:coreProperties>
</file>