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70" r:id="rId7"/>
    <p:sldId id="261" r:id="rId8"/>
    <p:sldId id="262" r:id="rId9"/>
    <p:sldId id="263" r:id="rId10"/>
    <p:sldId id="276" r:id="rId11"/>
    <p:sldId id="266" r:id="rId12"/>
    <p:sldId id="275" r:id="rId13"/>
    <p:sldId id="273" r:id="rId14"/>
    <p:sldId id="267" r:id="rId15"/>
    <p:sldId id="268" r:id="rId16"/>
    <p:sldId id="271" r:id="rId17"/>
    <p:sldId id="269" r:id="rId18"/>
  </p:sldIdLst>
  <p:sldSz cx="9144000" cy="6858000" type="screen4x3"/>
  <p:notesSz cx="6858000" cy="9144000"/>
  <p:custDataLst>
    <p:tags r:id="rId20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642" autoAdjust="0"/>
    <p:restoredTop sz="94660" autoAdjust="0"/>
  </p:normalViewPr>
  <p:slideViewPr>
    <p:cSldViewPr>
      <p:cViewPr varScale="1">
        <p:scale>
          <a:sx n="102" d="100"/>
          <a:sy n="102" d="100"/>
        </p:scale>
        <p:origin x="-90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DB9DBF6-26B9-40E5-A690-31256AC25B11}" type="datetimeFigureOut">
              <a:rPr lang="ru-RU"/>
              <a:pPr>
                <a:defRPr/>
              </a:pPr>
              <a:t>09.12.2012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A84D71B-8359-4578-96AC-3D57E6C80F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6DD2B0E-146E-4A57-BFFB-842717B326F7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048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7EC2726-03E9-418A-9BD0-50764BE93A5C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253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EE91695-C04E-4DB4-8236-0FDF70C2F0AC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457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E298AEE-2960-49CF-804B-1345299BD97D}" type="slidenum">
              <a:rPr lang="ru-RU" smtClean="0"/>
              <a:pPr/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662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0BEFB1-EECE-4828-BB51-EB2E77F085F2}" type="slidenum">
              <a:rPr lang="ru-RU" smtClean="0"/>
              <a:pPr/>
              <a:t>5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97322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97323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CFA52-3AD0-451A-A34F-8FD62B73AE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A6555-8CBB-4E72-B91A-943A846C89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9A1B3-E41D-4A25-89B2-AD102F0BD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C4E98-FA37-4E86-8C00-0355CFBF1D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4DCF51-7E15-40B8-B431-2254D7A72F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679AB-AAAC-4B22-BF66-226D09DB6D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E2A5B-3372-4E19-B9CD-BAB3D2957B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D02C9-4E42-4809-AAAD-C69D60B0A7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69334-1B04-4088-A6BB-3A0C7EC69C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00DD8-19AE-4635-87D7-D7541A0AEE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79546-92A9-4151-8E1A-D07F56968A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4936A-9490-4B1F-881E-019E0E8867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F6EE2-71FB-469C-9273-31E12A4C81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49BE2-49F8-4D1F-8EB2-C8688F9326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96259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260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261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262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263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264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265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266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267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268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269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270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271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272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273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274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275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276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277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278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279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280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281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282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283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284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285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286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287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288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289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290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291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292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293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294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68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96296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6297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96298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629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6300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6301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6302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867C3F6B-6BE2-4FDE-8D6E-CC78F787F8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7" r:id="rId1"/>
    <p:sldLayoutId id="2147483736" r:id="rId2"/>
    <p:sldLayoutId id="2147483735" r:id="rId3"/>
    <p:sldLayoutId id="2147483734" r:id="rId4"/>
    <p:sldLayoutId id="2147483733" r:id="rId5"/>
    <p:sldLayoutId id="2147483732" r:id="rId6"/>
    <p:sldLayoutId id="2147483731" r:id="rId7"/>
    <p:sldLayoutId id="2147483730" r:id="rId8"/>
    <p:sldLayoutId id="2147483729" r:id="rId9"/>
    <p:sldLayoutId id="2147483728" r:id="rId10"/>
    <p:sldLayoutId id="2147483727" r:id="rId11"/>
    <p:sldLayoutId id="2147483726" r:id="rId12"/>
    <p:sldLayoutId id="2147483725" r:id="rId13"/>
    <p:sldLayoutId id="2147483724" r:id="rId14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6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7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WordArt 8"/>
          <p:cNvSpPr>
            <a:spLocks noChangeArrowheads="1" noChangeShapeType="1" noTextEdit="1"/>
          </p:cNvSpPr>
          <p:nvPr/>
        </p:nvSpPr>
        <p:spPr bwMode="auto">
          <a:xfrm>
            <a:off x="1979613" y="260350"/>
            <a:ext cx="4032250" cy="1252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400" kern="10" spc="88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"/>
                <a:cs typeface="Arial"/>
              </a:rPr>
              <a:t>НАФТА</a:t>
            </a:r>
            <a:endParaRPr lang="en-US" sz="4400" kern="10" spc="88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AAAAAA"/>
                  </a:gs>
                  <a:gs pos="100000">
                    <a:srgbClr val="FFFFFF"/>
                  </a:gs>
                </a:gsLst>
                <a:lin ang="5400000" scaled="1"/>
              </a:gradFill>
              <a:effectLst>
                <a:outerShdw dist="45791" dir="3378596" algn="ctr" rotWithShape="0">
                  <a:srgbClr val="4D4D4D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410" name="Picture 11" descr="oildrop_171047209"/>
          <p:cNvPicPr>
            <a:picLocks noGrp="1" noChangeAspect="1" noChangeArrowheads="1"/>
          </p:cNvPicPr>
          <p:nvPr>
            <p:ph/>
          </p:nvPr>
        </p:nvPicPr>
        <p:blipFill>
          <a:blip r:embed="rId3"/>
          <a:srcRect/>
          <a:stretch>
            <a:fillRect/>
          </a:stretch>
        </p:blipFill>
        <p:spPr>
          <a:xfrm>
            <a:off x="250825" y="1844675"/>
            <a:ext cx="5867400" cy="4410075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Прямокутник 6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908050"/>
            <a:ext cx="8010525" cy="1171575"/>
          </a:xfrm>
          <a:prstGeom prst="rect">
            <a:avLst/>
          </a:prstGeom>
          <a:solidFill>
            <a:srgbClr val="00FFFF">
              <a:alpha val="97000"/>
            </a:srgbClr>
          </a:solidFill>
          <a:ln w="76200">
            <a:solidFill>
              <a:srgbClr val="00CCFF"/>
            </a:solidFill>
            <a:miter lim="800000"/>
            <a:headEnd/>
            <a:tailEnd/>
          </a:ln>
        </p:spPr>
      </p:pic>
      <p:sp>
        <p:nvSpPr>
          <p:cNvPr id="8" name="Прямокутник 7"/>
          <p:cNvSpPr/>
          <p:nvPr/>
        </p:nvSpPr>
        <p:spPr>
          <a:xfrm>
            <a:off x="0" y="2492375"/>
            <a:ext cx="1800225" cy="1873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k-UA" b="1">
                <a:solidFill>
                  <a:schemeClr val="folHlink"/>
                </a:solidFill>
                <a:latin typeface="Times New Roman" pitchFamily="18" charset="0"/>
              </a:rPr>
              <a:t>Бензин</a:t>
            </a:r>
          </a:p>
          <a:p>
            <a:pPr algn="ctr"/>
            <a:r>
              <a:rPr lang="uk-UA">
                <a:solidFill>
                  <a:schemeClr val="tx1"/>
                </a:solidFill>
                <a:latin typeface="Times New Roman" pitchFamily="18" charset="0"/>
              </a:rPr>
              <a:t>Паливо для двигунів внутрішнього згорання</a:t>
            </a:r>
          </a:p>
        </p:txBody>
      </p:sp>
      <p:sp>
        <p:nvSpPr>
          <p:cNvPr id="9" name="Прямокутник 8"/>
          <p:cNvSpPr/>
          <p:nvPr/>
        </p:nvSpPr>
        <p:spPr>
          <a:xfrm>
            <a:off x="1908175" y="2492375"/>
            <a:ext cx="1727200" cy="3240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k-UA" b="1">
                <a:solidFill>
                  <a:schemeClr val="folHlink"/>
                </a:solidFill>
                <a:latin typeface="Times New Roman" pitchFamily="18" charset="0"/>
              </a:rPr>
              <a:t>Лігроїн</a:t>
            </a:r>
          </a:p>
          <a:p>
            <a:pPr algn="ctr"/>
            <a:r>
              <a:rPr lang="uk-UA">
                <a:solidFill>
                  <a:schemeClr val="tx1"/>
                </a:solidFill>
                <a:latin typeface="Times New Roman" pitchFamily="18" charset="0"/>
              </a:rPr>
              <a:t>Компонент реактивного пального,</a:t>
            </a:r>
            <a:endParaRPr lang="uk-UA">
              <a:solidFill>
                <a:schemeClr val="tx1"/>
              </a:solidFill>
            </a:endParaRPr>
          </a:p>
          <a:p>
            <a:pPr algn="ctr"/>
            <a:r>
              <a:rPr lang="uk-UA">
                <a:solidFill>
                  <a:schemeClr val="tx1"/>
                </a:solidFill>
                <a:latin typeface="Times New Roman" pitchFamily="18" charset="0"/>
              </a:rPr>
              <a:t>пального для двигунів внутрішнього згорання</a:t>
            </a:r>
          </a:p>
        </p:txBody>
      </p:sp>
      <p:sp>
        <p:nvSpPr>
          <p:cNvPr id="10" name="Прямокутник 9"/>
          <p:cNvSpPr/>
          <p:nvPr/>
        </p:nvSpPr>
        <p:spPr>
          <a:xfrm>
            <a:off x="3779838" y="2492375"/>
            <a:ext cx="1584325" cy="2160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k-UA" b="1">
                <a:solidFill>
                  <a:schemeClr val="folHlink"/>
                </a:solidFill>
                <a:latin typeface="Times New Roman" pitchFamily="18" charset="0"/>
              </a:rPr>
              <a:t>Гас</a:t>
            </a:r>
            <a:r>
              <a:rPr lang="uk-UA" b="1">
                <a:solidFill>
                  <a:schemeClr val="tx1"/>
                </a:solidFill>
                <a:latin typeface="Times New Roman" pitchFamily="18" charset="0"/>
              </a:rPr>
              <a:t> </a:t>
            </a:r>
          </a:p>
          <a:p>
            <a:pPr algn="ctr"/>
            <a:r>
              <a:rPr lang="uk-UA">
                <a:solidFill>
                  <a:schemeClr val="tx1"/>
                </a:solidFill>
                <a:latin typeface="Times New Roman" pitchFamily="18" charset="0"/>
              </a:rPr>
              <a:t>Дизельне та реактивне пальне</a:t>
            </a:r>
          </a:p>
        </p:txBody>
      </p:sp>
      <p:sp>
        <p:nvSpPr>
          <p:cNvPr id="11" name="Прямокутник 10"/>
          <p:cNvSpPr/>
          <p:nvPr/>
        </p:nvSpPr>
        <p:spPr>
          <a:xfrm>
            <a:off x="5508625" y="2492375"/>
            <a:ext cx="1655763" cy="2160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k-UA" b="1">
                <a:solidFill>
                  <a:schemeClr val="folHlink"/>
                </a:solidFill>
                <a:latin typeface="Times New Roman" pitchFamily="18" charset="0"/>
              </a:rPr>
              <a:t>Газойль</a:t>
            </a:r>
          </a:p>
          <a:p>
            <a:pPr algn="ctr"/>
            <a:r>
              <a:rPr lang="uk-UA">
                <a:solidFill>
                  <a:schemeClr val="tx1"/>
                </a:solidFill>
                <a:latin typeface="Times New Roman" pitchFamily="18" charset="0"/>
              </a:rPr>
              <a:t>Дизельне та котельне пальне</a:t>
            </a:r>
          </a:p>
        </p:txBody>
      </p:sp>
      <p:sp>
        <p:nvSpPr>
          <p:cNvPr id="12" name="Прямокутник 11"/>
          <p:cNvSpPr/>
          <p:nvPr/>
        </p:nvSpPr>
        <p:spPr>
          <a:xfrm>
            <a:off x="7308850" y="2492375"/>
            <a:ext cx="1835150" cy="1944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k-UA" b="1">
                <a:solidFill>
                  <a:schemeClr val="folHlink"/>
                </a:solidFill>
                <a:latin typeface="Times New Roman" pitchFamily="18" charset="0"/>
              </a:rPr>
              <a:t>Мазут</a:t>
            </a:r>
          </a:p>
          <a:p>
            <a:pPr algn="ctr"/>
            <a:r>
              <a:rPr lang="uk-UA">
                <a:solidFill>
                  <a:schemeClr val="tx1"/>
                </a:solidFill>
                <a:latin typeface="Times New Roman" pitchFamily="18" charset="0"/>
              </a:rPr>
              <a:t>Переробка на мастильні засоби,котельне пальне,гудрон</a:t>
            </a:r>
          </a:p>
        </p:txBody>
      </p:sp>
      <p:cxnSp>
        <p:nvCxnSpPr>
          <p:cNvPr id="14" name="Пряма зі стрілкою 13"/>
          <p:cNvCxnSpPr>
            <a:stCxn id="7" idx="2"/>
            <a:endCxn id="8" idx="0"/>
          </p:cNvCxnSpPr>
          <p:nvPr/>
        </p:nvCxnSpPr>
        <p:spPr>
          <a:xfrm flipH="1">
            <a:off x="963600" y="2105298"/>
            <a:ext cx="3527884" cy="432048"/>
          </a:xfrm>
          <a:prstGeom prst="straightConnector1">
            <a:avLst/>
          </a:prstGeom>
          <a:ln w="762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Пряма зі стрілкою 15"/>
          <p:cNvCxnSpPr>
            <a:stCxn id="0" idx="2"/>
            <a:endCxn id="9" idx="0"/>
          </p:cNvCxnSpPr>
          <p:nvPr/>
        </p:nvCxnSpPr>
        <p:spPr>
          <a:xfrm flipH="1">
            <a:off x="2771775" y="2117725"/>
            <a:ext cx="1701800" cy="365125"/>
          </a:xfrm>
          <a:prstGeom prst="straightConnector1">
            <a:avLst/>
          </a:prstGeom>
          <a:ln w="762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 зі стрілкою 17"/>
          <p:cNvCxnSpPr>
            <a:stCxn id="0" idx="2"/>
            <a:endCxn id="10" idx="0"/>
          </p:cNvCxnSpPr>
          <p:nvPr/>
        </p:nvCxnSpPr>
        <p:spPr>
          <a:xfrm>
            <a:off x="4473575" y="2117725"/>
            <a:ext cx="98425" cy="365125"/>
          </a:xfrm>
          <a:prstGeom prst="straightConnector1">
            <a:avLst/>
          </a:prstGeom>
          <a:ln w="762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 зі стрілкою 19"/>
          <p:cNvCxnSpPr>
            <a:stCxn id="0" idx="2"/>
            <a:endCxn id="11" idx="0"/>
          </p:cNvCxnSpPr>
          <p:nvPr/>
        </p:nvCxnSpPr>
        <p:spPr>
          <a:xfrm>
            <a:off x="4473575" y="2117725"/>
            <a:ext cx="1863725" cy="365125"/>
          </a:xfrm>
          <a:prstGeom prst="straightConnector1">
            <a:avLst/>
          </a:prstGeom>
          <a:ln w="762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 зі стрілкою 21"/>
          <p:cNvCxnSpPr>
            <a:stCxn id="0" idx="2"/>
            <a:endCxn id="12" idx="0"/>
          </p:cNvCxnSpPr>
          <p:nvPr/>
        </p:nvCxnSpPr>
        <p:spPr>
          <a:xfrm>
            <a:off x="4473575" y="2117725"/>
            <a:ext cx="3752850" cy="365125"/>
          </a:xfrm>
          <a:prstGeom prst="straightConnector1">
            <a:avLst/>
          </a:prstGeom>
          <a:ln w="762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/>
              <a:t> </a:t>
            </a:r>
            <a:r>
              <a:rPr lang="ru-RU" sz="4000" dirty="0" err="1" smtClean="0"/>
              <a:t>Стабілізація</a:t>
            </a:r>
            <a:r>
              <a:rPr lang="ru-RU" sz="4000" dirty="0" smtClean="0"/>
              <a:t> </a:t>
            </a:r>
            <a:r>
              <a:rPr lang="ru-RU" sz="4000" dirty="0" err="1" smtClean="0"/>
              <a:t>і</a:t>
            </a:r>
            <a:r>
              <a:rPr lang="ru-RU" sz="4000" dirty="0" smtClean="0"/>
              <a:t> </a:t>
            </a:r>
            <a:r>
              <a:rPr lang="ru-RU" sz="4000" dirty="0" err="1" smtClean="0"/>
              <a:t>вторинна</a:t>
            </a:r>
            <a:r>
              <a:rPr lang="ru-RU" sz="4000" dirty="0" smtClean="0"/>
              <a:t> перегонка бензину</a:t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00200"/>
            <a:ext cx="8229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200" smtClean="0"/>
              <a:t>      </a:t>
            </a:r>
            <a:r>
              <a:rPr lang="ru-RU" sz="1600" smtClean="0"/>
              <a:t>Отримана на атмосферному блоці бензинова фракція містить гази (в основному пропан</a:t>
            </a:r>
            <a:r>
              <a:rPr lang="uk-UA" sz="1600" smtClean="0"/>
              <a:t> і бутан) в об'ємі, що перевищує вимоги за якістю, і не може використовуватися ні як компонент автобензину, ні як товарний  бензин. Крім того, процеси нафтопереробки, направлені на підвищення октанового числа бензину і виробництва ароматичних вуглеводнів як сировина використовують вузькі бензинові фракції. Цим обумовлено включення в технологічну схему переробки нафти даного процесу , при якому від бензинової фракції від</a:t>
            </a:r>
            <a:r>
              <a:rPr lang="ru-RU" sz="1600" smtClean="0"/>
              <a:t>ганяються</a:t>
            </a:r>
            <a:r>
              <a:rPr lang="uk-UA" sz="1600" smtClean="0"/>
              <a:t> зрідженні гази, і здійснюється її розгін на 2-5 вузьких фракцій на відповідній кількості колон.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uk-UA" sz="1600" smtClean="0"/>
              <a:t>      Продукти первинної переробки нафти охолоджуються в теплообмінниках, в яких віддають тепло холодній сировині, що поступає на переробку, за рахунок чого здійснюється економія технологічного палива, у водяних і повітряних холодильниках і виводяться з виробництва. Аналогічна схема теплообміну використовується і на інших установках НПЗ.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uk-UA" sz="1600" smtClean="0"/>
              <a:t>      Сучасні установки первинної переробки частенько є комбінованими і можуть включати вищеперелічені процеси в різній конфігурації. Потужність таких установок складає від 3 до 6 млн. тонн по сирій нафті в рік.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smtClean="0"/>
              <a:t>       На заводах споруджується декілька установок первинної переробки щоб уникнути повної зупинки заводу при виведенні однієї з установок в ремонт.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16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Прямокутник 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35150" y="188913"/>
            <a:ext cx="4999038" cy="11826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0" name="12-кутна зірка 9"/>
          <p:cNvSpPr/>
          <p:nvPr/>
        </p:nvSpPr>
        <p:spPr>
          <a:xfrm>
            <a:off x="0" y="1989138"/>
            <a:ext cx="3024188" cy="2376487"/>
          </a:xfrm>
          <a:prstGeom prst="star12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k-UA">
                <a:solidFill>
                  <a:schemeClr val="tx1"/>
                </a:solidFill>
                <a:latin typeface="Times New Roman" pitchFamily="18" charset="0"/>
              </a:rPr>
              <a:t>Повторна фракційна перегонка лігроїну та гасу</a:t>
            </a:r>
          </a:p>
        </p:txBody>
      </p:sp>
      <p:sp>
        <p:nvSpPr>
          <p:cNvPr id="11" name="12-кутна зірка 10"/>
          <p:cNvSpPr/>
          <p:nvPr/>
        </p:nvSpPr>
        <p:spPr>
          <a:xfrm>
            <a:off x="1187450" y="4625975"/>
            <a:ext cx="2952750" cy="2232025"/>
          </a:xfrm>
          <a:prstGeom prst="star12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k-UA">
                <a:solidFill>
                  <a:schemeClr val="tx1"/>
                </a:solidFill>
                <a:latin typeface="Times New Roman" pitchFamily="18" charset="0"/>
              </a:rPr>
              <a:t>Риформінг бензину(його ароматизація)</a:t>
            </a:r>
          </a:p>
        </p:txBody>
      </p:sp>
      <p:sp>
        <p:nvSpPr>
          <p:cNvPr id="12" name="12-кутна зірка 11"/>
          <p:cNvSpPr/>
          <p:nvPr/>
        </p:nvSpPr>
        <p:spPr>
          <a:xfrm>
            <a:off x="3995738" y="4481513"/>
            <a:ext cx="2952750" cy="2376487"/>
          </a:xfrm>
          <a:prstGeom prst="star12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k-UA">
                <a:solidFill>
                  <a:schemeClr val="tx1"/>
                </a:solidFill>
                <a:latin typeface="Times New Roman" pitchFamily="18" charset="0"/>
              </a:rPr>
              <a:t>Термічний крекінг вуглеводнів мазуту і газойлю</a:t>
            </a:r>
          </a:p>
        </p:txBody>
      </p:sp>
      <p:sp>
        <p:nvSpPr>
          <p:cNvPr id="13" name="12-кутна зірка 12"/>
          <p:cNvSpPr/>
          <p:nvPr/>
        </p:nvSpPr>
        <p:spPr>
          <a:xfrm>
            <a:off x="5580063" y="2205038"/>
            <a:ext cx="3816350" cy="2663825"/>
          </a:xfrm>
          <a:prstGeom prst="star12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k-UA">
                <a:solidFill>
                  <a:schemeClr val="tx1"/>
                </a:solidFill>
                <a:latin typeface="Times New Roman" pitchFamily="18" charset="0"/>
              </a:rPr>
              <a:t>Каталітичний крекінг (при цьому відбувається ізомеризація алканів)</a:t>
            </a:r>
          </a:p>
        </p:txBody>
      </p:sp>
      <p:cxnSp>
        <p:nvCxnSpPr>
          <p:cNvPr id="17" name="Заокруглена сполучна лінія 16"/>
          <p:cNvCxnSpPr>
            <a:cxnSpLocks noChangeShapeType="1"/>
            <a:stCxn id="0" idx="2"/>
            <a:endCxn id="10" idx="10"/>
          </p:cNvCxnSpPr>
          <p:nvPr/>
        </p:nvCxnSpPr>
        <p:spPr bwMode="auto">
          <a:xfrm rot="5400000">
            <a:off x="2620169" y="264319"/>
            <a:ext cx="608013" cy="2822575"/>
          </a:xfrm>
          <a:prstGeom prst="curvedConnector3">
            <a:avLst>
              <a:gd name="adj1" fmla="val 50653"/>
            </a:avLst>
          </a:prstGeom>
          <a:noFill/>
          <a:ln w="38100" algn="ctr">
            <a:solidFill>
              <a:srgbClr val="E0E7F5"/>
            </a:solidFill>
            <a:round/>
            <a:headEnd/>
            <a:tailEnd type="arrow" w="med" len="med"/>
          </a:ln>
        </p:spPr>
      </p:cxnSp>
      <p:cxnSp>
        <p:nvCxnSpPr>
          <p:cNvPr id="19" name="Заокруглена сполучна лінія 18"/>
          <p:cNvCxnSpPr>
            <a:cxnSpLocks noChangeShapeType="1"/>
            <a:stCxn id="0" idx="2"/>
            <a:endCxn id="11" idx="10"/>
          </p:cNvCxnSpPr>
          <p:nvPr/>
        </p:nvCxnSpPr>
        <p:spPr bwMode="auto">
          <a:xfrm rot="5400000">
            <a:off x="1877219" y="2158206"/>
            <a:ext cx="3244850" cy="1671638"/>
          </a:xfrm>
          <a:prstGeom prst="curvedConnector3">
            <a:avLst>
              <a:gd name="adj1" fmla="val 50097"/>
            </a:avLst>
          </a:prstGeom>
          <a:noFill/>
          <a:ln w="38100" algn="ctr">
            <a:solidFill>
              <a:srgbClr val="E0E7F5"/>
            </a:solidFill>
            <a:round/>
            <a:headEnd/>
            <a:tailEnd type="arrow" w="med" len="med"/>
          </a:ln>
        </p:spPr>
      </p:cxnSp>
      <p:cxnSp>
        <p:nvCxnSpPr>
          <p:cNvPr id="21" name="Заокруглена сполучна лінія 20"/>
          <p:cNvCxnSpPr>
            <a:cxnSpLocks noChangeShapeType="1"/>
            <a:stCxn id="0" idx="2"/>
            <a:endCxn id="12" idx="10"/>
          </p:cNvCxnSpPr>
          <p:nvPr/>
        </p:nvCxnSpPr>
        <p:spPr bwMode="auto">
          <a:xfrm rot="16200000" flipH="1">
            <a:off x="3353594" y="2353469"/>
            <a:ext cx="3100388" cy="1136650"/>
          </a:xfrm>
          <a:prstGeom prst="curvedConnector3">
            <a:avLst>
              <a:gd name="adj1" fmla="val 50130"/>
            </a:avLst>
          </a:prstGeom>
          <a:noFill/>
          <a:ln w="38100" algn="ctr">
            <a:solidFill>
              <a:srgbClr val="E0E7F5"/>
            </a:solidFill>
            <a:round/>
            <a:headEnd/>
            <a:tailEnd type="arrow" w="med" len="med"/>
          </a:ln>
        </p:spPr>
      </p:cxnSp>
      <p:cxnSp>
        <p:nvCxnSpPr>
          <p:cNvPr id="23" name="Заокруглена сполучна лінія 22"/>
          <p:cNvCxnSpPr>
            <a:cxnSpLocks noChangeShapeType="1"/>
            <a:stCxn id="0" idx="2"/>
            <a:endCxn id="13" idx="10"/>
          </p:cNvCxnSpPr>
          <p:nvPr/>
        </p:nvCxnSpPr>
        <p:spPr bwMode="auto">
          <a:xfrm rot="16200000" flipH="1">
            <a:off x="5499894" y="207169"/>
            <a:ext cx="823913" cy="3152775"/>
          </a:xfrm>
          <a:prstGeom prst="curvedConnector3">
            <a:avLst>
              <a:gd name="adj1" fmla="val 50481"/>
            </a:avLst>
          </a:prstGeom>
          <a:noFill/>
          <a:ln w="38100" algn="ctr">
            <a:solidFill>
              <a:srgbClr val="E0E7F5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кутник 6"/>
          <p:cNvSpPr/>
          <p:nvPr/>
        </p:nvSpPr>
        <p:spPr>
          <a:xfrm>
            <a:off x="1692275" y="333375"/>
            <a:ext cx="5903913" cy="1366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k-UA">
                <a:solidFill>
                  <a:schemeClr val="tx1"/>
                </a:solidFill>
                <a:latin typeface="Times New Roman" pitchFamily="18" charset="0"/>
              </a:rPr>
              <a:t>Переробка мазуту</a:t>
            </a:r>
          </a:p>
        </p:txBody>
      </p:sp>
      <p:sp>
        <p:nvSpPr>
          <p:cNvPr id="8" name="Прямокутник 7"/>
          <p:cNvSpPr/>
          <p:nvPr/>
        </p:nvSpPr>
        <p:spPr>
          <a:xfrm>
            <a:off x="179388" y="2565400"/>
            <a:ext cx="1800225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k-UA">
                <a:solidFill>
                  <a:schemeClr val="tx1"/>
                </a:solidFill>
                <a:latin typeface="Times New Roman" pitchFamily="18" charset="0"/>
              </a:rPr>
              <a:t>Олії </a:t>
            </a:r>
          </a:p>
        </p:txBody>
      </p:sp>
      <p:sp>
        <p:nvSpPr>
          <p:cNvPr id="9" name="Прямокутник 8"/>
          <p:cNvSpPr/>
          <p:nvPr/>
        </p:nvSpPr>
        <p:spPr>
          <a:xfrm>
            <a:off x="2339975" y="3213100"/>
            <a:ext cx="1727200" cy="13684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k-UA">
                <a:solidFill>
                  <a:schemeClr val="tx1"/>
                </a:solidFill>
                <a:latin typeface="Times New Roman" pitchFamily="18" charset="0"/>
              </a:rPr>
              <a:t>Вазелін </a:t>
            </a:r>
          </a:p>
        </p:txBody>
      </p:sp>
      <p:sp>
        <p:nvSpPr>
          <p:cNvPr id="10" name="Прямокутник 9"/>
          <p:cNvSpPr/>
          <p:nvPr/>
        </p:nvSpPr>
        <p:spPr>
          <a:xfrm>
            <a:off x="4500563" y="3716338"/>
            <a:ext cx="1727200" cy="1657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k-UA">
                <a:solidFill>
                  <a:schemeClr val="tx1"/>
                </a:solidFill>
                <a:latin typeface="Times New Roman" pitchFamily="18" charset="0"/>
              </a:rPr>
              <a:t>Парафін</a:t>
            </a:r>
            <a:r>
              <a:rPr lang="uk-UA">
                <a:solidFill>
                  <a:schemeClr val="bg1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1" name="Прямокутник 10"/>
          <p:cNvSpPr/>
          <p:nvPr/>
        </p:nvSpPr>
        <p:spPr>
          <a:xfrm>
            <a:off x="6659563" y="4797425"/>
            <a:ext cx="1728787" cy="1511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k-UA">
                <a:solidFill>
                  <a:schemeClr val="tx1"/>
                </a:solidFill>
                <a:latin typeface="Times New Roman" pitchFamily="18" charset="0"/>
              </a:rPr>
              <a:t>Гудрон</a:t>
            </a:r>
          </a:p>
          <a:p>
            <a:pPr algn="ctr"/>
            <a:endParaRPr lang="uk-UA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3" name="Стрілка вниз 12"/>
          <p:cNvSpPr/>
          <p:nvPr/>
        </p:nvSpPr>
        <p:spPr>
          <a:xfrm>
            <a:off x="1476375" y="1700213"/>
            <a:ext cx="431800" cy="8651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14" name="Стрілка вниз 13"/>
          <p:cNvSpPr/>
          <p:nvPr/>
        </p:nvSpPr>
        <p:spPr>
          <a:xfrm>
            <a:off x="2987675" y="1700213"/>
            <a:ext cx="647700" cy="15128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15" name="Стрілка вниз 14"/>
          <p:cNvSpPr/>
          <p:nvPr/>
        </p:nvSpPr>
        <p:spPr>
          <a:xfrm>
            <a:off x="4787900" y="1700213"/>
            <a:ext cx="792163" cy="2016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16" name="Стрілка вниз 15"/>
          <p:cNvSpPr/>
          <p:nvPr/>
        </p:nvSpPr>
        <p:spPr>
          <a:xfrm>
            <a:off x="6588125" y="1700213"/>
            <a:ext cx="1008063" cy="30972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err="1" smtClean="0"/>
              <a:t>Застосування</a:t>
            </a:r>
            <a:endParaRPr lang="ru-RU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180975" y="1628775"/>
            <a:ext cx="4038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sz="1000" smtClean="0"/>
              <a:t> </a:t>
            </a:r>
            <a:r>
              <a:rPr lang="uk-UA" sz="1400" smtClean="0"/>
              <a:t>Нафта займає провідне місце в світовому паливно-енергетичному балансі: доля її в загальному вжитку енергоресурсів складає 48 %.</a:t>
            </a:r>
          </a:p>
          <a:p>
            <a:pPr eaLnBrk="1" hangingPunct="1">
              <a:lnSpc>
                <a:spcPct val="90000"/>
              </a:lnSpc>
            </a:pPr>
            <a:r>
              <a:rPr lang="uk-UA" sz="1400" smtClean="0"/>
              <a:t> як джерело коштовної сировини для виробництва синтетичних каучуків і волокон, пластмас,  миючих засобів, пластифікаторів, присадок, фарбників і ін. (більше 8 % від об'єму світового видобутку).</a:t>
            </a:r>
          </a:p>
          <a:p>
            <a:pPr eaLnBrk="1" hangingPunct="1">
              <a:lnSpc>
                <a:spcPct val="90000"/>
              </a:lnSpc>
            </a:pPr>
            <a:r>
              <a:rPr lang="uk-UA" sz="1400" smtClean="0"/>
              <a:t> отримування  вихідних речовин для  хімічної промисловості виробництва :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1400" smtClean="0"/>
              <a:t>        - парафінові вуглеводні - метан, етан, </a:t>
            </a:r>
            <a:r>
              <a:rPr lang="ru-RU" sz="1400" smtClean="0"/>
              <a:t>пропан</a:t>
            </a:r>
            <a:r>
              <a:rPr lang="uk-UA" sz="1400" smtClean="0"/>
              <a:t>, бутан, </a:t>
            </a:r>
            <a:r>
              <a:rPr lang="ru-RU" sz="1400" smtClean="0"/>
              <a:t>пентан</a:t>
            </a:r>
            <a:r>
              <a:rPr lang="uk-UA" sz="1400" smtClean="0"/>
              <a:t>, </a:t>
            </a:r>
            <a:r>
              <a:rPr lang="ru-RU" sz="1400" smtClean="0"/>
              <a:t>гексан, а також високомолекулярні (10-20 атомів вуглецю в молекулі);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400" smtClean="0"/>
              <a:t>       - нафтенові; ароматичні вуглеводні - бензол, толуол, ксилоли</a:t>
            </a:r>
            <a:r>
              <a:rPr lang="uk-UA" sz="1400" smtClean="0"/>
              <a:t>, етилбензол;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1400" smtClean="0"/>
              <a:t>       -олефінові і діолефінові - етилен, пропилен, бутадієн; ацетилен. </a:t>
            </a:r>
            <a:endParaRPr lang="ru-RU" sz="1400" smtClean="0"/>
          </a:p>
        </p:txBody>
      </p:sp>
      <p:pic>
        <p:nvPicPr>
          <p:cNvPr id="34819" name="Picture 5" descr="ccc00639fc3dcb96443646bcaa0cad8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021138" y="2060575"/>
            <a:ext cx="5122862" cy="3419475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/>
              <a:t> </a:t>
            </a:r>
            <a:r>
              <a:rPr lang="uk-UA" dirty="0" smtClean="0"/>
              <a:t>Запаси нафти</a:t>
            </a:r>
            <a:endParaRPr lang="ru-RU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ru-RU" sz="1200" smtClean="0"/>
              <a:t>       </a:t>
            </a:r>
            <a:r>
              <a:rPr lang="uk-UA" sz="1400" smtClean="0"/>
              <a:t>Нафта відноситься до непоновлюваних ресурсів. Розвідані запаси нафти складають (на 2004) 210 млрд т (1200 млрд баррелів), нерозвідані, - оцінюються в 52-260 млрд т (300-1500 млрд баррелів). Світові розвідані запаси нафти оцінювалися до початку 1973 роки в 100 млрд т (570 млрд баррелів) (дані по запасах нафти, що публікуються за кордоном, можливо занижені). Таким чином, у минулому розвідані запаси зростали. В даний час, проте, вони скорочуються.</a:t>
            </a:r>
          </a:p>
          <a:p>
            <a:pPr eaLnBrk="1" hangingPunct="1">
              <a:defRPr/>
            </a:pPr>
            <a:r>
              <a:rPr lang="ru-RU" sz="1400" smtClean="0"/>
              <a:t>        До середини 1970-х світовий видобуток нафти подвоювався приблизно кожне десятиліття, потім темпи її зростання сповільнилися. У 1938 вона складала близько 280 млн т, в 1950 близько 550 млн т, в 1960 понад 1 млрд т, а в 1970 понад 2 млрд т. У 1973 році світовий видобуток нафти перевищив 2,8 млрд т. Світовий видобуток нафти в 2005 році склав близько 3,6 млрд т.</a:t>
            </a:r>
          </a:p>
          <a:p>
            <a:pPr eaLnBrk="1" hangingPunct="1">
              <a:defRPr/>
            </a:pPr>
            <a:r>
              <a:rPr lang="ru-RU" sz="1400" smtClean="0"/>
              <a:t>        Всього з початку промислового видобутку (з кінця 1850-х рр.) до кінця 1973 року в світі витягувало з надр 41 млрд т, з яких половина доводиться на 1965-1973 роки.</a:t>
            </a:r>
            <a:endParaRPr lang="uk-UA" sz="1400" smtClean="0"/>
          </a:p>
          <a:p>
            <a:pPr eaLnBrk="1" hangingPunct="1">
              <a:defRPr/>
            </a:pPr>
            <a:r>
              <a:rPr lang="uk-UA" sz="1400" smtClean="0"/>
              <a:t>        Нафта займає провідне місце в світовому паливно-енергетичному господарстві. Її доля в загальному вжитку енергоресурсів безперервно зростає: 3 % у 1900, 5 % перед 1-ою світовою війною 1914-1918, 17,5 % напередодні 2-ої світової війни 1939-45, 24 % у 1950, 41,5 % у 1972, 48 % у 2004.</a:t>
            </a:r>
          </a:p>
          <a:p>
            <a:pPr eaLnBrk="1" hangingPunct="1">
              <a:defRPr/>
            </a:pPr>
            <a:r>
              <a:rPr lang="uk-UA" sz="1400" smtClean="0"/>
              <a:t>        Світовий видобуток нафти в даний час (2006) складає близько 3,8 млрд т в рік, або 30 млрд баррелів в рік. Таким чином, при нинішніх темпах вжитку, розвіданої нафти вистачить приблизно на 40 років, нерозвіданою - ще на 10-50 років. Також зростає і вжиток нафти - за останніх 35 років воно виросло з 20 до 30 млрд баррелів в рік.</a:t>
            </a:r>
          </a:p>
          <a:p>
            <a:pPr eaLnBrk="1" hangingPunct="1">
              <a:defRPr/>
            </a:pPr>
            <a:r>
              <a:rPr lang="uk-UA" sz="1400" smtClean="0"/>
              <a:t>         Є також великі запаси нафти (3400 млрд баррелів) в нафтових пісках Канади і Венесуели. Цієї нафти при нинішніх темпах вжитку вистачить на 110 років. В даний час компанії ще не можуть виробляти багато нафти з нафтових пісків, але ними ведуться розробки в цьому напрямі.</a:t>
            </a:r>
          </a:p>
          <a:p>
            <a:pPr eaLnBrk="1" hangingPunct="1">
              <a:defRPr/>
            </a:pPr>
            <a:endParaRPr lang="uk-UA" sz="1400" smtClean="0"/>
          </a:p>
          <a:p>
            <a:pPr eaLnBrk="1" hangingPunct="1">
              <a:defRPr/>
            </a:pPr>
            <a:endParaRPr lang="ru-RU" sz="1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9" descr="00c1ftdr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4859338" cy="3500438"/>
          </a:xfrm>
        </p:spPr>
      </p:pic>
      <p:pic>
        <p:nvPicPr>
          <p:cNvPr id="36866" name="Picture 12" descr="100607_oil_spill_lg17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3543300"/>
            <a:ext cx="5003800" cy="3314700"/>
          </a:xfrm>
        </p:spPr>
      </p:pic>
      <p:pic>
        <p:nvPicPr>
          <p:cNvPr id="36867" name="Picture 13" descr="blog_zenobia_barlow_taking_natures_course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/>
          <a:srcRect/>
          <a:stretch>
            <a:fillRect/>
          </a:stretch>
        </p:blipFill>
        <p:spPr>
          <a:xfrm>
            <a:off x="4859338" y="0"/>
            <a:ext cx="4284662" cy="3573463"/>
          </a:xfrm>
        </p:spPr>
      </p:pic>
      <p:pic>
        <p:nvPicPr>
          <p:cNvPr id="36868" name="Picture 14" descr="deepwateroilri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/>
          <a:srcRect/>
          <a:stretch>
            <a:fillRect/>
          </a:stretch>
        </p:blipFill>
        <p:spPr>
          <a:xfrm>
            <a:off x="4824413" y="3573463"/>
            <a:ext cx="4319587" cy="3284537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err="1"/>
              <a:t>Кашаган</a:t>
            </a:r>
            <a:endParaRPr lang="ru-RU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071688"/>
            <a:ext cx="4387850" cy="6048375"/>
          </a:xfrm>
        </p:spPr>
        <p:txBody>
          <a:bodyPr/>
          <a:lstStyle/>
          <a:p>
            <a:pPr eaLnBrk="1" hangingPunct="1">
              <a:defRPr/>
            </a:pPr>
            <a:r>
              <a:rPr lang="uk-UA" sz="900" smtClean="0"/>
              <a:t> </a:t>
            </a:r>
            <a:r>
              <a:rPr lang="uk-UA" sz="1200" b="1" smtClean="0"/>
              <a:t>Кашаган - супергігантське нафтогазове родовище Казахстану, розташоване на півночі Каспійського моря. Відноситься до Прикаспійської нафтогазоносної провінції.</a:t>
            </a:r>
          </a:p>
          <a:p>
            <a:pPr eaLnBrk="1" hangingPunct="1">
              <a:defRPr/>
            </a:pPr>
            <a:r>
              <a:rPr lang="ru-RU" sz="1200" b="1" smtClean="0"/>
              <a:t>           Відкрито в 30 червня 2000 року свердловиною «Схід-1». Є одним з найкрупніших родовищ в світі, відкритих за останніх 40 років, а також найбільшим нафтовим родовищем на морі</a:t>
            </a:r>
          </a:p>
          <a:p>
            <a:pPr eaLnBrk="1" hangingPunct="1">
              <a:defRPr/>
            </a:pPr>
            <a:r>
              <a:rPr lang="ru-RU" sz="1200" b="1" smtClean="0"/>
              <a:t>Розробка родовища ведеться в складних геологічних умовах: шельфова зона, великі глибини залягання (до 5500 м), високий тиск (80 МПа) пласта, високий вміст сірководня (до 19 %).</a:t>
            </a:r>
          </a:p>
          <a:p>
            <a:pPr eaLnBrk="1" hangingPunct="1">
              <a:defRPr/>
            </a:pPr>
            <a:r>
              <a:rPr lang="ru-RU" sz="1200" b="1" smtClean="0"/>
              <a:t>          Родовище характеризується високим тиском пласта до 850 атмосфер. Нафта високоякісна -46° </a:t>
            </a:r>
            <a:r>
              <a:rPr lang="en-US" sz="1200" b="1" smtClean="0"/>
              <a:t>API</a:t>
            </a:r>
            <a:r>
              <a:rPr lang="ru-RU" sz="1200" b="1" smtClean="0"/>
              <a:t>, але з високим газовим чинником, вмістом сірководня і меркаптанів.</a:t>
            </a:r>
          </a:p>
          <a:p>
            <a:pPr eaLnBrk="1" hangingPunct="1">
              <a:defRPr/>
            </a:pPr>
            <a:r>
              <a:rPr lang="uk-UA" sz="1200" b="1" smtClean="0"/>
              <a:t> Її добовий дебіт склав 600 м  нафти і 200 тис. м  газу. Друга свердловина (Захід-1) була пробурена на Західному Кашагане в травні 2001 року в 40 км. від першої. </a:t>
            </a:r>
          </a:p>
          <a:p>
            <a:pPr eaLnBrk="1" hangingPunct="1">
              <a:defRPr/>
            </a:pPr>
            <a:r>
              <a:rPr lang="uk-UA" sz="1200" b="1" smtClean="0"/>
              <a:t> Для освоєння і оцінки Кашагана побудовано 2 штучні острови, пробурено 6 розвідувальних, 6 оцінних свердловин (Схід-1, Схід-2, Схід-3, Схід-4, Схід-5, Захід-1).</a:t>
            </a:r>
          </a:p>
          <a:p>
            <a:pPr eaLnBrk="1" hangingPunct="1">
              <a:defRPr/>
            </a:pPr>
            <a:r>
              <a:rPr lang="ru-RU" sz="1200" b="1" smtClean="0"/>
              <a:t>добовий дебіт в 540 м3 нафти</a:t>
            </a:r>
            <a:r>
              <a:rPr lang="ru-RU" sz="1400" smtClean="0"/>
              <a:t> і </a:t>
            </a:r>
            <a:r>
              <a:rPr lang="ru-RU" sz="1200" b="1" smtClean="0"/>
              <a:t>215 тис. м  газу</a:t>
            </a:r>
            <a:r>
              <a:rPr lang="ru-RU" sz="1400" smtClean="0"/>
              <a:t>.</a:t>
            </a:r>
          </a:p>
        </p:txBody>
      </p:sp>
      <p:pic>
        <p:nvPicPr>
          <p:cNvPr id="37891" name="Picture 5" descr="300px-Приморско-Эмбинская_НГО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0" y="2205038"/>
            <a:ext cx="4175125" cy="3992562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dirty="0" smtClean="0"/>
              <a:t>Склад нафти</a:t>
            </a:r>
            <a:endParaRPr lang="ru-RU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1800" smtClean="0"/>
              <a:t>      </a:t>
            </a:r>
            <a:r>
              <a:rPr lang="uk-UA" sz="1800" smtClean="0"/>
              <a:t>Нафта  - рідка горюча корисна копалина, що складається із складної суміші вуглеводнів і деяких органічних сполук. За кольором нафта буває червоно</a:t>
            </a:r>
            <a:r>
              <a:rPr lang="ru-RU" sz="1800" smtClean="0"/>
              <a:t>-коричневого</a:t>
            </a:r>
            <a:r>
              <a:rPr lang="uk-UA" sz="1800" smtClean="0"/>
              <a:t>, інколи майже чорного кольору, хоча інколи зустрічається і слабо забарвлена в жовто-зелений колір і навіть безбарвна нафта, поширена в осадових породах Землі. Сьогодні нафта є одним з найважливіших для людства корисних копалини</a:t>
            </a:r>
          </a:p>
          <a:p>
            <a:pPr eaLnBrk="1" hangingPunct="1">
              <a:defRPr/>
            </a:pPr>
            <a:endParaRPr lang="ru-RU" sz="1800" smtClean="0"/>
          </a:p>
        </p:txBody>
      </p:sp>
      <p:pic>
        <p:nvPicPr>
          <p:cNvPr id="19459" name="Picture 5" descr="4fd6de6f4c479803834eaf1a7f9_prev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500563" y="1773238"/>
            <a:ext cx="4402137" cy="3517900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dirty="0" smtClean="0"/>
              <a:t>Історичні відомості</a:t>
            </a:r>
            <a:endParaRPr lang="ru-RU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1800" smtClean="0"/>
              <a:t>     		 </a:t>
            </a:r>
            <a:r>
              <a:rPr lang="ru-RU" sz="1800" b="1" i="1" smtClean="0"/>
              <a:t>Нафта</a:t>
            </a:r>
            <a:r>
              <a:rPr lang="ru-RU" sz="1800" smtClean="0"/>
              <a:t>  відома людству з прадавніх часів. В середні віки інтерес до нафти, в основному, грунтувався на її здатності горіти.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800" smtClean="0"/>
              <a:t>     Збереглися відомості про «горючу воду », привезеною з Ухти до Москви при Борисі Годунове.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800" smtClean="0"/>
              <a:t>      	До початку Х</a:t>
            </a:r>
            <a:r>
              <a:rPr lang="en-US" sz="1800" smtClean="0"/>
              <a:t>VIII</a:t>
            </a:r>
            <a:r>
              <a:rPr lang="ru-RU" sz="1800" smtClean="0"/>
              <a:t> століт</a:t>
            </a:r>
            <a:r>
              <a:rPr lang="uk-UA" sz="1800" smtClean="0"/>
              <a:t>тя </a:t>
            </a:r>
            <a:r>
              <a:rPr lang="ru-RU" sz="1800" smtClean="0"/>
              <a:t>нафта переважно використовувалася в сирому,  непереробленому і неочищеному вигляді. Велика увага на нафту як корисну копалину була звернена лише після того, як: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800" smtClean="0"/>
              <a:t>     у Росії заводською практикою братів Дубініних (з 1823) та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uk-UA" sz="1800" smtClean="0"/>
              <a:t>     у Америці хіміком Б. Силліманом (1855), було доведено, що з неї можна виділити </a:t>
            </a:r>
            <a:r>
              <a:rPr lang="uk-UA" sz="1800" i="1" u="sng" smtClean="0"/>
              <a:t>гас</a:t>
            </a:r>
            <a:r>
              <a:rPr lang="uk-UA" sz="1800" i="1" smtClean="0"/>
              <a:t> </a:t>
            </a:r>
            <a:r>
              <a:rPr lang="uk-UA" sz="1800" smtClean="0"/>
              <a:t>- освітлювальне масло, подібне до фотогена, що вже у той час вироблявся з деяких видів кам'яного вугілля і сланців і набув широкого поширення. Переважне використання переробленої нафти почалося лише в 2-ій половині ХІХ століття, чому сприяло створення  в той час нового способу видобутку нафти з використанням бурових свердловин замість колодязів. Перший в світі видобуток нафти з бурової свердловини відбувся в 1848 році на Бібі-Ейбатськом родовищі поблизу Баку.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dirty="0" smtClean="0"/>
              <a:t>Походження</a:t>
            </a:r>
            <a:endParaRPr lang="ru-RU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1400" smtClean="0"/>
              <a:t>  </a:t>
            </a:r>
            <a:r>
              <a:rPr lang="ru-RU" sz="1800" b="1" i="1" smtClean="0"/>
              <a:t>Існує дві теорій походження нафти</a:t>
            </a:r>
            <a:r>
              <a:rPr lang="ru-RU" sz="1800" smtClean="0"/>
              <a:t>. </a:t>
            </a:r>
          </a:p>
          <a:p>
            <a:pPr algn="ctr" eaLnBrk="1" hangingPunct="1">
              <a:buFont typeface="Wingdings" pitchFamily="2" charset="2"/>
              <a:buNone/>
            </a:pPr>
            <a:endParaRPr lang="uk-UA" sz="1800" smtClean="0"/>
          </a:p>
          <a:p>
            <a:pPr algn="ctr" eaLnBrk="1" hangingPunct="1">
              <a:buFont typeface="Wingdings" pitchFamily="2" charset="2"/>
              <a:buNone/>
            </a:pPr>
            <a:r>
              <a:rPr lang="uk-UA" sz="1800" smtClean="0"/>
              <a:t>  </a:t>
            </a:r>
            <a:r>
              <a:rPr lang="uk-UA" sz="1800" b="1" i="1" smtClean="0"/>
              <a:t>Органічна                                            Неорганічна, або мінеральна</a:t>
            </a:r>
            <a:endParaRPr lang="ru-RU" sz="1800" b="1" i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800" b="1" i="1" smtClean="0"/>
          </a:p>
          <a:p>
            <a:pPr eaLnBrk="1" hangingPunct="1"/>
            <a:r>
              <a:rPr lang="ru-RU" sz="1800" smtClean="0"/>
              <a:t>       </a:t>
            </a:r>
            <a:r>
              <a:rPr lang="ru-RU" sz="1800" b="1" i="1" smtClean="0"/>
              <a:t>Органнічна теорія походження</a:t>
            </a:r>
            <a:r>
              <a:rPr lang="ru-RU" sz="1800" smtClean="0"/>
              <a:t> нафти ( найбільш поширена)</a:t>
            </a:r>
            <a:r>
              <a:rPr lang="uk-UA" sz="1800" smtClean="0"/>
              <a:t> – нафта утворилася  в результаті  розкладу морських рослин і тварин протягом мільйонів років, які   під  тиском високої температури перетворювалися на вуглеводні .</a:t>
            </a:r>
          </a:p>
          <a:p>
            <a:pPr eaLnBrk="1" hangingPunct="1"/>
            <a:endParaRPr lang="uk-UA" sz="1800" smtClean="0"/>
          </a:p>
          <a:p>
            <a:pPr eaLnBrk="1" hangingPunct="1"/>
            <a:r>
              <a:rPr lang="uk-UA" sz="1800" b="1" i="1" smtClean="0"/>
              <a:t>Неорганічна теорія  походження нафти (мінеральна)</a:t>
            </a:r>
            <a:r>
              <a:rPr lang="uk-UA" sz="1800" smtClean="0"/>
              <a:t> – вуглеводні нафти є продуктами реакцій карбідів металічних елементів  із водою, а також водню  з карбон(ІІ)оксидом, що відбувалися в надрах землі</a:t>
            </a:r>
          </a:p>
          <a:p>
            <a:pPr eaLnBrk="1" hangingPunct="1"/>
            <a:endParaRPr lang="ru-RU" sz="1800" smtClean="0"/>
          </a:p>
        </p:txBody>
      </p:sp>
      <p:sp>
        <p:nvSpPr>
          <p:cNvPr id="23555" name="Line 4"/>
          <p:cNvSpPr>
            <a:spLocks noChangeShapeType="1"/>
          </p:cNvSpPr>
          <p:nvPr/>
        </p:nvSpPr>
        <p:spPr bwMode="auto">
          <a:xfrm flipH="1">
            <a:off x="2195513" y="1989138"/>
            <a:ext cx="8636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56" name="Line 5"/>
          <p:cNvSpPr>
            <a:spLocks noChangeShapeType="1"/>
          </p:cNvSpPr>
          <p:nvPr/>
        </p:nvSpPr>
        <p:spPr bwMode="auto">
          <a:xfrm>
            <a:off x="5292725" y="1989138"/>
            <a:ext cx="1008063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dirty="0" smtClean="0"/>
              <a:t>Фізичні властивості</a:t>
            </a:r>
            <a:endParaRPr lang="ru-RU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uk-UA" smtClean="0"/>
              <a:t> </a:t>
            </a:r>
            <a:r>
              <a:rPr lang="uk-UA" sz="2400" b="1" i="1" u="sng" smtClean="0"/>
              <a:t>Нафти</a:t>
            </a:r>
            <a:r>
              <a:rPr lang="uk-UA" sz="2400" smtClean="0"/>
              <a:t> 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400" smtClean="0"/>
              <a:t> масляниста рідина темно – бурого або майже чорного кольору;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400" smtClean="0"/>
              <a:t>має характерний запах 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400" smtClean="0"/>
              <a:t>легша за воду (її густина 0,82 – 0,95 г/см кубічний) 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400" smtClean="0"/>
              <a:t>за звичайних умов нерозчинна у воді, але утворює з нею стійку неоднорідну суміш – </a:t>
            </a:r>
            <a:r>
              <a:rPr lang="uk-UA" sz="2400" b="1" i="1" smtClean="0"/>
              <a:t>емульсію</a:t>
            </a:r>
            <a:r>
              <a:rPr lang="uk-UA" sz="2400" smtClean="0"/>
              <a:t>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400" smtClean="0"/>
              <a:t>розчинна в органічних розчинниках (рідких вуглеводнях).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400" smtClean="0"/>
              <a:t>горить киптявим полум</a:t>
            </a:r>
            <a:r>
              <a:rPr lang="en-US" sz="2400" smtClean="0"/>
              <a:t>’</a:t>
            </a:r>
            <a:r>
              <a:rPr lang="uk-UA" sz="2400" smtClean="0"/>
              <a:t>ям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uk-UA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10" descr="article-1272637-09772CD1000005DC-339_634x488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3559175"/>
            <a:ext cx="4284663" cy="3298825"/>
          </a:xfrm>
        </p:spPr>
      </p:pic>
      <p:pic>
        <p:nvPicPr>
          <p:cNvPr id="27650" name="Picture 8" descr="1263803419_01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284663" y="476250"/>
            <a:ext cx="4859337" cy="3095625"/>
          </a:xfrm>
        </p:spPr>
      </p:pic>
      <p:pic>
        <p:nvPicPr>
          <p:cNvPr id="27651" name="Picture 14" descr="4536139696a14bf4ff9313116759ea29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/>
          <a:srcRect/>
          <a:stretch>
            <a:fillRect/>
          </a:stretch>
        </p:blipFill>
        <p:spPr>
          <a:xfrm>
            <a:off x="0" y="404813"/>
            <a:ext cx="4356100" cy="3125787"/>
          </a:xfrm>
        </p:spPr>
      </p:pic>
      <p:pic>
        <p:nvPicPr>
          <p:cNvPr id="27652" name="Picture 17" descr="o_427006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/>
          <a:srcRect/>
          <a:stretch>
            <a:fillRect/>
          </a:stretch>
        </p:blipFill>
        <p:spPr>
          <a:xfrm>
            <a:off x="4284663" y="3573463"/>
            <a:ext cx="4859337" cy="3284537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dirty="0" smtClean="0"/>
              <a:t>склад</a:t>
            </a:r>
            <a:endParaRPr lang="ru-RU" dirty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40188" cy="453072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600" b="1" smtClean="0"/>
              <a:t> Загальний склад</a:t>
            </a:r>
            <a:endParaRPr lang="ru-RU" sz="14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400" smtClean="0"/>
              <a:t>        </a:t>
            </a:r>
            <a:r>
              <a:rPr lang="uk-UA" sz="1400" smtClean="0"/>
              <a:t>Нафта є сумішшю близько 1000 індивідуальних речовин :</a:t>
            </a:r>
          </a:p>
          <a:p>
            <a:pPr eaLnBrk="1" hangingPunct="1">
              <a:lnSpc>
                <a:spcPct val="80000"/>
              </a:lnSpc>
            </a:pPr>
            <a:r>
              <a:rPr lang="uk-UA" sz="1400" smtClean="0"/>
              <a:t>рідкі вуглеводні ( 80-90 % по масі) </a:t>
            </a:r>
          </a:p>
          <a:p>
            <a:pPr eaLnBrk="1" hangingPunct="1">
              <a:lnSpc>
                <a:spcPct val="80000"/>
              </a:lnSpc>
            </a:pPr>
            <a:r>
              <a:rPr lang="uk-UA" sz="1400" smtClean="0"/>
              <a:t> гетероатомні органічні сполуки (4-5 %),</a:t>
            </a:r>
          </a:p>
          <a:p>
            <a:pPr eaLnBrk="1" hangingPunct="1">
              <a:lnSpc>
                <a:spcPct val="80000"/>
              </a:lnSpc>
            </a:pPr>
            <a:r>
              <a:rPr lang="uk-UA" sz="1400" smtClean="0"/>
              <a:t> сульфурвмісні (близько 250 речовин),</a:t>
            </a:r>
          </a:p>
          <a:p>
            <a:pPr eaLnBrk="1" hangingPunct="1">
              <a:lnSpc>
                <a:spcPct val="80000"/>
              </a:lnSpc>
            </a:pPr>
            <a:r>
              <a:rPr lang="uk-UA" sz="1400" smtClean="0"/>
              <a:t> нітрогенвмісні (&gt; 30 речовин) ,</a:t>
            </a:r>
          </a:p>
          <a:p>
            <a:pPr eaLnBrk="1" hangingPunct="1">
              <a:lnSpc>
                <a:spcPct val="80000"/>
              </a:lnSpc>
            </a:pPr>
            <a:r>
              <a:rPr lang="uk-UA" sz="1400" smtClean="0"/>
              <a:t> кисневі (близько 85 речовин),</a:t>
            </a:r>
          </a:p>
          <a:p>
            <a:pPr eaLnBrk="1" hangingPunct="1">
              <a:lnSpc>
                <a:spcPct val="80000"/>
              </a:lnSpc>
            </a:pPr>
            <a:r>
              <a:rPr lang="uk-UA" sz="1400" smtClean="0"/>
              <a:t> металоорганічні з'єднання (в основному ванадієві і нікелеві), це 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400" smtClean="0"/>
              <a:t>      -  розчинені вуглеводневі гази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400" smtClean="0"/>
              <a:t>          (</a:t>
            </a:r>
            <a:r>
              <a:rPr lang="en-US" sz="1400" smtClean="0"/>
              <a:t>C1-</a:t>
            </a:r>
            <a:r>
              <a:rPr lang="uk-UA" sz="1400" smtClean="0"/>
              <a:t>  </a:t>
            </a:r>
            <a:r>
              <a:rPr lang="en-US" sz="1400" smtClean="0"/>
              <a:t>C4</a:t>
            </a:r>
            <a:r>
              <a:rPr lang="uk-UA" sz="1400" smtClean="0"/>
              <a:t>, від десятих доль до 4 %),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400" smtClean="0"/>
              <a:t>      -  вода (від слідів до 10 %),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400" smtClean="0"/>
              <a:t>      - мінеральні солі (головним чином хлориди, 0,1-4000 мг/л і більш),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400" smtClean="0"/>
              <a:t>       - розчини солей органічних кислот і ін., механічні домішки (частки глини, піску, вапняку).</a:t>
            </a:r>
          </a:p>
          <a:p>
            <a:pPr eaLnBrk="1" hangingPunct="1">
              <a:lnSpc>
                <a:spcPct val="80000"/>
              </a:lnSpc>
            </a:pPr>
            <a:endParaRPr lang="ru-RU" sz="1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400" smtClean="0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6613" y="1635125"/>
            <a:ext cx="4040187" cy="453072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400" smtClean="0"/>
              <a:t> </a:t>
            </a:r>
            <a:r>
              <a:rPr lang="uk-UA" sz="1400" b="1" smtClean="0"/>
              <a:t>Вуглеводневий склад</a:t>
            </a:r>
            <a:endParaRPr lang="ru-RU" sz="1600" b="1" smtClean="0"/>
          </a:p>
          <a:p>
            <a:pPr eaLnBrk="1" hangingPunct="1">
              <a:lnSpc>
                <a:spcPct val="80000"/>
              </a:lnSpc>
            </a:pPr>
            <a:endParaRPr lang="ru-RU" sz="1600" b="1" smtClean="0"/>
          </a:p>
          <a:p>
            <a:pPr eaLnBrk="1" hangingPunct="1"/>
            <a:r>
              <a:rPr lang="uk-UA" sz="1400" smtClean="0"/>
              <a:t>  парафінові (зазвичай 30-35,</a:t>
            </a:r>
          </a:p>
          <a:p>
            <a:pPr eaLnBrk="1" hangingPunct="1">
              <a:buFont typeface="Wingdings" pitchFamily="2" charset="2"/>
              <a:buNone/>
            </a:pPr>
            <a:r>
              <a:rPr lang="uk-UA" sz="1400" smtClean="0"/>
              <a:t>                        рідше 40-50 % за об'ємом) ;</a:t>
            </a:r>
          </a:p>
          <a:p>
            <a:pPr eaLnBrk="1" hangingPunct="1"/>
            <a:r>
              <a:rPr lang="uk-UA" sz="1400" smtClean="0"/>
              <a:t> нафтенові (25-75 %).</a:t>
            </a:r>
          </a:p>
          <a:p>
            <a:pPr eaLnBrk="1" hangingPunct="1"/>
            <a:r>
              <a:rPr lang="uk-UA" sz="1400" smtClean="0"/>
              <a:t>у меншій мірі - з'єднання ароматичного ряду (10-20, рідше 35 %) і змішаного, або гібридного, будови (наприклад, </a:t>
            </a:r>
            <a:r>
              <a:rPr lang="ru-RU" sz="1400" smtClean="0"/>
              <a:t>парафино-нафтенові</a:t>
            </a:r>
            <a:r>
              <a:rPr lang="uk-UA" sz="1400" smtClean="0"/>
              <a:t>, </a:t>
            </a:r>
            <a:r>
              <a:rPr lang="ru-RU" sz="1400" smtClean="0"/>
              <a:t>нафтено-ароматичні</a:t>
            </a:r>
            <a:r>
              <a:rPr lang="uk-UA" sz="1400" smtClean="0"/>
              <a:t>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dirty="0" smtClean="0"/>
              <a:t>Видобуток нафти</a:t>
            </a:r>
            <a:endParaRPr lang="ru-RU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z="2000" smtClean="0"/>
              <a:t>- фонтан (вихід флюїда здійснюється за рахунок різниці тисків)</a:t>
            </a:r>
          </a:p>
          <a:p>
            <a:pPr eaLnBrk="1" hangingPunct="1">
              <a:defRPr/>
            </a:pPr>
            <a:r>
              <a:rPr lang="uk-UA" sz="2000" smtClean="0"/>
              <a:t>- газліфт</a:t>
            </a:r>
          </a:p>
          <a:p>
            <a:pPr eaLnBrk="1" hangingPunct="1">
              <a:defRPr/>
            </a:pPr>
            <a:r>
              <a:rPr lang="uk-UA" sz="2000" smtClean="0"/>
              <a:t>- установка електро-відцентрового насоса (УЕЦН)</a:t>
            </a:r>
          </a:p>
          <a:p>
            <a:pPr eaLnBrk="1" hangingPunct="1">
              <a:defRPr/>
            </a:pPr>
            <a:r>
              <a:rPr lang="ru-RU" sz="2000" smtClean="0"/>
              <a:t>- ЕВН установка електро-гвинтового насоса (УЕВН)</a:t>
            </a:r>
          </a:p>
          <a:p>
            <a:pPr eaLnBrk="1" hangingPunct="1">
              <a:defRPr/>
            </a:pPr>
            <a:r>
              <a:rPr lang="uk-UA" sz="2000" smtClean="0"/>
              <a:t>- штангові насоси (ШГН)</a:t>
            </a:r>
          </a:p>
          <a:p>
            <a:pPr eaLnBrk="1" hangingPunct="1">
              <a:defRPr/>
            </a:pPr>
            <a:endParaRPr lang="ru-RU" sz="2000" smtClean="0"/>
          </a:p>
        </p:txBody>
      </p:sp>
      <p:pic>
        <p:nvPicPr>
          <p:cNvPr id="29699" name="Picture 7" descr="oil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364163" y="1341438"/>
            <a:ext cx="3535362" cy="5329237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dirty="0" smtClean="0"/>
              <a:t>Переробка нафти</a:t>
            </a:r>
            <a:endParaRPr lang="ru-RU" dirty="0" smtClean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40188" cy="4530725"/>
          </a:xfrm>
        </p:spPr>
        <p:txBody>
          <a:bodyPr/>
          <a:lstStyle/>
          <a:p>
            <a:pPr eaLnBrk="1" hangingPunct="1">
              <a:defRPr/>
            </a:pPr>
            <a:r>
              <a:rPr lang="ru-RU" sz="1400" dirty="0" smtClean="0"/>
              <a:t>Мета </a:t>
            </a:r>
            <a:r>
              <a:rPr lang="ru-RU" sz="1400" dirty="0" err="1" smtClean="0"/>
              <a:t>переробки</a:t>
            </a:r>
            <a:r>
              <a:rPr lang="ru-RU" sz="1400" dirty="0" smtClean="0"/>
              <a:t> </a:t>
            </a:r>
            <a:r>
              <a:rPr lang="ru-RU" sz="1400" dirty="0" err="1" smtClean="0"/>
              <a:t>нафти</a:t>
            </a:r>
            <a:r>
              <a:rPr lang="ru-RU" sz="1400" dirty="0" smtClean="0"/>
              <a:t> (</a:t>
            </a:r>
            <a:r>
              <a:rPr lang="ru-RU" sz="1400" dirty="0" err="1" smtClean="0"/>
              <a:t>нафтопереробки</a:t>
            </a:r>
            <a:r>
              <a:rPr lang="ru-RU" sz="1400" dirty="0" smtClean="0"/>
              <a:t>) - </a:t>
            </a:r>
            <a:r>
              <a:rPr lang="ru-RU" sz="1400" dirty="0" err="1" smtClean="0"/>
              <a:t>виробництво</a:t>
            </a:r>
            <a:r>
              <a:rPr lang="ru-RU" sz="1400" dirty="0" smtClean="0"/>
              <a:t> </a:t>
            </a:r>
            <a:r>
              <a:rPr lang="ru-RU" sz="1400" dirty="0" err="1" smtClean="0"/>
              <a:t>нафтопродуктів</a:t>
            </a:r>
            <a:r>
              <a:rPr lang="ru-RU" sz="1400" dirty="0" smtClean="0"/>
              <a:t>, перш за все, </a:t>
            </a:r>
            <a:r>
              <a:rPr lang="ru-RU" sz="1400" dirty="0" err="1" smtClean="0"/>
              <a:t>різних</a:t>
            </a:r>
            <a:r>
              <a:rPr lang="ru-RU" sz="1400" dirty="0" smtClean="0"/>
              <a:t> палив (</a:t>
            </a:r>
            <a:r>
              <a:rPr lang="ru-RU" sz="1400" dirty="0" err="1" smtClean="0"/>
              <a:t>автомобільних</a:t>
            </a:r>
            <a:r>
              <a:rPr lang="ru-RU" sz="1400" dirty="0" smtClean="0"/>
              <a:t>, </a:t>
            </a:r>
            <a:r>
              <a:rPr lang="ru-RU" sz="1400" dirty="0" err="1" smtClean="0"/>
              <a:t>авіаційних</a:t>
            </a:r>
            <a:r>
              <a:rPr lang="ru-RU" sz="1400" dirty="0" smtClean="0"/>
              <a:t>, </a:t>
            </a:r>
            <a:r>
              <a:rPr lang="ru-RU" sz="1400" dirty="0" err="1" smtClean="0"/>
              <a:t>котельних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т. д.)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сировини</a:t>
            </a:r>
            <a:r>
              <a:rPr lang="ru-RU" sz="1400" dirty="0" smtClean="0"/>
              <a:t> для </a:t>
            </a:r>
            <a:r>
              <a:rPr lang="ru-RU" sz="1400" dirty="0" err="1" smtClean="0"/>
              <a:t>подальшої</a:t>
            </a:r>
            <a:r>
              <a:rPr lang="ru-RU" sz="1400" dirty="0" smtClean="0"/>
              <a:t> </a:t>
            </a:r>
            <a:r>
              <a:rPr lang="ru-RU" sz="1400" dirty="0" err="1" smtClean="0"/>
              <a:t>хімічної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переробки</a:t>
            </a:r>
            <a:r>
              <a:rPr lang="ru-RU" sz="1400" dirty="0" smtClean="0"/>
              <a:t>.</a:t>
            </a:r>
          </a:p>
          <a:p>
            <a:pPr eaLnBrk="1" hangingPunct="1">
              <a:defRPr/>
            </a:pPr>
            <a:r>
              <a:rPr lang="ru-RU" sz="1400" dirty="0" smtClean="0"/>
              <a:t> </a:t>
            </a:r>
            <a:r>
              <a:rPr lang="ru-RU" sz="1400" dirty="0" err="1" smtClean="0"/>
              <a:t>Процес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переробки</a:t>
            </a:r>
            <a:r>
              <a:rPr lang="ru-RU" sz="1400" dirty="0" smtClean="0"/>
              <a:t> </a:t>
            </a:r>
            <a:r>
              <a:rPr lang="ru-RU" sz="1400" dirty="0" err="1" smtClean="0"/>
              <a:t>нафти</a:t>
            </a:r>
            <a:r>
              <a:rPr lang="ru-RU" sz="1400" dirty="0" smtClean="0"/>
              <a:t> </a:t>
            </a:r>
            <a:r>
              <a:rPr lang="ru-RU" sz="1400" dirty="0" err="1" smtClean="0"/>
              <a:t>можна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розділити</a:t>
            </a:r>
            <a:r>
              <a:rPr lang="ru-RU" sz="1400" dirty="0" smtClean="0"/>
              <a:t> на 3 </a:t>
            </a:r>
            <a:r>
              <a:rPr lang="ru-RU" sz="1400" dirty="0" err="1" smtClean="0"/>
              <a:t>основних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етапу</a:t>
            </a:r>
            <a:r>
              <a:rPr lang="ru-RU" sz="1400" dirty="0" smtClean="0"/>
              <a:t>: </a:t>
            </a:r>
          </a:p>
          <a:p>
            <a:pPr eaLnBrk="1" hangingPunct="1">
              <a:defRPr/>
            </a:pPr>
            <a:r>
              <a:rPr lang="ru-RU" sz="1400" dirty="0" smtClean="0"/>
              <a:t> 1. </a:t>
            </a:r>
            <a:r>
              <a:rPr lang="ru-RU" sz="1400" dirty="0" err="1" smtClean="0"/>
              <a:t>Розділення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нафтової</a:t>
            </a:r>
            <a:r>
              <a:rPr lang="ru-RU" sz="1400" dirty="0" smtClean="0"/>
              <a:t> </a:t>
            </a:r>
            <a:r>
              <a:rPr lang="ru-RU" sz="1400" dirty="0" err="1" smtClean="0"/>
              <a:t>сировини</a:t>
            </a:r>
            <a:r>
              <a:rPr lang="ru-RU" sz="1400" dirty="0" smtClean="0"/>
              <a:t> на </a:t>
            </a:r>
            <a:r>
              <a:rPr lang="ru-RU" sz="1400" dirty="0" err="1" smtClean="0"/>
              <a:t>фракції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розрізняються</a:t>
            </a:r>
            <a:r>
              <a:rPr lang="ru-RU" sz="1400" dirty="0" smtClean="0"/>
              <a:t> по </a:t>
            </a:r>
            <a:r>
              <a:rPr lang="ru-RU" sz="1400" dirty="0" err="1" smtClean="0"/>
              <a:t>інтервалах</a:t>
            </a:r>
            <a:r>
              <a:rPr lang="ru-RU" sz="1400" dirty="0" smtClean="0"/>
              <a:t> температур </a:t>
            </a:r>
            <a:r>
              <a:rPr lang="ru-RU" sz="1400" dirty="0" err="1" smtClean="0"/>
              <a:t>кипіння</a:t>
            </a:r>
            <a:r>
              <a:rPr lang="ru-RU" sz="1400" dirty="0" smtClean="0"/>
              <a:t> (</a:t>
            </a:r>
            <a:r>
              <a:rPr lang="ru-RU" sz="1400" dirty="0" err="1" smtClean="0"/>
              <a:t>первинна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переробка</a:t>
            </a:r>
            <a:r>
              <a:rPr lang="ru-RU" sz="1400" dirty="0" smtClean="0"/>
              <a:t>) ; </a:t>
            </a:r>
          </a:p>
          <a:p>
            <a:pPr eaLnBrk="1" hangingPunct="1">
              <a:defRPr/>
            </a:pPr>
            <a:r>
              <a:rPr lang="ru-RU" sz="1400" dirty="0" smtClean="0"/>
              <a:t> 2. </a:t>
            </a:r>
            <a:r>
              <a:rPr lang="ru-RU" sz="1400" dirty="0" err="1" smtClean="0"/>
              <a:t>Переробка</a:t>
            </a:r>
            <a:r>
              <a:rPr lang="ru-RU" sz="1400" dirty="0" smtClean="0"/>
              <a:t> </a:t>
            </a:r>
            <a:r>
              <a:rPr lang="ru-RU" sz="1400" dirty="0" err="1" smtClean="0"/>
              <a:t>отриманих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фракцій</a:t>
            </a:r>
            <a:r>
              <a:rPr lang="ru-RU" sz="1400" dirty="0" smtClean="0"/>
              <a:t> шляхом </a:t>
            </a:r>
            <a:r>
              <a:rPr lang="ru-RU" sz="1400" dirty="0" err="1" smtClean="0"/>
              <a:t>хімічних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перетворень</a:t>
            </a:r>
            <a:r>
              <a:rPr lang="ru-RU" sz="1400" dirty="0" smtClean="0"/>
              <a:t> </a:t>
            </a:r>
            <a:r>
              <a:rPr lang="ru-RU" sz="1400" dirty="0" err="1" smtClean="0"/>
              <a:t>вуглеводнів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містяться</a:t>
            </a:r>
            <a:r>
              <a:rPr lang="ru-RU" sz="1400" dirty="0" smtClean="0"/>
              <a:t> в них,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виробітку</a:t>
            </a:r>
            <a:r>
              <a:rPr lang="ru-RU" sz="1400" dirty="0" smtClean="0"/>
              <a:t> </a:t>
            </a:r>
            <a:r>
              <a:rPr lang="ru-RU" sz="1400" dirty="0" err="1" smtClean="0"/>
              <a:t>компонентів</a:t>
            </a:r>
            <a:r>
              <a:rPr lang="ru-RU" sz="1400" dirty="0" smtClean="0"/>
              <a:t> </a:t>
            </a:r>
            <a:r>
              <a:rPr lang="ru-RU" sz="1400" dirty="0" err="1" smtClean="0"/>
              <a:t>товарних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нафтопродуктів</a:t>
            </a:r>
            <a:r>
              <a:rPr lang="ru-RU" sz="1400" dirty="0" smtClean="0"/>
              <a:t> (</a:t>
            </a:r>
            <a:r>
              <a:rPr lang="ru-RU" sz="1400" dirty="0" err="1" smtClean="0"/>
              <a:t>вторинна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переробка</a:t>
            </a:r>
            <a:r>
              <a:rPr lang="ru-RU" sz="1400" dirty="0" smtClean="0"/>
              <a:t>); </a:t>
            </a:r>
          </a:p>
          <a:p>
            <a:pPr eaLnBrk="1" hangingPunct="1">
              <a:defRPr/>
            </a:pPr>
            <a:r>
              <a:rPr lang="ru-RU" sz="1400" dirty="0" smtClean="0"/>
              <a:t> 3. </a:t>
            </a:r>
            <a:r>
              <a:rPr lang="ru-RU" sz="1400" dirty="0" err="1" smtClean="0"/>
              <a:t>Змішення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компонентів</a:t>
            </a:r>
            <a:r>
              <a:rPr lang="ru-RU" sz="1400" dirty="0" smtClean="0"/>
              <a:t> </a:t>
            </a:r>
            <a:r>
              <a:rPr lang="ru-RU" sz="1400" dirty="0" err="1" smtClean="0"/>
              <a:t>із</a:t>
            </a:r>
            <a:r>
              <a:rPr lang="ru-RU" sz="1400" dirty="0" smtClean="0"/>
              <a:t> </a:t>
            </a:r>
            <a:r>
              <a:rPr lang="ru-RU" sz="1400" dirty="0" err="1" smtClean="0"/>
              <a:t>залученням</a:t>
            </a:r>
            <a:r>
              <a:rPr lang="ru-RU" sz="1400" dirty="0" smtClean="0"/>
              <a:t>, при </a:t>
            </a:r>
            <a:r>
              <a:rPr lang="ru-RU" sz="1400" dirty="0" err="1" smtClean="0"/>
              <a:t>необхідності</a:t>
            </a:r>
            <a:r>
              <a:rPr lang="ru-RU" sz="1400" dirty="0" smtClean="0"/>
              <a:t>, </a:t>
            </a:r>
            <a:r>
              <a:rPr lang="ru-RU" sz="1400" dirty="0" err="1" smtClean="0"/>
              <a:t>різних</a:t>
            </a:r>
            <a:r>
              <a:rPr lang="ru-RU" sz="1400" dirty="0" smtClean="0"/>
              <a:t> присадок, </a:t>
            </a:r>
            <a:r>
              <a:rPr lang="ru-RU" sz="1400" dirty="0" err="1" smtClean="0"/>
              <a:t>із</a:t>
            </a:r>
            <a:r>
              <a:rPr lang="ru-RU" sz="1400" dirty="0" smtClean="0"/>
              <a:t> </a:t>
            </a:r>
            <a:r>
              <a:rPr lang="ru-RU" sz="1400" dirty="0" err="1" smtClean="0"/>
              <a:t>здобуттям</a:t>
            </a:r>
            <a:r>
              <a:rPr lang="ru-RU" sz="1400" dirty="0" smtClean="0"/>
              <a:t> </a:t>
            </a:r>
            <a:r>
              <a:rPr lang="ru-RU" sz="1400" dirty="0" err="1" smtClean="0"/>
              <a:t>товарних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нафтопродуктів</a:t>
            </a:r>
            <a:r>
              <a:rPr lang="ru-RU" sz="1400" dirty="0" smtClean="0"/>
              <a:t> </a:t>
            </a:r>
            <a:r>
              <a:rPr lang="ru-RU" sz="1400" dirty="0" err="1" smtClean="0"/>
              <a:t>із</a:t>
            </a:r>
            <a:r>
              <a:rPr lang="ru-RU" sz="1400" dirty="0" smtClean="0"/>
              <a:t> </a:t>
            </a:r>
            <a:r>
              <a:rPr lang="ru-RU" sz="1400" dirty="0" err="1" smtClean="0"/>
              <a:t>заданими</a:t>
            </a:r>
            <a:r>
              <a:rPr lang="ru-RU" sz="1400" dirty="0" smtClean="0"/>
              <a:t> </a:t>
            </a:r>
            <a:r>
              <a:rPr lang="ru-RU" sz="1400" dirty="0" err="1" smtClean="0"/>
              <a:t>показниками</a:t>
            </a:r>
            <a:r>
              <a:rPr lang="ru-RU" sz="1400" dirty="0" smtClean="0"/>
              <a:t> </a:t>
            </a:r>
            <a:r>
              <a:rPr lang="ru-RU" sz="1400" dirty="0" err="1" smtClean="0"/>
              <a:t>якості</a:t>
            </a:r>
            <a:r>
              <a:rPr lang="ru-RU" sz="1400" dirty="0" smtClean="0"/>
              <a:t> (</a:t>
            </a:r>
            <a:r>
              <a:rPr lang="ru-RU" sz="1400" dirty="0" err="1" smtClean="0"/>
              <a:t>товарне</a:t>
            </a:r>
            <a:r>
              <a:rPr lang="ru-RU" sz="1400" dirty="0" smtClean="0"/>
              <a:t> </a:t>
            </a:r>
            <a:r>
              <a:rPr lang="ru-RU" sz="1400" dirty="0" err="1" smtClean="0"/>
              <a:t>виробництво</a:t>
            </a:r>
            <a:r>
              <a:rPr lang="ru-RU" sz="1400" dirty="0" smtClean="0"/>
              <a:t>).</a:t>
            </a:r>
          </a:p>
          <a:p>
            <a:pPr eaLnBrk="1" hangingPunct="1">
              <a:defRPr/>
            </a:pPr>
            <a:endParaRPr lang="ru-RU" sz="1400" dirty="0" smtClean="0"/>
          </a:p>
        </p:txBody>
      </p:sp>
      <p:pic>
        <p:nvPicPr>
          <p:cNvPr id="30723" name="Picture 6" descr="00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500563" y="2120900"/>
            <a:ext cx="4643437" cy="3684588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MOVIE_ONCLICK_URL" val="http://"/>
  <p:tag name="GENSWF_MOVIE_PRESENTATION_END_URL" val="http://"/>
</p:tagLst>
</file>

<file path=ppt/theme/theme1.xml><?xml version="1.0" encoding="utf-8"?>
<a:theme xmlns:a="http://schemas.openxmlformats.org/drawingml/2006/main" name="Лучи">
  <a:themeElements>
    <a:clrScheme name="Лучи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Луч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Лучи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144</TotalTime>
  <Words>1296</Words>
  <Application>Microsoft Office PowerPoint</Application>
  <PresentationFormat>Екран (4:3)</PresentationFormat>
  <Paragraphs>109</Paragraphs>
  <Slides>17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Шаблон оформлення</vt:lpstr>
      </vt:variant>
      <vt:variant>
        <vt:i4>2</vt:i4>
      </vt:variant>
      <vt:variant>
        <vt:lpstr>Заголовки слайдів</vt:lpstr>
      </vt:variant>
      <vt:variant>
        <vt:i4>17</vt:i4>
      </vt:variant>
    </vt:vector>
  </HeadingPairs>
  <TitlesOfParts>
    <vt:vector size="23" baseType="lpstr">
      <vt:lpstr>Arial</vt:lpstr>
      <vt:lpstr>Wingdings</vt:lpstr>
      <vt:lpstr>Calibri</vt:lpstr>
      <vt:lpstr>Times New Roman</vt:lpstr>
      <vt:lpstr>Лучи</vt:lpstr>
      <vt:lpstr>Лучи</vt:lpstr>
      <vt:lpstr>Слайд 1</vt:lpstr>
      <vt:lpstr>Склад нафти</vt:lpstr>
      <vt:lpstr>Історичні відомості</vt:lpstr>
      <vt:lpstr>Походження</vt:lpstr>
      <vt:lpstr>Фізичні властивості</vt:lpstr>
      <vt:lpstr>Слайд 6</vt:lpstr>
      <vt:lpstr>склад</vt:lpstr>
      <vt:lpstr>Видобуток нафти</vt:lpstr>
      <vt:lpstr>Переробка нафти</vt:lpstr>
      <vt:lpstr>Слайд 10</vt:lpstr>
      <vt:lpstr> Стабілізація і вторинна перегонка бензину </vt:lpstr>
      <vt:lpstr>Слайд 12</vt:lpstr>
      <vt:lpstr>Слайд 13</vt:lpstr>
      <vt:lpstr>Застосування</vt:lpstr>
      <vt:lpstr> Запаси нафти</vt:lpstr>
      <vt:lpstr>Слайд 16</vt:lpstr>
      <vt:lpstr>Кашаган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Нафта</dc:title>
  <dc:creator>Axiles</dc:creator>
  <cp:lastModifiedBy>User</cp:lastModifiedBy>
  <cp:revision>8</cp:revision>
  <dcterms:created xsi:type="dcterms:W3CDTF">2010-12-09T16:50:52Z</dcterms:created>
  <dcterms:modified xsi:type="dcterms:W3CDTF">2012-12-09T16:18:27Z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488406</vt:lpwstr>
  </property>
  <property fmtid="{D5CDD505-2E9C-101B-9397-08002B2CF9AE}" pid="3" name="NXPowerLiteVersion">
    <vt:lpwstr>D3.6.2</vt:lpwstr>
  </property>
</Properties>
</file>