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1EC986-2502-4A1D-A41C-880C8F8538B5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E5D1EF-DB66-4BCE-96F8-996E3AC781A2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6.emf"/><Relationship Id="rId4" Type="http://schemas.openxmlformats.org/officeDocument/2006/relationships/package" Target="../embeddings/Microsoft_Word_Document1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Monotype Corsiva" panose="03010101010201010101" pitchFamily="66" charset="0"/>
              </a:rPr>
              <a:t>          </a:t>
            </a:r>
            <a:r>
              <a:rPr lang="uk-UA" sz="6600" b="1" dirty="0" err="1" smtClean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Хімічать</a:t>
            </a:r>
            <a:r>
              <a:rPr lang="uk-UA" sz="6600" b="1" dirty="0" smtClean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ВСІ!</a:t>
            </a:r>
            <a:endParaRPr lang="ru-RU" sz="66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19674"/>
            <a:ext cx="3240360" cy="2786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2852936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Підготувала :</a:t>
            </a:r>
          </a:p>
          <a:p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вчитель хімії</a:t>
            </a:r>
          </a:p>
          <a:p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Тернопільського технічного </a:t>
            </a:r>
          </a:p>
          <a:p>
            <a:r>
              <a:rPr lang="uk-UA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ліцею</a:t>
            </a:r>
          </a:p>
          <a:p>
            <a:r>
              <a:rPr lang="uk-UA" sz="2400" dirty="0" smtClean="0"/>
              <a:t>                   </a:t>
            </a:r>
            <a:r>
              <a:rPr lang="uk-UA" sz="2400" b="1" dirty="0" err="1" smtClean="0">
                <a:solidFill>
                  <a:srgbClr val="FF0000"/>
                </a:solidFill>
                <a:latin typeface="Monotype Corsiva" panose="03010101010201010101" pitchFamily="66" charset="0"/>
              </a:rPr>
              <a:t>Більчук</a:t>
            </a:r>
            <a:r>
              <a:rPr lang="uk-UA" sz="24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 Л.П.</a:t>
            </a:r>
            <a:endParaRPr lang="ru-RU" sz="24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61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>
                <a:solidFill>
                  <a:schemeClr val="accent3">
                    <a:lumMod val="75000"/>
                  </a:schemeClr>
                </a:solidFill>
              </a:rPr>
              <a:t>„ Добери пару”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507243"/>
              </p:ext>
            </p:extLst>
          </p:nvPr>
        </p:nvGraphicFramePr>
        <p:xfrm>
          <a:off x="899594" y="1700808"/>
          <a:ext cx="7488829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944214"/>
                <a:gridCol w="1944216"/>
                <a:gridCol w="1872208"/>
                <a:gridCol w="1728191"/>
              </a:tblGrid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залізо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хлор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вуглець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азот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свинець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срібло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водень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калій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ртуть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мідь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кисень</a:t>
                      </a:r>
                      <a:endParaRPr lang="ru-RU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сірка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768" y="332657"/>
            <a:ext cx="1600063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2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3">
                    <a:lumMod val="75000"/>
                  </a:schemeClr>
                </a:solidFill>
              </a:rPr>
              <a:t>„ Добери пару”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9618909"/>
              </p:ext>
            </p:extLst>
          </p:nvPr>
        </p:nvGraphicFramePr>
        <p:xfrm>
          <a:off x="899594" y="1700808"/>
          <a:ext cx="7488829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1944214"/>
                <a:gridCol w="1944216"/>
                <a:gridCol w="1872208"/>
                <a:gridCol w="1728191"/>
              </a:tblGrid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Залізо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endParaRPr lang="uk-UA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Хлор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45021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</a:t>
                      </a:r>
                      <a:r>
                        <a:rPr kumimoji="0" lang="en-US" sz="28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вуглець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2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азот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свинець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Pb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срібло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водень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калій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ртуть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Hg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мідь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Cu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кисень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сірка</a:t>
                      </a:r>
                      <a:endParaRPr lang="en-US" sz="2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uk-UA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6" name="Picture 2" descr="Смайлики на аву кричат ур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18764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0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chemeClr val="accent3">
                    <a:lumMod val="75000"/>
                  </a:schemeClr>
                </a:solidFill>
              </a:rPr>
              <a:t>„ </a:t>
            </a:r>
            <a:r>
              <a:rPr lang="uk-UA" sz="3600" b="1" u="sng" dirty="0">
                <a:solidFill>
                  <a:schemeClr val="accent3">
                    <a:lumMod val="75000"/>
                  </a:schemeClr>
                </a:solidFill>
              </a:rPr>
              <a:t>Зрозумій мене”</a:t>
            </a:r>
            <a:r>
              <a:rPr lang="uk-UA" sz="3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899592" y="2204864"/>
            <a:ext cx="7408333" cy="34506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b="1" dirty="0" smtClean="0"/>
              <a:t>B- Fe – Lu – In – </a:t>
            </a:r>
            <a:r>
              <a:rPr lang="en-US" sz="4400" b="1" dirty="0" err="1" smtClean="0"/>
              <a:t>Ge</a:t>
            </a:r>
            <a:r>
              <a:rPr lang="en-US" sz="4400" b="1" dirty="0" smtClean="0"/>
              <a:t> – Am – Fr – Ac – Hg – P – </a:t>
            </a:r>
            <a:r>
              <a:rPr lang="en-US" sz="4400" b="1" dirty="0" err="1" smtClean="0"/>
              <a:t>Nd</a:t>
            </a:r>
            <a:r>
              <a:rPr lang="en-US" sz="4400" b="1" dirty="0" smtClean="0"/>
              <a:t> – S – Tl – Ga – </a:t>
            </a:r>
            <a:r>
              <a:rPr lang="en-US" sz="4400" b="1" dirty="0" err="1" smtClean="0"/>
              <a:t>Ir</a:t>
            </a:r>
            <a:r>
              <a:rPr lang="en-US" sz="4400" b="1" dirty="0" smtClean="0"/>
              <a:t> – Ra – Be – Po – </a:t>
            </a:r>
            <a:r>
              <a:rPr lang="en-US" sz="4400" b="1" dirty="0" err="1" smtClean="0"/>
              <a:t>Zr</a:t>
            </a:r>
            <a:r>
              <a:rPr lang="en-US" sz="4400" b="1" dirty="0" smtClean="0"/>
              <a:t> – Mo – </a:t>
            </a:r>
            <a:r>
              <a:rPr lang="en-US" sz="4400" b="1" dirty="0" err="1" smtClean="0"/>
              <a:t>Gd</a:t>
            </a:r>
            <a:r>
              <a:rPr lang="en-US" sz="4400" b="1" dirty="0" smtClean="0"/>
              <a:t> – </a:t>
            </a:r>
            <a:r>
              <a:rPr lang="en-US" sz="4400" b="1" dirty="0" err="1" smtClean="0"/>
              <a:t>Eu</a:t>
            </a:r>
            <a:r>
              <a:rPr lang="en-US" sz="4400" b="1" dirty="0" smtClean="0"/>
              <a:t> – Ru – V – As – Tm – Ro – </a:t>
            </a:r>
            <a:r>
              <a:rPr lang="en-US" sz="4400" b="1" dirty="0" err="1" smtClean="0"/>
              <a:t>Cf</a:t>
            </a:r>
            <a:r>
              <a:rPr lang="en-US" sz="4400" b="1" dirty="0" smtClean="0"/>
              <a:t> – Ni – Sm – Co – Si – Ba – Se – </a:t>
            </a:r>
            <a:r>
              <a:rPr lang="en-US" sz="4400" b="1" dirty="0" err="1" smtClean="0"/>
              <a:t>Sd</a:t>
            </a:r>
            <a:r>
              <a:rPr lang="en-US" sz="4400" b="1" dirty="0" smtClean="0"/>
              <a:t> – </a:t>
            </a:r>
            <a:r>
              <a:rPr lang="en-US" sz="4400" b="1" dirty="0" err="1" smtClean="0"/>
              <a:t>Tc</a:t>
            </a:r>
            <a:r>
              <a:rPr lang="en-US" sz="4400" b="1" dirty="0" smtClean="0"/>
              <a:t> – </a:t>
            </a:r>
            <a:r>
              <a:rPr lang="en-US" sz="4400" b="1" dirty="0" err="1" smtClean="0"/>
              <a:t>Nb</a:t>
            </a:r>
            <a:r>
              <a:rPr lang="en-US" sz="4400" b="1" dirty="0" smtClean="0"/>
              <a:t> - </a:t>
            </a:r>
            <a:r>
              <a:rPr lang="en-US" sz="4400" b="1" dirty="0" err="1" smtClean="0"/>
              <a:t>Hf</a:t>
            </a:r>
            <a:endParaRPr lang="ru-RU" sz="4400" b="1" dirty="0"/>
          </a:p>
        </p:txBody>
      </p:sp>
      <p:pic>
        <p:nvPicPr>
          <p:cNvPr id="5125" name="Picture 5" descr="Хімія і крас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966913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https://encrypted-tbn2.gstatic.com/images?q=tbn:ANd9GcRnNam57K4HqlLA-lmzo095saX5XMypHmS5NJ4yQu0mxXpApLLGGovilv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79683"/>
            <a:ext cx="11239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9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r"/>
            <a:r>
              <a:rPr lang="uk-UA" sz="3600" b="1" dirty="0" smtClean="0">
                <a:solidFill>
                  <a:schemeClr val="accent3">
                    <a:lumMod val="75000"/>
                  </a:schemeClr>
                </a:solidFill>
              </a:rPr>
              <a:t>„ </a:t>
            </a:r>
            <a:r>
              <a:rPr lang="uk-UA" sz="3600" b="1" dirty="0">
                <a:solidFill>
                  <a:schemeClr val="accent3">
                    <a:lumMod val="75000"/>
                  </a:schemeClr>
                </a:solidFill>
              </a:rPr>
              <a:t>Хімічний калейдоскоп ”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 smtClean="0"/>
              <a:t>1</a:t>
            </a:r>
            <a:r>
              <a:rPr lang="uk-UA" sz="3200" b="1" i="1" dirty="0" err="1" smtClean="0"/>
              <a:t>.Безбарвний</a:t>
            </a:r>
            <a:r>
              <a:rPr lang="uk-UA" sz="3200" b="1" i="1" dirty="0" smtClean="0"/>
              <a:t> </a:t>
            </a:r>
            <a:r>
              <a:rPr lang="uk-UA" sz="3200" b="1" i="1" dirty="0"/>
              <a:t>– </a:t>
            </a:r>
            <a:r>
              <a:rPr lang="uk-UA" sz="3200" b="1" i="1" dirty="0">
                <a:solidFill>
                  <a:schemeClr val="accent3">
                    <a:lumMod val="75000"/>
                  </a:schemeClr>
                </a:solidFill>
              </a:rPr>
              <a:t>малиновий </a:t>
            </a:r>
            <a:r>
              <a:rPr lang="uk-UA" sz="3200" b="1" i="1" dirty="0"/>
              <a:t>– </a:t>
            </a:r>
            <a:endParaRPr lang="en-US" sz="3200" b="1" i="1" dirty="0" smtClean="0"/>
          </a:p>
          <a:p>
            <a:pPr marL="0" indent="0">
              <a:buNone/>
            </a:pPr>
            <a:r>
              <a:rPr lang="en-US" sz="3200" b="1" i="1" dirty="0">
                <a:solidFill>
                  <a:srgbClr val="00B0F0"/>
                </a:solidFill>
              </a:rPr>
              <a:t> </a:t>
            </a:r>
            <a:r>
              <a:rPr lang="en-US" sz="3200" b="1" i="1" dirty="0" smtClean="0">
                <a:solidFill>
                  <a:srgbClr val="00B0F0"/>
                </a:solidFill>
              </a:rPr>
              <a:t>                   </a:t>
            </a:r>
            <a:r>
              <a:rPr lang="uk-UA" sz="3200" b="1" i="1" dirty="0" smtClean="0">
                <a:solidFill>
                  <a:srgbClr val="00B0F0"/>
                </a:solidFill>
              </a:rPr>
              <a:t>голубий</a:t>
            </a:r>
            <a:r>
              <a:rPr lang="uk-UA" sz="3200" b="1" i="1" dirty="0" smtClean="0"/>
              <a:t> </a:t>
            </a:r>
            <a:r>
              <a:rPr lang="uk-UA" sz="3200" b="1" i="1" dirty="0"/>
              <a:t>– </a:t>
            </a:r>
            <a:r>
              <a:rPr lang="uk-UA" sz="3200" b="1" i="1" dirty="0" smtClean="0"/>
              <a:t>безбарвний</a:t>
            </a:r>
            <a:r>
              <a:rPr lang="uk-UA" sz="3200" b="1" i="1" dirty="0"/>
              <a:t>.</a:t>
            </a:r>
            <a:endParaRPr lang="en-US" sz="3200" b="1" i="1" dirty="0" smtClean="0"/>
          </a:p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endParaRPr lang="ru-RU" sz="3200" b="1" dirty="0"/>
          </a:p>
          <a:p>
            <a:pPr marL="0" indent="0">
              <a:buNone/>
            </a:pPr>
            <a:r>
              <a:rPr lang="uk-UA" sz="3200" b="1" i="1" dirty="0" smtClean="0"/>
              <a:t>2.Безбарвний </a:t>
            </a:r>
            <a:r>
              <a:rPr lang="uk-UA" sz="3200" b="1" i="1" dirty="0"/>
              <a:t>– </a:t>
            </a:r>
            <a:r>
              <a:rPr lang="uk-UA" sz="3200" b="1" i="1" dirty="0">
                <a:solidFill>
                  <a:srgbClr val="FF0000"/>
                </a:solidFill>
              </a:rPr>
              <a:t>червоний</a:t>
            </a:r>
            <a:r>
              <a:rPr lang="uk-UA" sz="3200" b="1" i="1" dirty="0"/>
              <a:t> – </a:t>
            </a:r>
            <a:endParaRPr lang="uk-UA" sz="3200" b="1" i="1" dirty="0" smtClean="0"/>
          </a:p>
          <a:p>
            <a:pPr marL="0" indent="0">
              <a:buNone/>
            </a:pPr>
            <a:r>
              <a:rPr lang="uk-UA" sz="3200" b="1" i="1" dirty="0">
                <a:solidFill>
                  <a:srgbClr val="0070C0"/>
                </a:solidFill>
              </a:rPr>
              <a:t> </a:t>
            </a:r>
            <a:r>
              <a:rPr lang="uk-UA" sz="3200" b="1" i="1" dirty="0" smtClean="0">
                <a:solidFill>
                  <a:srgbClr val="0070C0"/>
                </a:solidFill>
              </a:rPr>
              <a:t>       синій</a:t>
            </a:r>
            <a:r>
              <a:rPr lang="uk-UA" sz="3200" b="1" i="1" dirty="0" smtClean="0"/>
              <a:t> </a:t>
            </a:r>
            <a:r>
              <a:rPr lang="uk-UA" sz="3200" b="1" i="1" dirty="0"/>
              <a:t>– </a:t>
            </a:r>
            <a:r>
              <a:rPr lang="uk-UA" sz="3200" b="1" i="1" dirty="0" smtClean="0">
                <a:solidFill>
                  <a:schemeClr val="accent1">
                    <a:lumMod val="50000"/>
                  </a:schemeClr>
                </a:solidFill>
              </a:rPr>
              <a:t>коричневий</a:t>
            </a:r>
            <a:r>
              <a:rPr lang="uk-UA" i="1" dirty="0"/>
              <a:t>.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377" y="3858867"/>
            <a:ext cx="189547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1104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4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1">
                    <a:lumMod val="50000"/>
                  </a:schemeClr>
                </a:solidFill>
              </a:rPr>
              <a:t>„ Хімічний кросворд ”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15721" y="1374959"/>
            <a:ext cx="8280920" cy="42775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550072"/>
              </p:ext>
            </p:extLst>
          </p:nvPr>
        </p:nvGraphicFramePr>
        <p:xfrm>
          <a:off x="1763688" y="1888797"/>
          <a:ext cx="5155565" cy="3325495"/>
        </p:xfrm>
        <a:graphic>
          <a:graphicData uri="http://schemas.openxmlformats.org/drawingml/2006/table">
            <a:tbl>
              <a:tblPr firstRow="1" firstCol="1" bandRow="1"/>
              <a:tblGrid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8630"/>
                <a:gridCol w="469265"/>
              </a:tblGrid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Oval 60"/>
          <p:cNvSpPr>
            <a:spLocks noChangeArrowheads="1"/>
          </p:cNvSpPr>
          <p:nvPr/>
        </p:nvSpPr>
        <p:spPr bwMode="auto">
          <a:xfrm>
            <a:off x="1081051" y="2433920"/>
            <a:ext cx="1368153" cy="7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2000" b="1" dirty="0" smtClean="0">
                <a:latin typeface="Times New Roman"/>
                <a:ea typeface="Calibri"/>
                <a:cs typeface="Times New Roman"/>
              </a:rPr>
              <a:t>Fe</a:t>
            </a:r>
            <a:endParaRPr lang="ru-RU" sz="2000" b="1" dirty="0">
              <a:effectLst/>
              <a:latin typeface="Times New Roman"/>
              <a:ea typeface="Calibri"/>
              <a:cs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uk-UA" sz="1600" b="1" dirty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Oval 60"/>
          <p:cNvSpPr>
            <a:spLocks noChangeArrowheads="1"/>
          </p:cNvSpPr>
          <p:nvPr/>
        </p:nvSpPr>
        <p:spPr bwMode="auto">
          <a:xfrm>
            <a:off x="7020272" y="2653472"/>
            <a:ext cx="1440160" cy="792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en-US" sz="2000" b="1" dirty="0" smtClean="0">
                <a:effectLst/>
                <a:latin typeface="Times New Roman"/>
                <a:ea typeface="Calibri"/>
                <a:cs typeface="Times New Roman"/>
              </a:rPr>
              <a:t>Mg</a:t>
            </a:r>
            <a:endParaRPr lang="ru-RU" sz="2000" b="1" dirty="0">
              <a:effectLst/>
              <a:latin typeface="Times New Roman"/>
              <a:ea typeface="Calibri"/>
              <a:cs typeface="Times New Roman"/>
            </a:endParaRPr>
          </a:p>
          <a:p>
            <a:pPr indent="450215" algn="ctr">
              <a:spcAft>
                <a:spcPts val="0"/>
              </a:spcAft>
            </a:pPr>
            <a:r>
              <a:rPr lang="uk-UA" sz="1600" b="1" dirty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72" y="3379884"/>
            <a:ext cx="138430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46" y="3413128"/>
            <a:ext cx="1163959" cy="807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5" y="5303803"/>
            <a:ext cx="13779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105" y="4365104"/>
            <a:ext cx="13779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05" y="1629057"/>
            <a:ext cx="13779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972527"/>
            <a:ext cx="13779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469" y="5553530"/>
            <a:ext cx="1612536" cy="111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7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'є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895229"/>
              </p:ext>
            </p:extLst>
          </p:nvPr>
        </p:nvGraphicFramePr>
        <p:xfrm>
          <a:off x="-252536" y="1124744"/>
          <a:ext cx="9889623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Документ" r:id="rId4" imgW="9247186" imgH="3493776" progId="Word.Document.12">
                  <p:embed/>
                </p:oleObj>
              </mc:Choice>
              <mc:Fallback>
                <p:oleObj name="Документ" r:id="rId4" imgW="9247186" imgH="34937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52536" y="1124744"/>
                        <a:ext cx="9889623" cy="4248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1763688" y="404664"/>
            <a:ext cx="61206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chemeClr val="accent1">
                    <a:lumMod val="50000"/>
                  </a:schemeClr>
                </a:solidFill>
              </a:rPr>
              <a:t>„ Хімічний кросворд ”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3" y="3140968"/>
            <a:ext cx="1609725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3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/>
              <a:t> </a:t>
            </a:r>
            <a:r>
              <a:rPr lang="uk-UA" sz="3600" b="1" dirty="0">
                <a:solidFill>
                  <a:schemeClr val="accent1">
                    <a:lumMod val="50000"/>
                  </a:schemeClr>
                </a:solidFill>
              </a:rPr>
              <a:t>Капітани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/>
              <a:t>         </a:t>
            </a:r>
            <a:r>
              <a:rPr lang="en-US" sz="2800" b="1" dirty="0" err="1" smtClean="0"/>
              <a:t>CaCO</a:t>
            </a:r>
            <a:r>
              <a:rPr lang="uk-UA" sz="2800" b="1" baseline="-25000" dirty="0"/>
              <a:t>3</a:t>
            </a:r>
            <a:r>
              <a:rPr lang="uk-UA" sz="2800" b="1" dirty="0"/>
              <a:t> </a:t>
            </a:r>
            <a:endParaRPr lang="uk-UA" sz="2800" b="1" dirty="0" smtClean="0"/>
          </a:p>
          <a:p>
            <a:pPr mar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            ↓ </a:t>
            </a:r>
          </a:p>
          <a:p>
            <a:pPr marL="0" indent="0">
              <a:buNone/>
            </a:pPr>
            <a:r>
              <a:rPr lang="uk-UA" sz="2800" b="1" dirty="0" smtClean="0"/>
              <a:t>           </a:t>
            </a:r>
            <a:r>
              <a:rPr lang="en-US" sz="2800" b="1" dirty="0" err="1" smtClean="0"/>
              <a:t>CaO</a:t>
            </a:r>
            <a:endParaRPr lang="uk-UA" sz="2800" b="1" dirty="0" smtClean="0"/>
          </a:p>
          <a:p>
            <a:pPr marL="0" indent="0">
              <a:buNone/>
            </a:pPr>
            <a:r>
              <a:rPr lang="uk-UA" sz="2800" b="1" dirty="0" smtClean="0"/>
              <a:t>              ↓</a:t>
            </a:r>
            <a:endParaRPr lang="uk-UA" sz="2800" b="1" dirty="0"/>
          </a:p>
          <a:p>
            <a:pPr marL="0" indent="0">
              <a:buNone/>
            </a:pPr>
            <a:r>
              <a:rPr lang="uk-UA" sz="2800" b="1" dirty="0" smtClean="0"/>
              <a:t>          </a:t>
            </a:r>
            <a:r>
              <a:rPr lang="en-US" sz="2800" b="1" dirty="0"/>
              <a:t>Ca</a:t>
            </a:r>
            <a:r>
              <a:rPr lang="uk-UA" sz="2800" b="1" dirty="0"/>
              <a:t>(</a:t>
            </a:r>
            <a:r>
              <a:rPr lang="en-US" sz="2800" b="1" dirty="0"/>
              <a:t>OH</a:t>
            </a:r>
            <a:r>
              <a:rPr lang="uk-UA" sz="2800" b="1" dirty="0"/>
              <a:t>)</a:t>
            </a:r>
            <a:r>
              <a:rPr lang="uk-UA" sz="2800" b="1" baseline="-25000" dirty="0"/>
              <a:t>2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283969" y="2174875"/>
            <a:ext cx="4402832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800" b="1" dirty="0" smtClean="0"/>
              <a:t>               </a:t>
            </a:r>
            <a:r>
              <a:rPr lang="en-US" sz="2800" b="1" dirty="0" smtClean="0"/>
              <a:t>Zn</a:t>
            </a:r>
            <a:r>
              <a:rPr lang="ru-RU" sz="2800" b="1" dirty="0" smtClean="0"/>
              <a:t> </a:t>
            </a:r>
          </a:p>
          <a:p>
            <a:pPr marL="0" indent="0">
              <a:buNone/>
            </a:pPr>
            <a:r>
              <a:rPr lang="ru-RU" sz="2800" b="1" dirty="0" smtClean="0"/>
              <a:t>                 ↓</a:t>
            </a:r>
          </a:p>
          <a:p>
            <a:pPr marL="0" indent="0">
              <a:buNone/>
            </a:pPr>
            <a:r>
              <a:rPr lang="uk-UA" sz="2800" b="1" dirty="0" smtClean="0"/>
              <a:t>              </a:t>
            </a:r>
            <a:r>
              <a:rPr lang="en-US" sz="2800" b="1" dirty="0" err="1" smtClean="0"/>
              <a:t>ZnCl</a:t>
            </a:r>
            <a:r>
              <a:rPr lang="ru-RU" sz="2800" b="1" baseline="-25000" dirty="0"/>
              <a:t>2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                  ↓</a:t>
            </a:r>
          </a:p>
          <a:p>
            <a:pPr marL="0" indent="0">
              <a:buNone/>
            </a:pPr>
            <a:r>
              <a:rPr lang="uk-UA" sz="2800" b="1" dirty="0" smtClean="0"/>
              <a:t>             </a:t>
            </a:r>
            <a:r>
              <a:rPr lang="en-US" sz="2800" b="1" dirty="0" smtClean="0"/>
              <a:t>Zn</a:t>
            </a:r>
            <a:r>
              <a:rPr lang="ru-RU" sz="2800" b="1" dirty="0"/>
              <a:t>(</a:t>
            </a:r>
            <a:r>
              <a:rPr lang="en-US" sz="2800" b="1" dirty="0"/>
              <a:t>OH</a:t>
            </a:r>
            <a:r>
              <a:rPr lang="ru-RU" sz="2800" b="1" dirty="0" smtClean="0"/>
              <a:t>)</a:t>
            </a:r>
            <a:r>
              <a:rPr lang="ru-RU" sz="2800" b="1" baseline="-25000" dirty="0" smtClean="0"/>
              <a:t>2</a:t>
            </a:r>
          </a:p>
          <a:p>
            <a:pPr marL="0" indent="0">
              <a:buNone/>
            </a:pPr>
            <a:r>
              <a:rPr lang="ru-RU" sz="2800" b="1" baseline="-25000" dirty="0" smtClean="0"/>
              <a:t>                           ↓</a:t>
            </a:r>
            <a:endParaRPr lang="ru-RU" sz="2800" b="1" dirty="0"/>
          </a:p>
          <a:p>
            <a:pPr marL="0" indent="0">
              <a:buNone/>
            </a:pPr>
            <a:r>
              <a:rPr lang="uk-UA" sz="2800" b="1" dirty="0" smtClean="0"/>
              <a:t>               </a:t>
            </a:r>
            <a:r>
              <a:rPr lang="en-US" sz="2800" b="1" dirty="0" err="1" smtClean="0"/>
              <a:t>ZnO</a:t>
            </a:r>
            <a:endParaRPr lang="ru-RU" sz="2800" dirty="0"/>
          </a:p>
          <a:p>
            <a:pPr marL="0" indent="0">
              <a:buNone/>
            </a:pPr>
            <a:r>
              <a:rPr lang="uk-UA" sz="2800" i="1" dirty="0"/>
              <a:t> 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uk-UA" i="1" u="sng" dirty="0"/>
              <a:t>Задача1</a:t>
            </a:r>
            <a:r>
              <a:rPr lang="uk-UA" u="sng" dirty="0"/>
              <a:t>.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uk-UA" i="1" u="sng" dirty="0"/>
              <a:t>Задача 2.</a:t>
            </a:r>
            <a:r>
              <a:rPr lang="uk-UA" dirty="0"/>
              <a:t> </a:t>
            </a:r>
            <a:endParaRPr lang="ru-RU" dirty="0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4283968" y="1772816"/>
            <a:ext cx="0" cy="3672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4" y="5589240"/>
            <a:ext cx="142875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0363"/>
            <a:ext cx="14287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5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uk-UA" sz="4000" b="1" dirty="0" smtClean="0"/>
          </a:p>
          <a:p>
            <a:pPr marL="0" indent="0" algn="ctr">
              <a:buNone/>
            </a:pP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</a:rPr>
              <a:t>Дякую за увагу!!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196" name="Picture 4" descr="https://encrypted-tbn0.gstatic.com/images?q=tbn:ANd9GcTSEdMU7d7KreGauwoxTD25q7NNgu-Xcc9r27vTMy_g7yzk1l71ED_vI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84984"/>
            <a:ext cx="2952328" cy="260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8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ишукана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</TotalTime>
  <Words>277</Words>
  <Application>Microsoft Office PowerPoint</Application>
  <PresentationFormat>Екран (4:3)</PresentationFormat>
  <Paragraphs>165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1" baseType="lpstr">
      <vt:lpstr>Вишукана</vt:lpstr>
      <vt:lpstr>Документ</vt:lpstr>
      <vt:lpstr>          Хімічать ВСІ!</vt:lpstr>
      <vt:lpstr>„ Добери пару” </vt:lpstr>
      <vt:lpstr>„ Добери пару” </vt:lpstr>
      <vt:lpstr>„ Зрозумій мене”  </vt:lpstr>
      <vt:lpstr>„ Хімічний калейдоскоп ” </vt:lpstr>
      <vt:lpstr>„ Хімічний кросворд ” </vt:lpstr>
      <vt:lpstr>Презентація PowerPoint</vt:lpstr>
      <vt:lpstr> Капітани</vt:lpstr>
      <vt:lpstr>Презентація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Хімічать ВСІ!</dc:title>
  <dc:creator>Хозяин</dc:creator>
  <cp:lastModifiedBy>Хозяин</cp:lastModifiedBy>
  <cp:revision>10</cp:revision>
  <dcterms:created xsi:type="dcterms:W3CDTF">2014-03-05T15:38:29Z</dcterms:created>
  <dcterms:modified xsi:type="dcterms:W3CDTF">2014-03-19T14:02:04Z</dcterms:modified>
</cp:coreProperties>
</file>