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1" r:id="rId2"/>
    <p:sldId id="262" r:id="rId3"/>
    <p:sldId id="263" r:id="rId4"/>
    <p:sldId id="282" r:id="rId5"/>
    <p:sldId id="268" r:id="rId6"/>
    <p:sldId id="269" r:id="rId7"/>
    <p:sldId id="271" r:id="rId8"/>
    <p:sldId id="272" r:id="rId9"/>
    <p:sldId id="294" r:id="rId10"/>
    <p:sldId id="295" r:id="rId11"/>
    <p:sldId id="297" r:id="rId12"/>
    <p:sldId id="298" r:id="rId13"/>
    <p:sldId id="296" r:id="rId14"/>
    <p:sldId id="299" r:id="rId15"/>
    <p:sldId id="274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9" r:id="rId30"/>
    <p:sldId id="290" r:id="rId31"/>
    <p:sldId id="291" r:id="rId32"/>
    <p:sldId id="292" r:id="rId33"/>
    <p:sldId id="270" r:id="rId34"/>
    <p:sldId id="265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20000"/>
    <a:srgbClr val="BC0000"/>
    <a:srgbClr val="FF4343"/>
    <a:srgbClr val="FF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5" d="100"/>
          <a:sy n="45" d="100"/>
        </p:scale>
        <p:origin x="-2106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EF01-D2E6-4647-9068-BA16F7F557F2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27D6D-497E-4029-9BCC-90F6CC515C03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0137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6E8B6-3190-40AC-AD7D-F343A03CF6E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329EB-F16F-404B-8B9A-C6AF2BE21F9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25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329EB-F16F-404B-8B9A-C6AF2BE21F9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267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329EB-F16F-404B-8B9A-C6AF2BE21F9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170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розучування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народних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ігор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329EB-F16F-404B-8B9A-C6AF2BE21F9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524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329EB-F16F-404B-8B9A-C6AF2BE21F9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453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00808"/>
            <a:ext cx="8473090" cy="720080"/>
          </a:xfrm>
        </p:spPr>
        <p:txBody>
          <a:bodyPr>
            <a:noAutofit/>
          </a:bodyPr>
          <a:lstStyle/>
          <a:p>
            <a:r>
              <a:rPr lang="uk-UA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/>
            </a:r>
            <a:br>
              <a:rPr lang="uk-UA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</a:br>
            <a:r>
              <a:rPr lang="uk-UA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   </a:t>
            </a:r>
            <a:endParaRPr lang="ru-RU" sz="6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636912"/>
            <a:ext cx="6948264" cy="3816424"/>
          </a:xfrm>
        </p:spPr>
        <p:txBody>
          <a:bodyPr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 </a:t>
            </a:r>
            <a:r>
              <a:rPr lang="uk-UA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Вчителя </a:t>
            </a:r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початкових </a:t>
            </a: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класів </a:t>
            </a:r>
            <a:endParaRPr lang="uk-UA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  </a:t>
            </a:r>
            <a:r>
              <a:rPr lang="uk-UA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Великоберезовицької</a:t>
            </a: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     </a:t>
            </a: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загальноосвітньої </a:t>
            </a:r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школи</a:t>
            </a:r>
          </a:p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 </a:t>
            </a: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І-ІІІ </a:t>
            </a: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ступенів</a:t>
            </a:r>
          </a:p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uk-UA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Гайдук  </a:t>
            </a:r>
          </a:p>
          <a:p>
            <a:r>
              <a:rPr lang="uk-UA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Галини  Володимирівни</a:t>
            </a:r>
            <a:endParaRPr lang="uk-UA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ndalus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36" t="1" r="-3640" b="39008"/>
          <a:stretch/>
        </p:blipFill>
        <p:spPr bwMode="auto">
          <a:xfrm rot="453347">
            <a:off x="6484090" y="2872374"/>
            <a:ext cx="2283293" cy="2947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2656020" y="980728"/>
            <a:ext cx="65041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Презентація досвіду</a:t>
            </a:r>
            <a:endParaRPr lang="en-US" sz="54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5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роботи</a:t>
            </a:r>
            <a:endParaRPr lang="uk-UA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5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00" y="203040"/>
            <a:ext cx="3227295" cy="24194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20" y="2087582"/>
            <a:ext cx="2138818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19" y="3054559"/>
            <a:ext cx="2282656" cy="3044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3657999" cy="2742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49384"/>
            <a:ext cx="1706592" cy="2276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7034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958">
            <a:off x="179511" y="4497677"/>
            <a:ext cx="2843808" cy="19802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486">
            <a:off x="260140" y="2855844"/>
            <a:ext cx="2532585" cy="1424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263">
            <a:off x="6948264" y="970029"/>
            <a:ext cx="1776706" cy="31585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341" y="246828"/>
            <a:ext cx="4143293" cy="23306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722">
            <a:off x="5580112" y="4149080"/>
            <a:ext cx="3215341" cy="24115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341" y="3550405"/>
            <a:ext cx="2283718" cy="30449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кутник 8"/>
          <p:cNvSpPr/>
          <p:nvPr/>
        </p:nvSpPr>
        <p:spPr>
          <a:xfrm>
            <a:off x="2623398" y="2644804"/>
            <a:ext cx="3745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Урок-казка</a:t>
            </a:r>
            <a:endParaRPr lang="uk-UA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631">
            <a:off x="1232739" y="964005"/>
            <a:ext cx="1634969" cy="217995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251629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482">
            <a:off x="143464" y="1493247"/>
            <a:ext cx="3001382" cy="24971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638">
            <a:off x="6660232" y="332656"/>
            <a:ext cx="2009822" cy="35730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838">
            <a:off x="100112" y="4509120"/>
            <a:ext cx="3803915" cy="21397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137">
            <a:off x="4860031" y="4111741"/>
            <a:ext cx="3901261" cy="25077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7021">
            <a:off x="2527431" y="-173420"/>
            <a:ext cx="4221492" cy="394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2002069" y="3073582"/>
            <a:ext cx="4982006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Подорожумо</a:t>
            </a:r>
            <a:endParaRPr lang="uk-UA" sz="66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7887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127">
            <a:off x="7092280" y="322965"/>
            <a:ext cx="1782198" cy="31683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721">
            <a:off x="971600" y="945302"/>
            <a:ext cx="3803915" cy="21397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4664"/>
            <a:ext cx="1690287" cy="3004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396">
            <a:off x="161939" y="3528354"/>
            <a:ext cx="4217508" cy="23723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81">
            <a:off x="4876386" y="3875945"/>
            <a:ext cx="4067944" cy="27014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27" y="2750791"/>
            <a:ext cx="2773363" cy="19637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65733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792">
            <a:off x="5345353" y="574078"/>
            <a:ext cx="3635896" cy="20451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1229">
            <a:off x="386959" y="1813199"/>
            <a:ext cx="4572000" cy="25717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971">
            <a:off x="5082874" y="4581128"/>
            <a:ext cx="3590368" cy="20195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42" y="382783"/>
            <a:ext cx="2727198" cy="1534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763">
            <a:off x="5133027" y="2489521"/>
            <a:ext cx="3688992" cy="2075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04504"/>
            <a:ext cx="4050794" cy="21488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25803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579296" cy="1152128"/>
          </a:xfrm>
        </p:spPr>
        <p:txBody>
          <a:bodyPr>
            <a:noAutofit/>
          </a:bodyPr>
          <a:lstStyle/>
          <a:p>
            <a:r>
              <a:rPr lang="ru-RU" sz="2400" b="1" i="1" dirty="0" err="1">
                <a:solidFill>
                  <a:srgbClr val="002060"/>
                </a:solidFill>
              </a:rPr>
              <a:t>Використання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елементів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народознавства</a:t>
            </a:r>
            <a:r>
              <a:rPr lang="ru-RU" sz="2400" b="1" i="1" dirty="0">
                <a:solidFill>
                  <a:srgbClr val="002060"/>
                </a:solidFill>
              </a:rPr>
              <a:t> на уроках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та в </a:t>
            </a:r>
            <a:r>
              <a:rPr lang="ru-RU" sz="2400" b="1" i="1" dirty="0" err="1">
                <a:solidFill>
                  <a:srgbClr val="002060"/>
                </a:solidFill>
              </a:rPr>
              <a:t>позакласній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роботі</a:t>
            </a:r>
            <a:r>
              <a:rPr lang="ru-RU" sz="2400" b="1" i="1" dirty="0">
                <a:solidFill>
                  <a:srgbClr val="002060"/>
                </a:solidFill>
              </a:rPr>
              <a:t> як </a:t>
            </a:r>
            <a:r>
              <a:rPr lang="ru-RU" sz="2400" b="1" i="1" dirty="0" err="1">
                <a:solidFill>
                  <a:srgbClr val="002060"/>
                </a:solidFill>
              </a:rPr>
              <a:t>засобу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виховання</a:t>
            </a:r>
            <a:r>
              <a:rPr lang="ru-RU" sz="2400" b="1" i="1" dirty="0">
                <a:solidFill>
                  <a:srgbClr val="002060"/>
                </a:solidFill>
              </a:rPr>
              <a:t/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 err="1">
                <a:solidFill>
                  <a:srgbClr val="002060"/>
                </a:solidFill>
              </a:rPr>
              <a:t>духовної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культури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дитини</a:t>
            </a:r>
            <a:r>
              <a:rPr lang="ru-RU" sz="2400" b="1" i="1" dirty="0">
                <a:solidFill>
                  <a:srgbClr val="002060"/>
                </a:solidFill>
              </a:rPr>
              <a:t>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9036496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Сприяє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формуванню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дітей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основних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ключових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компетентностей: а )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комунікативної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б)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культурної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полікультурної;в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соціальної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; г)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інформаційної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Формує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моральн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</a:rPr>
              <a:t>о-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етичні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цінності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Утверджує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свідомості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учнів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громадянські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почуття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українську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національну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гордість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й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людську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гідність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вчить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виявляти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шанобливе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ставлення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до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державних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символів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Поглиблює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знання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з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історії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мистецтва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культури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рідного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краю.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Викликає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бажання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підтримки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звичаєвості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обрядовості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наших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свят та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передання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їх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наступним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поколінням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Заохочує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участі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у культурному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житті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сім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ї,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класу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школи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Виховує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гуманне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ставлення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людей і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природи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7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668344" cy="122413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A20000"/>
                </a:solidFill>
              </a:rPr>
              <a:t>     </a:t>
            </a:r>
            <a:r>
              <a:rPr lang="ru-RU" sz="2800" b="1" i="1" dirty="0" err="1" smtClean="0">
                <a:solidFill>
                  <a:srgbClr val="A20000"/>
                </a:solidFill>
              </a:rPr>
              <a:t>Виділяю</a:t>
            </a:r>
            <a:r>
              <a:rPr lang="ru-RU" sz="2800" b="1" i="1" dirty="0" smtClean="0">
                <a:solidFill>
                  <a:srgbClr val="A20000"/>
                </a:solidFill>
              </a:rPr>
              <a:t> </a:t>
            </a:r>
            <a:r>
              <a:rPr lang="en-US" sz="2800" b="1" i="1" dirty="0" smtClean="0">
                <a:solidFill>
                  <a:srgbClr val="A20000"/>
                </a:solidFill>
              </a:rPr>
              <a:t/>
            </a:r>
            <a:br>
              <a:rPr lang="en-US" sz="2800" b="1" i="1" dirty="0" smtClean="0">
                <a:solidFill>
                  <a:srgbClr val="A20000"/>
                </a:solidFill>
              </a:rPr>
            </a:br>
            <a:r>
              <a:rPr lang="uk-UA" sz="2800" b="1" i="1" dirty="0" smtClean="0">
                <a:solidFill>
                  <a:srgbClr val="A20000"/>
                </a:solidFill>
              </a:rPr>
              <a:t>     </a:t>
            </a:r>
            <a:r>
              <a:rPr lang="ru-RU" sz="2800" b="1" i="1" dirty="0" smtClean="0">
                <a:solidFill>
                  <a:srgbClr val="A20000"/>
                </a:solidFill>
              </a:rPr>
              <a:t>три </a:t>
            </a:r>
            <a:r>
              <a:rPr lang="ru-RU" sz="2800" b="1" i="1" dirty="0">
                <a:solidFill>
                  <a:srgbClr val="A20000"/>
                </a:solidFill>
              </a:rPr>
              <a:t>напрямки </a:t>
            </a:r>
            <a:r>
              <a:rPr lang="ru-RU" sz="2800" b="1" i="1" dirty="0" err="1">
                <a:solidFill>
                  <a:srgbClr val="A20000"/>
                </a:solidFill>
              </a:rPr>
              <a:t>використання</a:t>
            </a:r>
            <a:r>
              <a:rPr lang="ru-RU" sz="2800" b="1" i="1" dirty="0">
                <a:solidFill>
                  <a:srgbClr val="A20000"/>
                </a:solidFill>
              </a:rPr>
              <a:t/>
            </a:r>
            <a:br>
              <a:rPr lang="ru-RU" sz="2800" b="1" i="1" dirty="0">
                <a:solidFill>
                  <a:srgbClr val="A20000"/>
                </a:solidFill>
              </a:rPr>
            </a:br>
            <a:r>
              <a:rPr lang="ru-RU" sz="2800" b="1" i="1" dirty="0" err="1">
                <a:solidFill>
                  <a:srgbClr val="A20000"/>
                </a:solidFill>
              </a:rPr>
              <a:t>народознавства</a:t>
            </a:r>
            <a:r>
              <a:rPr lang="ru-RU" sz="2800" b="1" i="1" dirty="0">
                <a:solidFill>
                  <a:srgbClr val="A20000"/>
                </a:solidFill>
              </a:rPr>
              <a:t> у </a:t>
            </a:r>
            <a:r>
              <a:rPr lang="ru-RU" sz="2800" b="1" i="1" dirty="0" err="1">
                <a:solidFill>
                  <a:srgbClr val="A20000"/>
                </a:solidFill>
              </a:rPr>
              <a:t>роботі</a:t>
            </a:r>
            <a:r>
              <a:rPr lang="ru-RU" sz="2800" b="1" i="1" dirty="0">
                <a:solidFill>
                  <a:srgbClr val="A20000"/>
                </a:solidFill>
              </a:rPr>
              <a:t> з </a:t>
            </a:r>
            <a:r>
              <a:rPr lang="ru-RU" sz="2800" b="1" i="1" dirty="0" err="1" smtClean="0">
                <a:solidFill>
                  <a:srgbClr val="A20000"/>
                </a:solidFill>
              </a:rPr>
              <a:t>дітьми</a:t>
            </a:r>
            <a:r>
              <a:rPr lang="uk-UA" sz="2800" b="1" i="1" dirty="0" smtClean="0">
                <a:solidFill>
                  <a:srgbClr val="A20000"/>
                </a:solidFill>
              </a:rPr>
              <a:t>:</a:t>
            </a:r>
            <a:endParaRPr lang="ru-RU" sz="2800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9672" y="1437952"/>
            <a:ext cx="6192688" cy="23173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Діти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отримують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важливу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для себе</a:t>
            </a:r>
          </a:p>
          <a:p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нформацію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сприяє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формуванню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необхідних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життєвих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компетенцій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набувають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навичок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шанобливого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ставлення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до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українських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традицій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гуманного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ставлення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до людей і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природи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0414" y="4509120"/>
            <a:ext cx="2897410" cy="14972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Через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організацію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  <a:latin typeface="TimesNewRomanPS-BoldItalicMT"/>
            </a:endParaRPr>
          </a:p>
          <a:p>
            <a:r>
              <a:rPr lang="ru-RU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пошуково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-BoldItalic"/>
              </a:rPr>
              <a:t>-</a:t>
            </a:r>
          </a:p>
          <a:p>
            <a:r>
              <a:rPr lang="ru-RU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дослідницької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  <a:latin typeface="TimesNewRomanPS-BoldItalicMT"/>
            </a:endParaRPr>
          </a:p>
          <a:p>
            <a:r>
              <a:rPr lang="ru-RU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діяльності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68364" y="5741788"/>
            <a:ext cx="2676872" cy="9932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Під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 час </a:t>
            </a:r>
            <a:r>
              <a:rPr lang="ru-RU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організації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виховної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роботи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36096" y="4509120"/>
            <a:ext cx="3600400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В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процесі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оволодіння</a:t>
            </a:r>
            <a:endPara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NewRomanPS-BoldItalicMT"/>
            </a:endParaRPr>
          </a:p>
          <a:p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молодшими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 школярами основ наук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-BoldItalic"/>
              </a:rPr>
              <a:t>,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літератури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-BoldItalic"/>
              </a:rPr>
              <a:t>,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мистецтва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109095" y="4370188"/>
            <a:ext cx="576064" cy="1296144"/>
          </a:xfrm>
          <a:prstGeom prst="downArrow">
            <a:avLst/>
          </a:prstGeom>
          <a:solidFill>
            <a:srgbClr val="A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0319205">
            <a:off x="6687547" y="3839900"/>
            <a:ext cx="488807" cy="637854"/>
          </a:xfrm>
          <a:prstGeom prst="downArrow">
            <a:avLst/>
          </a:prstGeom>
          <a:solidFill>
            <a:srgbClr val="A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865649">
            <a:off x="1859093" y="3851875"/>
            <a:ext cx="492829" cy="613904"/>
          </a:xfrm>
          <a:prstGeom prst="downArrow">
            <a:avLst/>
          </a:prstGeom>
          <a:solidFill>
            <a:srgbClr val="A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70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ctrTitle"/>
          </p:nvPr>
        </p:nvSpPr>
        <p:spPr>
          <a:xfrm>
            <a:off x="395536" y="3573016"/>
            <a:ext cx="8352928" cy="2808312"/>
          </a:xfrm>
        </p:spPr>
        <p:txBody>
          <a:bodyPr>
            <a:noAutofit/>
          </a:bodyPr>
          <a:lstStyle/>
          <a:p>
            <a:r>
              <a:rPr lang="ru-RU" sz="3200" b="1" i="1" dirty="0" err="1"/>
              <a:t>Кожен</a:t>
            </a:r>
            <a:r>
              <a:rPr lang="ru-RU" sz="3200" b="1" i="1" dirty="0"/>
              <a:t> предмет у </a:t>
            </a:r>
            <a:r>
              <a:rPr lang="ru-RU" sz="3200" b="1" i="1" dirty="0" err="1"/>
              <a:t>початкових</a:t>
            </a:r>
            <a:r>
              <a:rPr lang="ru-RU" sz="3200" b="1" i="1" dirty="0"/>
              <a:t> </a:t>
            </a:r>
            <a:r>
              <a:rPr lang="ru-RU" sz="3200" b="1" i="1" dirty="0" err="1"/>
              <a:t>класах</a:t>
            </a:r>
            <a:r>
              <a:rPr lang="ru-RU" sz="3200" b="1" i="1" dirty="0"/>
              <a:t> </a:t>
            </a:r>
            <a:r>
              <a:rPr lang="ru-RU" sz="3200" b="1" i="1" dirty="0" err="1"/>
              <a:t>має</a:t>
            </a:r>
            <a:r>
              <a:rPr lang="ru-RU" sz="3200" b="1" i="1" dirty="0"/>
              <a:t> </a:t>
            </a:r>
            <a:r>
              <a:rPr lang="ru-RU" sz="3200" b="1" i="1" dirty="0" err="1"/>
              <a:t>невичерпні</a:t>
            </a: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i="1" dirty="0" err="1"/>
              <a:t>можливості</a:t>
            </a:r>
            <a:r>
              <a:rPr lang="ru-RU" sz="3200" b="1" i="1" dirty="0"/>
              <a:t> для </a:t>
            </a:r>
            <a:r>
              <a:rPr lang="ru-RU" sz="3200" b="1" i="1" dirty="0" err="1" smtClean="0"/>
              <a:t>розширення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знань</a:t>
            </a:r>
            <a:r>
              <a:rPr lang="ru-RU" sz="3200" b="1" i="1" dirty="0" smtClean="0"/>
              <a:t> за </a:t>
            </a:r>
            <a:r>
              <a:rPr lang="ru-RU" sz="3200" b="1" i="1" dirty="0" err="1" smtClean="0"/>
              <a:t>рахунок</a:t>
            </a:r>
            <a:r>
              <a:rPr lang="en-US" sz="3200" b="1" i="1" dirty="0" smtClean="0"/>
              <a:t> </a:t>
            </a:r>
            <a:r>
              <a:rPr lang="ru-RU" sz="3200" b="1" i="1" dirty="0" err="1" smtClean="0"/>
              <a:t>народознавчого</a:t>
            </a:r>
            <a:r>
              <a:rPr lang="en-US" sz="3200" b="1" i="1" dirty="0"/>
              <a:t> </a:t>
            </a:r>
            <a:r>
              <a:rPr lang="ru-RU" sz="3200" b="1" i="1" dirty="0" err="1" smtClean="0"/>
              <a:t>матеріалу</a:t>
            </a:r>
            <a:endParaRPr lang="ru-RU" sz="32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20688"/>
            <a:ext cx="1800199" cy="25649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9" y="1198401"/>
            <a:ext cx="2843808" cy="21328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8" y="2246344"/>
            <a:ext cx="3163844" cy="177966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16342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65527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i="1" dirty="0"/>
              <a:t>Р</a:t>
            </a:r>
            <a:r>
              <a:rPr lang="ru-RU" i="1" dirty="0" err="1" smtClean="0"/>
              <a:t>обота</a:t>
            </a:r>
            <a:r>
              <a:rPr lang="ru-RU" i="1" dirty="0" smtClean="0"/>
              <a:t> з </a:t>
            </a:r>
            <a:r>
              <a:rPr lang="ru-RU" i="1" dirty="0" err="1" smtClean="0"/>
              <a:t>прислів</a:t>
            </a:r>
            <a:r>
              <a:rPr lang="en-US" i="1" dirty="0" smtClean="0"/>
              <a:t>’</a:t>
            </a:r>
            <a:r>
              <a:rPr lang="ru-RU" i="1" dirty="0" err="1" smtClean="0"/>
              <a:t>ями</a:t>
            </a:r>
            <a:r>
              <a:rPr lang="ru-RU" i="1" dirty="0" smtClean="0"/>
              <a:t>, </a:t>
            </a:r>
            <a:r>
              <a:rPr lang="ru-RU" i="1" dirty="0" err="1" smtClean="0"/>
              <a:t>казками</a:t>
            </a:r>
            <a:r>
              <a:rPr lang="ru-RU" i="1" dirty="0" smtClean="0"/>
              <a:t>, </a:t>
            </a:r>
            <a:r>
              <a:rPr lang="ru-RU" i="1" dirty="0" err="1" smtClean="0"/>
              <a:t>легендами,приказками</a:t>
            </a:r>
            <a:r>
              <a:rPr lang="ru-RU" i="1" dirty="0" smtClean="0"/>
              <a:t> та </a:t>
            </a:r>
            <a:r>
              <a:rPr lang="ru-RU" i="1" dirty="0" err="1" smtClean="0"/>
              <a:t>скоромовками</a:t>
            </a:r>
            <a:r>
              <a:rPr lang="ru-RU" i="1" dirty="0" smtClean="0"/>
              <a:t>, </a:t>
            </a:r>
            <a:r>
              <a:rPr lang="ru-RU" i="1" dirty="0" err="1"/>
              <a:t>спостереження</a:t>
            </a:r>
            <a:r>
              <a:rPr lang="ru-RU" i="1" dirty="0"/>
              <a:t> за </a:t>
            </a:r>
            <a:r>
              <a:rPr lang="ru-RU" i="1" dirty="0" err="1"/>
              <a:t>синонімічним</a:t>
            </a:r>
            <a:r>
              <a:rPr lang="ru-RU" i="1" dirty="0"/>
              <a:t> </a:t>
            </a:r>
            <a:r>
              <a:rPr lang="ru-RU" i="1" dirty="0" err="1" smtClean="0"/>
              <a:t>багатством</a:t>
            </a:r>
            <a:r>
              <a:rPr lang="ru-RU" i="1" dirty="0"/>
              <a:t> </a:t>
            </a:r>
            <a:r>
              <a:rPr lang="ru-RU" i="1" dirty="0" err="1" smtClean="0"/>
              <a:t>рідної</a:t>
            </a:r>
            <a:r>
              <a:rPr lang="ru-RU" i="1" dirty="0" smtClean="0"/>
              <a:t> </a:t>
            </a:r>
            <a:r>
              <a:rPr lang="ru-RU" i="1" dirty="0" err="1" smtClean="0"/>
              <a:t>мови</a:t>
            </a:r>
            <a:r>
              <a:rPr lang="ru-RU" i="1" dirty="0" smtClean="0"/>
              <a:t>, </a:t>
            </a:r>
            <a:r>
              <a:rPr lang="ru-RU" i="1" dirty="0"/>
              <a:t>робота </a:t>
            </a:r>
            <a:r>
              <a:rPr lang="ru-RU" i="1" dirty="0" smtClean="0"/>
              <a:t>з </a:t>
            </a:r>
            <a:r>
              <a:rPr lang="ru-RU" i="1" dirty="0" err="1" smtClean="0"/>
              <a:t>фразеологічними</a:t>
            </a:r>
            <a:r>
              <a:rPr lang="ru-RU" i="1" dirty="0" smtClean="0"/>
              <a:t> </a:t>
            </a:r>
            <a:r>
              <a:rPr lang="ru-RU" i="1" dirty="0" err="1" smtClean="0"/>
              <a:t>зворотами</a:t>
            </a:r>
            <a:r>
              <a:rPr lang="ru-RU" i="1" dirty="0" smtClean="0"/>
              <a:t>, </a:t>
            </a:r>
            <a:r>
              <a:rPr lang="ru-RU" i="1" dirty="0" err="1"/>
              <a:t>вдосконалення</a:t>
            </a:r>
            <a:r>
              <a:rPr lang="ru-RU" i="1" dirty="0"/>
              <a:t> </a:t>
            </a:r>
            <a:r>
              <a:rPr lang="ru-RU" i="1" dirty="0" err="1" smtClean="0"/>
              <a:t>навичок</a:t>
            </a:r>
            <a:r>
              <a:rPr lang="ru-RU" i="1" dirty="0"/>
              <a:t> </a:t>
            </a:r>
            <a:r>
              <a:rPr lang="ru-RU" i="1" dirty="0" err="1" smtClean="0"/>
              <a:t>виразного</a:t>
            </a:r>
            <a:r>
              <a:rPr lang="ru-RU" i="1" dirty="0" smtClean="0"/>
              <a:t> </a:t>
            </a:r>
            <a:r>
              <a:rPr lang="ru-RU" i="1" dirty="0" err="1" smtClean="0"/>
              <a:t>читання</a:t>
            </a:r>
            <a:r>
              <a:rPr lang="ru-RU" i="1" dirty="0" smtClean="0"/>
              <a:t>, </a:t>
            </a:r>
            <a:r>
              <a:rPr lang="ru-RU" i="1" dirty="0" err="1"/>
              <a:t>збагачення</a:t>
            </a:r>
            <a:r>
              <a:rPr lang="ru-RU" i="1" dirty="0"/>
              <a:t> </a:t>
            </a:r>
            <a:r>
              <a:rPr lang="ru-RU" i="1" dirty="0" err="1"/>
              <a:t>словникового</a:t>
            </a:r>
            <a:r>
              <a:rPr lang="ru-RU" i="1" dirty="0"/>
              <a:t> запасу </a:t>
            </a:r>
            <a:r>
              <a:rPr lang="ru-RU" i="1" dirty="0" err="1"/>
              <a:t>формування</a:t>
            </a:r>
            <a:r>
              <a:rPr lang="ru-RU" i="1" dirty="0"/>
              <a:t> </a:t>
            </a:r>
            <a:r>
              <a:rPr lang="ru-RU" i="1" dirty="0" err="1" smtClean="0"/>
              <a:t>читацької</a:t>
            </a:r>
            <a:r>
              <a:rPr lang="ru-RU" i="1" dirty="0"/>
              <a:t> </a:t>
            </a:r>
            <a:r>
              <a:rPr lang="ru-RU" i="1" dirty="0" err="1" smtClean="0"/>
              <a:t>активності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4" name="Picture 11" descr="SAM_059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92"/>
          <a:stretch/>
        </p:blipFill>
        <p:spPr>
          <a:xfrm rot="645009">
            <a:off x="6028252" y="1952261"/>
            <a:ext cx="2919751" cy="23762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10" descr="SAM_057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23" t="6502" b="4898"/>
          <a:stretch/>
        </p:blipFill>
        <p:spPr>
          <a:xfrm rot="21241352">
            <a:off x="4414271" y="4221951"/>
            <a:ext cx="3241072" cy="20882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29" y="3819144"/>
            <a:ext cx="1728192" cy="2893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498"/>
          <a:stretch/>
        </p:blipFill>
        <p:spPr>
          <a:xfrm rot="21377987">
            <a:off x="7825656" y="286169"/>
            <a:ext cx="1116091" cy="1861156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1043608" y="35535"/>
            <a:ext cx="78554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Українська</a:t>
            </a:r>
            <a:r>
              <a:rPr lang="ru-RU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мова</a:t>
            </a:r>
            <a:r>
              <a:rPr lang="ru-RU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і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літературне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читання</a:t>
            </a:r>
            <a:endParaRPr lang="uk-UA" sz="5400" b="1" cap="none" spc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1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5220072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i="1" dirty="0" err="1"/>
              <a:t>П</a:t>
            </a:r>
            <a:r>
              <a:rPr lang="ru-RU" sz="2800" i="1" dirty="0" err="1" smtClean="0"/>
              <a:t>орівняльна</a:t>
            </a:r>
            <a:r>
              <a:rPr lang="ru-RU" sz="2800" i="1" dirty="0" smtClean="0"/>
              <a:t> </a:t>
            </a:r>
            <a:r>
              <a:rPr lang="ru-RU" sz="2800" i="1" dirty="0"/>
              <a:t>характеристика </a:t>
            </a:r>
            <a:r>
              <a:rPr lang="ru-RU" sz="2800" i="1" dirty="0" err="1" smtClean="0"/>
              <a:t>власних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спостережень</a:t>
            </a:r>
            <a:r>
              <a:rPr lang="ru-RU" sz="2800" i="1" dirty="0" smtClean="0"/>
              <a:t> </a:t>
            </a:r>
            <a:r>
              <a:rPr lang="ru-RU" sz="2800" i="1" dirty="0"/>
              <a:t>за погодою </a:t>
            </a:r>
            <a:r>
              <a:rPr lang="ru-RU" sz="2800" i="1" dirty="0" smtClean="0"/>
              <a:t>з</a:t>
            </a:r>
            <a:r>
              <a:rPr lang="en-US" sz="2800" i="1" dirty="0" smtClean="0"/>
              <a:t> </a:t>
            </a:r>
            <a:r>
              <a:rPr lang="ru-RU" sz="2800" i="1" dirty="0" err="1" smtClean="0"/>
              <a:t>народними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прикметами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створення</a:t>
            </a:r>
            <a:r>
              <a:rPr lang="ru-RU" sz="2800" i="1" dirty="0" smtClean="0"/>
              <a:t> календаря </a:t>
            </a:r>
            <a:r>
              <a:rPr lang="ru-RU" sz="2800" i="1" dirty="0" err="1" smtClean="0"/>
              <a:t>народних</a:t>
            </a:r>
            <a:r>
              <a:rPr lang="ru-RU" sz="2800" i="1" dirty="0" smtClean="0"/>
              <a:t> свят, </a:t>
            </a:r>
            <a:r>
              <a:rPr lang="ru-RU" sz="2800" i="1" dirty="0" err="1" smtClean="0"/>
              <a:t>вивчення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традицій</a:t>
            </a:r>
            <a:r>
              <a:rPr lang="ru-RU" sz="2800" i="1" dirty="0" smtClean="0"/>
              <a:t> та </a:t>
            </a:r>
            <a:r>
              <a:rPr lang="ru-RU" sz="2800" i="1" dirty="0" err="1" smtClean="0"/>
              <a:t>обрядів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українського</a:t>
            </a:r>
            <a:r>
              <a:rPr lang="ru-RU" sz="2800" i="1" dirty="0" smtClean="0"/>
              <a:t> народу у </a:t>
            </a:r>
            <a:r>
              <a:rPr lang="ru-RU" sz="2800" i="1" dirty="0" err="1" smtClean="0"/>
              <a:t>відзначенні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релігійних</a:t>
            </a:r>
            <a:r>
              <a:rPr lang="ru-RU" sz="2800" i="1" dirty="0" smtClean="0"/>
              <a:t> та </a:t>
            </a:r>
            <a:r>
              <a:rPr lang="ru-RU" sz="2800" i="1" dirty="0" err="1" smtClean="0"/>
              <a:t>народних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свят,складання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народознавчого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словничка</a:t>
            </a:r>
            <a:r>
              <a:rPr lang="ru-RU" sz="2800" i="1" dirty="0" smtClean="0"/>
              <a:t>.</a:t>
            </a:r>
            <a:endParaRPr lang="ru-RU" sz="2800" dirty="0"/>
          </a:p>
        </p:txBody>
      </p:sp>
      <p:pic>
        <p:nvPicPr>
          <p:cNvPr id="5" name="Picture 7" descr="Untitled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31961">
            <a:off x="7275913" y="727647"/>
            <a:ext cx="1705998" cy="2078248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8080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-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88" t="49777" r="11485"/>
          <a:stretch/>
        </p:blipFill>
        <p:spPr>
          <a:xfrm>
            <a:off x="8009157" y="2361288"/>
            <a:ext cx="1108363" cy="843849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8080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фото\IMG_06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806"/>
          <a:stretch/>
        </p:blipFill>
        <p:spPr bwMode="auto">
          <a:xfrm rot="840318">
            <a:off x="6613028" y="3189747"/>
            <a:ext cx="2413934" cy="21359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989">
            <a:off x="6325906" y="362020"/>
            <a:ext cx="1194491" cy="17856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564">
            <a:off x="4235347" y="2153209"/>
            <a:ext cx="2706402" cy="16189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01" b="8333"/>
          <a:stretch/>
        </p:blipFill>
        <p:spPr>
          <a:xfrm rot="157241">
            <a:off x="4397244" y="4722274"/>
            <a:ext cx="3067030" cy="18752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кутник 8"/>
          <p:cNvSpPr/>
          <p:nvPr/>
        </p:nvSpPr>
        <p:spPr>
          <a:xfrm>
            <a:off x="1516993" y="338625"/>
            <a:ext cx="4873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Я у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світі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uk-UA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229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8640960" cy="2808312"/>
          </a:xfrm>
        </p:spPr>
        <p:txBody>
          <a:bodyPr>
            <a:normAutofit fontScale="90000"/>
          </a:bodyPr>
          <a:lstStyle/>
          <a:p>
            <a:pPr algn="l"/>
            <a:r>
              <a:rPr lang="uk-UA" b="1" spc="45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45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b="1" spc="45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uk-UA" b="1" spc="45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Педагогічне кредо:</a:t>
            </a:r>
            <a:br>
              <a:rPr lang="uk-UA" b="1" spc="45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45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uk-UA" sz="3100" b="1" spc="45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uk-UA" sz="3100" b="1" spc="45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читель – це особа,яка за дорученням народу має повсякденний доступ до найдорожчого народного багатства – душі, розуму, думок і почуттів дитини.»</a:t>
            </a:r>
            <a:br>
              <a:rPr lang="uk-UA" sz="3100" b="1" spc="45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3100" b="1" spc="45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</a:t>
            </a:r>
            <a:r>
              <a:rPr lang="uk-UA" sz="3100" b="1" i="1" spc="45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В.О.Сухомлинський</a:t>
            </a:r>
            <a:r>
              <a:rPr lang="ru-RU" sz="3100" b="1" i="1" spc="45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100" b="1" i="1" spc="45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1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789040"/>
            <a:ext cx="8784976" cy="28803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uk-UA" sz="5700" b="1" spc="45" dirty="0" smtClean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uk-UA" sz="5800" b="1" spc="45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Життєве кредо:</a:t>
            </a:r>
          </a:p>
          <a:p>
            <a:pPr marL="0" indent="0" algn="just">
              <a:buNone/>
            </a:pPr>
            <a:r>
              <a:rPr lang="uk-UA" sz="5800" b="1" spc="45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</a:t>
            </a:r>
            <a:r>
              <a:rPr lang="uk-UA" sz="4400" b="1" spc="45" dirty="0" smtClean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Блаженна людина, що насичується від плодів своєї праці і шукає в ній утіху.</a:t>
            </a:r>
          </a:p>
          <a:p>
            <a:pPr marL="0" indent="0" algn="just">
              <a:buNone/>
            </a:pPr>
            <a:r>
              <a:rPr lang="uk-UA" sz="4400" b="1" spc="45" dirty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uk-UA" sz="4400" b="1" spc="45" dirty="0" smtClean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                                 </a:t>
            </a:r>
            <a:r>
              <a:rPr lang="uk-UA" sz="4400" b="1" i="1" spc="45" dirty="0" err="1" smtClean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СвятеПисьмо</a:t>
            </a:r>
            <a:r>
              <a:rPr lang="uk-UA" sz="4400" b="1" i="1" spc="45" dirty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/>
            </a:r>
            <a:br>
              <a:rPr lang="uk-UA" sz="4400" b="1" i="1" spc="45" dirty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</a:br>
            <a:endParaRPr lang="ru-RU" sz="4400" i="1" dirty="0">
              <a:solidFill>
                <a:srgbClr val="A2000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638">
            <a:off x="7398767" y="199242"/>
            <a:ext cx="2055490" cy="269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203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            </a:t>
            </a:r>
            <a:r>
              <a:rPr lang="ru-RU" sz="3600" b="1" dirty="0" smtClean="0">
                <a:solidFill>
                  <a:srgbClr val="A20000"/>
                </a:solidFill>
              </a:rPr>
              <a:t>Математика:</a:t>
            </a:r>
            <a:endParaRPr lang="ru-RU" sz="3600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4176464" cy="4713387"/>
          </a:xfrm>
        </p:spPr>
        <p:txBody>
          <a:bodyPr/>
          <a:lstStyle/>
          <a:p>
            <a:pPr marL="0" indent="0">
              <a:buNone/>
            </a:pPr>
            <a:r>
              <a:rPr lang="ru-RU" i="1" dirty="0" err="1" smtClean="0"/>
              <a:t>Розв</a:t>
            </a:r>
            <a:r>
              <a:rPr lang="en-US" i="1" dirty="0" smtClean="0"/>
              <a:t>’</a:t>
            </a:r>
            <a:r>
              <a:rPr lang="ru-RU" i="1" dirty="0" smtClean="0"/>
              <a:t> </a:t>
            </a:r>
            <a:r>
              <a:rPr lang="ru-RU" i="1" dirty="0" err="1"/>
              <a:t>язування</a:t>
            </a:r>
            <a:r>
              <a:rPr lang="ru-RU" i="1" dirty="0"/>
              <a:t> </a:t>
            </a:r>
            <a:r>
              <a:rPr lang="ru-RU" i="1" dirty="0" smtClean="0"/>
              <a:t>задач </a:t>
            </a:r>
            <a:r>
              <a:rPr lang="ru-RU" i="1" dirty="0" err="1"/>
              <a:t>народознавчого</a:t>
            </a:r>
            <a:r>
              <a:rPr lang="ru-RU" i="1" dirty="0"/>
              <a:t> </a:t>
            </a:r>
            <a:r>
              <a:rPr lang="ru-RU" i="1" dirty="0" err="1" smtClean="0"/>
              <a:t>змісту</a:t>
            </a:r>
            <a:r>
              <a:rPr lang="ru-RU" i="1" dirty="0" smtClean="0"/>
              <a:t>, </a:t>
            </a:r>
            <a:r>
              <a:rPr lang="ru-RU" i="1" dirty="0" err="1"/>
              <a:t>вивчення</a:t>
            </a:r>
            <a:r>
              <a:rPr lang="ru-RU" i="1" dirty="0"/>
              <a:t> </a:t>
            </a:r>
            <a:r>
              <a:rPr lang="ru-RU" i="1" dirty="0" err="1" smtClean="0"/>
              <a:t>лічилок,ознайомлення</a:t>
            </a:r>
            <a:r>
              <a:rPr lang="ru-RU" i="1" dirty="0" smtClean="0"/>
              <a:t> </a:t>
            </a:r>
            <a:r>
              <a:rPr lang="ru-RU" i="1" dirty="0" err="1"/>
              <a:t>із</a:t>
            </a:r>
            <a:r>
              <a:rPr lang="ru-RU" i="1" dirty="0"/>
              <a:t> </a:t>
            </a:r>
            <a:r>
              <a:rPr lang="ru-RU" i="1" dirty="0" err="1"/>
              <a:t>стародавніми</a:t>
            </a:r>
            <a:r>
              <a:rPr lang="ru-RU" i="1" dirty="0"/>
              <a:t> </a:t>
            </a:r>
            <a:r>
              <a:rPr lang="ru-RU" i="1" dirty="0" err="1"/>
              <a:t>одиницями</a:t>
            </a:r>
            <a:r>
              <a:rPr lang="ru-RU" i="1" dirty="0"/>
              <a:t> </a:t>
            </a:r>
            <a:r>
              <a:rPr lang="ru-RU" i="1" dirty="0" err="1" smtClean="0"/>
              <a:t>маси</a:t>
            </a:r>
            <a:r>
              <a:rPr lang="ru-RU" i="1" dirty="0" smtClean="0"/>
              <a:t>, </a:t>
            </a:r>
            <a:r>
              <a:rPr lang="ru-RU" i="1" dirty="0" err="1" smtClean="0"/>
              <a:t>довжини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4" name="Picture 12" descr="SAM_07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8393">
            <a:off x="4394248" y="1165360"/>
            <a:ext cx="4389438" cy="2743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7" name="Picture 3" descr="C:\Users\admin\Desktop\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365" b="10941"/>
          <a:stretch/>
        </p:blipFill>
        <p:spPr bwMode="auto">
          <a:xfrm>
            <a:off x="3419872" y="3789040"/>
            <a:ext cx="4572000" cy="26298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787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7056784" cy="1714202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A20000"/>
                </a:solidFill>
              </a:rPr>
              <a:t>Образотворче</a:t>
            </a:r>
            <a:r>
              <a:rPr lang="ru-RU" sz="3600" b="1" dirty="0">
                <a:solidFill>
                  <a:srgbClr val="A20000"/>
                </a:solidFill>
              </a:rPr>
              <a:t> та </a:t>
            </a:r>
            <a:r>
              <a:rPr lang="ru-RU" sz="3600" b="1" dirty="0" err="1">
                <a:solidFill>
                  <a:srgbClr val="A20000"/>
                </a:solidFill>
              </a:rPr>
              <a:t>музичне</a:t>
            </a:r>
            <a:r>
              <a:rPr lang="ru-RU" sz="3600" b="1" dirty="0">
                <a:solidFill>
                  <a:srgbClr val="A20000"/>
                </a:solidFill>
              </a:rPr>
              <a:t> </a:t>
            </a:r>
            <a:r>
              <a:rPr lang="ru-RU" sz="3600" b="1" dirty="0" err="1" smtClean="0">
                <a:solidFill>
                  <a:srgbClr val="A20000"/>
                </a:solidFill>
              </a:rPr>
              <a:t>мистецтво</a:t>
            </a:r>
            <a:r>
              <a:rPr lang="uk-UA" sz="3600" b="1" dirty="0">
                <a:solidFill>
                  <a:srgbClr val="A20000"/>
                </a:solidFill>
              </a:rPr>
              <a:t>,</a:t>
            </a:r>
            <a:r>
              <a:rPr lang="ru-RU" sz="3600" b="1" dirty="0" smtClean="0">
                <a:solidFill>
                  <a:srgbClr val="A20000"/>
                </a:solidFill>
              </a:rPr>
              <a:t> </a:t>
            </a:r>
            <a:r>
              <a:rPr lang="ru-RU" sz="3600" b="1" dirty="0" err="1">
                <a:solidFill>
                  <a:srgbClr val="A20000"/>
                </a:solidFill>
              </a:rPr>
              <a:t>трудове</a:t>
            </a:r>
            <a:r>
              <a:rPr lang="ru-RU" sz="3600" b="1" dirty="0">
                <a:solidFill>
                  <a:srgbClr val="A20000"/>
                </a:solidFill>
              </a:rPr>
              <a:t> </a:t>
            </a:r>
            <a:r>
              <a:rPr lang="ru-RU" sz="3600" b="1" dirty="0" err="1" smtClean="0">
                <a:solidFill>
                  <a:srgbClr val="A20000"/>
                </a:solidFill>
              </a:rPr>
              <a:t>навчання</a:t>
            </a:r>
            <a:r>
              <a:rPr lang="ru-RU" sz="3600" b="1" dirty="0" smtClean="0">
                <a:solidFill>
                  <a:srgbClr val="A20000"/>
                </a:solidFill>
              </a:rPr>
              <a:t>:</a:t>
            </a:r>
            <a:endParaRPr lang="ru-RU" sz="3600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4536504" cy="4281339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 </a:t>
            </a:r>
            <a:r>
              <a:rPr lang="ru-RU" i="1" dirty="0" err="1" smtClean="0"/>
              <a:t>Використання</a:t>
            </a:r>
            <a:r>
              <a:rPr lang="ru-RU" i="1" dirty="0" smtClean="0"/>
              <a:t> </a:t>
            </a:r>
            <a:r>
              <a:rPr lang="ru-RU" i="1" dirty="0" err="1" smtClean="0"/>
              <a:t>народних</a:t>
            </a:r>
            <a:r>
              <a:rPr lang="ru-RU" i="1" dirty="0" smtClean="0"/>
              <a:t> </a:t>
            </a:r>
            <a:r>
              <a:rPr lang="ru-RU" i="1" dirty="0" err="1" smtClean="0"/>
              <a:t>пісень</a:t>
            </a:r>
            <a:r>
              <a:rPr lang="ru-RU" i="1" dirty="0" smtClean="0"/>
              <a:t>, дум, </a:t>
            </a:r>
            <a:r>
              <a:rPr lang="ru-RU" i="1" dirty="0" err="1" smtClean="0"/>
              <a:t>колискових</a:t>
            </a:r>
            <a:r>
              <a:rPr lang="ru-RU" i="1" dirty="0" smtClean="0"/>
              <a:t>, колядок, </a:t>
            </a:r>
            <a:r>
              <a:rPr lang="ru-RU" i="1" dirty="0" err="1"/>
              <a:t>ознайомлення</a:t>
            </a:r>
            <a:r>
              <a:rPr lang="ru-RU" i="1" dirty="0"/>
              <a:t> з </a:t>
            </a:r>
            <a:r>
              <a:rPr lang="ru-RU" i="1" dirty="0" err="1"/>
              <a:t>українською</a:t>
            </a:r>
            <a:r>
              <a:rPr lang="ru-RU" i="1" dirty="0"/>
              <a:t> </a:t>
            </a:r>
            <a:r>
              <a:rPr lang="ru-RU" i="1" dirty="0" err="1" smtClean="0"/>
              <a:t>вишивкою</a:t>
            </a:r>
            <a:r>
              <a:rPr lang="ru-RU" i="1" dirty="0" smtClean="0"/>
              <a:t>,</a:t>
            </a:r>
            <a:endParaRPr lang="ru-RU" i="1" dirty="0"/>
          </a:p>
          <a:p>
            <a:pPr marL="0" indent="0">
              <a:buNone/>
            </a:pPr>
            <a:r>
              <a:rPr lang="ru-RU" i="1" dirty="0"/>
              <a:t>народною </a:t>
            </a:r>
            <a:r>
              <a:rPr lang="ru-RU" i="1" dirty="0" err="1" smtClean="0"/>
              <a:t>іграшкою</a:t>
            </a:r>
            <a:r>
              <a:rPr lang="ru-RU" i="1" dirty="0" smtClean="0"/>
              <a:t>, гончарством.</a:t>
            </a:r>
            <a:endParaRPr lang="ru-RU" dirty="0"/>
          </a:p>
        </p:txBody>
      </p:sp>
      <p:pic>
        <p:nvPicPr>
          <p:cNvPr id="1026" name="Picture 2" descr="C:\Users\admin\Desktop\b9db97167e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65" b="26094"/>
          <a:stretch/>
        </p:blipFill>
        <p:spPr bwMode="auto">
          <a:xfrm>
            <a:off x="5177528" y="1874634"/>
            <a:ext cx="3528392" cy="22494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47145_html_m7062e8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1168"/>
            <a:ext cx="3672408" cy="17268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SCN7843_thum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16" r="45848" b="7779"/>
          <a:stretch/>
        </p:blipFill>
        <p:spPr bwMode="auto">
          <a:xfrm>
            <a:off x="6588224" y="4293096"/>
            <a:ext cx="2376264" cy="23749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IMGP576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09" r="5073" b="8522"/>
          <a:stretch/>
        </p:blipFill>
        <p:spPr bwMode="auto">
          <a:xfrm>
            <a:off x="3779912" y="4094237"/>
            <a:ext cx="2808312" cy="22533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448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2195" y="404664"/>
            <a:ext cx="7167761" cy="93610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  </a:t>
            </a:r>
            <a:r>
              <a:rPr lang="ru-RU" sz="3600" b="1" dirty="0" err="1" smtClean="0">
                <a:solidFill>
                  <a:srgbClr val="A20000"/>
                </a:solidFill>
              </a:rPr>
              <a:t>Основи</a:t>
            </a:r>
            <a:r>
              <a:rPr lang="ru-RU" sz="3600" b="1" dirty="0" smtClean="0">
                <a:solidFill>
                  <a:srgbClr val="A20000"/>
                </a:solidFill>
              </a:rPr>
              <a:t> </a:t>
            </a:r>
            <a:r>
              <a:rPr lang="ru-RU" sz="3600" b="1">
                <a:solidFill>
                  <a:srgbClr val="A20000"/>
                </a:solidFill>
              </a:rPr>
              <a:t>здоров </a:t>
            </a:r>
            <a:r>
              <a:rPr lang="en-US" sz="3600" b="1" smtClean="0">
                <a:solidFill>
                  <a:srgbClr val="A20000"/>
                </a:solidFill>
              </a:rPr>
              <a:t>’</a:t>
            </a:r>
            <a:r>
              <a:rPr lang="ru-RU" sz="3600" b="1" smtClean="0">
                <a:solidFill>
                  <a:srgbClr val="A20000"/>
                </a:solidFill>
              </a:rPr>
              <a:t>я</a:t>
            </a:r>
            <a:r>
              <a:rPr lang="ru-RU" sz="3600" b="1" dirty="0" smtClean="0">
                <a:solidFill>
                  <a:srgbClr val="A20000"/>
                </a:solidFill>
              </a:rPr>
              <a:t>:</a:t>
            </a:r>
            <a:endParaRPr lang="ru-RU" sz="3600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91219"/>
            <a:ext cx="4392488" cy="3384376"/>
          </a:xfrm>
        </p:spPr>
        <p:txBody>
          <a:bodyPr/>
          <a:lstStyle/>
          <a:p>
            <a:pPr marL="0" indent="0">
              <a:buNone/>
            </a:pPr>
            <a:r>
              <a:rPr lang="uk-UA" i="1" dirty="0" err="1"/>
              <a:t>О</a:t>
            </a:r>
            <a:r>
              <a:rPr lang="ru-RU" i="1" dirty="0" err="1" smtClean="0"/>
              <a:t>знайомлення</a:t>
            </a:r>
            <a:r>
              <a:rPr lang="ru-RU" i="1" dirty="0" smtClean="0"/>
              <a:t> з народною медициною, </a:t>
            </a:r>
            <a:r>
              <a:rPr lang="ru-RU" i="1" dirty="0" err="1"/>
              <a:t>народними</a:t>
            </a:r>
            <a:r>
              <a:rPr lang="ru-RU" i="1" dirty="0"/>
              <a:t> методами</a:t>
            </a:r>
          </a:p>
          <a:p>
            <a:pPr marL="0" indent="0">
              <a:buNone/>
            </a:pPr>
            <a:r>
              <a:rPr lang="ru-RU" i="1" dirty="0" err="1"/>
              <a:t>збереження</a:t>
            </a:r>
            <a:r>
              <a:rPr lang="ru-RU" i="1" dirty="0"/>
              <a:t> </a:t>
            </a:r>
            <a:r>
              <a:rPr lang="ru-RU" i="1" dirty="0" smtClean="0"/>
              <a:t>здоров</a:t>
            </a:r>
            <a:r>
              <a:rPr lang="en-US" i="1" dirty="0" smtClean="0"/>
              <a:t>’</a:t>
            </a:r>
            <a:r>
              <a:rPr lang="ru-RU" i="1" dirty="0" smtClean="0"/>
              <a:t>я, </a:t>
            </a:r>
            <a:r>
              <a:rPr lang="ru-RU" i="1" dirty="0" err="1"/>
              <a:t>українськими</a:t>
            </a:r>
            <a:r>
              <a:rPr lang="ru-RU" i="1" dirty="0"/>
              <a:t> </a:t>
            </a:r>
            <a:r>
              <a:rPr lang="ru-RU" i="1" dirty="0" err="1"/>
              <a:t>стравами</a:t>
            </a:r>
            <a:endParaRPr lang="ru-RU" dirty="0"/>
          </a:p>
        </p:txBody>
      </p:sp>
      <p:pic>
        <p:nvPicPr>
          <p:cNvPr id="1026" name="Picture 2" descr="C:\Users\admin\Desktop\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02" t="33705" r="15670"/>
          <a:stretch/>
        </p:blipFill>
        <p:spPr bwMode="auto">
          <a:xfrm rot="248607">
            <a:off x="5508104" y="1268760"/>
            <a:ext cx="3228706" cy="27363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3dbf84cbf8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55" t="10404" r="8060" b="29840"/>
          <a:stretch/>
        </p:blipFill>
        <p:spPr bwMode="auto">
          <a:xfrm rot="21171019">
            <a:off x="194437" y="4310960"/>
            <a:ext cx="4104455" cy="24154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8778537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72" t="36303" r="16529" b="13435"/>
          <a:stretch/>
        </p:blipFill>
        <p:spPr bwMode="auto">
          <a:xfrm rot="440577">
            <a:off x="4499992" y="4338275"/>
            <a:ext cx="4521580" cy="23608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43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332656"/>
            <a:ext cx="6491064" cy="1143000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A20000"/>
                </a:solidFill>
              </a:rPr>
              <a:t>Фізична</a:t>
            </a:r>
            <a:r>
              <a:rPr lang="ru-RU" sz="3600" b="1" dirty="0">
                <a:solidFill>
                  <a:srgbClr val="A20000"/>
                </a:solidFill>
              </a:rPr>
              <a:t> </a:t>
            </a:r>
            <a:r>
              <a:rPr lang="ru-RU" sz="3600" b="1" dirty="0" smtClean="0">
                <a:solidFill>
                  <a:srgbClr val="A20000"/>
                </a:solidFill>
              </a:rPr>
              <a:t>культура:</a:t>
            </a:r>
            <a:endParaRPr lang="ru-RU" sz="3600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68760"/>
            <a:ext cx="5338936" cy="2116832"/>
          </a:xfrm>
        </p:spPr>
        <p:txBody>
          <a:bodyPr/>
          <a:lstStyle/>
          <a:p>
            <a:pPr marL="0" indent="0">
              <a:buNone/>
            </a:pPr>
            <a:r>
              <a:rPr lang="ru-RU" i="1" dirty="0" err="1"/>
              <a:t>розучування</a:t>
            </a:r>
            <a:r>
              <a:rPr lang="ru-RU" i="1" dirty="0"/>
              <a:t> </a:t>
            </a:r>
            <a:r>
              <a:rPr lang="ru-RU" i="1" dirty="0" err="1" smtClean="0"/>
              <a:t>народних</a:t>
            </a:r>
            <a:r>
              <a:rPr lang="ru-RU" i="1" dirty="0" smtClean="0"/>
              <a:t> </a:t>
            </a:r>
            <a:r>
              <a:rPr lang="ru-RU" i="1" dirty="0" err="1"/>
              <a:t>ігор</a:t>
            </a:r>
            <a:endParaRPr lang="ru-RU" dirty="0"/>
          </a:p>
        </p:txBody>
      </p:sp>
      <p:pic>
        <p:nvPicPr>
          <p:cNvPr id="1026" name="Picture 2" descr="C:\Users\admin\Desktop\img_13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472" b="-6345"/>
          <a:stretch/>
        </p:blipFill>
        <p:spPr bwMode="auto">
          <a:xfrm>
            <a:off x="2946400" y="1988840"/>
            <a:ext cx="3251200" cy="22373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P106057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60" r="27475"/>
          <a:stretch/>
        </p:blipFill>
        <p:spPr bwMode="auto">
          <a:xfrm>
            <a:off x="3203848" y="4265728"/>
            <a:ext cx="2808311" cy="21018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1 0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073"/>
          <a:stretch/>
        </p:blipFill>
        <p:spPr bwMode="auto">
          <a:xfrm rot="21004716">
            <a:off x="611560" y="3107505"/>
            <a:ext cx="2190824" cy="23625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kalina_03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487" b="1"/>
          <a:stretch/>
        </p:blipFill>
        <p:spPr bwMode="auto">
          <a:xfrm rot="978913">
            <a:off x="6392835" y="3084458"/>
            <a:ext cx="2304256" cy="23625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64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772400" cy="3096344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A20000"/>
                </a:solidFill>
              </a:rPr>
              <a:t>  Технологія досвіду</a:t>
            </a:r>
            <a:endParaRPr lang="ru-RU" sz="4800" b="1" dirty="0">
              <a:solidFill>
                <a:srgbClr val="A2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A20000"/>
                </a:solidFill>
              </a:rPr>
              <a:t>        </a:t>
            </a:r>
            <a:r>
              <a:rPr lang="en-US" dirty="0" smtClean="0">
                <a:solidFill>
                  <a:srgbClr val="A20000"/>
                </a:solidFill>
              </a:rPr>
              <a:t>   </a:t>
            </a:r>
            <a:r>
              <a:rPr lang="uk-UA" dirty="0" smtClean="0">
                <a:solidFill>
                  <a:srgbClr val="A20000"/>
                </a:solidFill>
              </a:rPr>
              <a:t> </a:t>
            </a:r>
            <a:r>
              <a:rPr lang="uk-UA" b="1" i="1" dirty="0" smtClean="0">
                <a:solidFill>
                  <a:srgbClr val="A20000"/>
                </a:solidFill>
              </a:rPr>
              <a:t>Інтерактивні вправи</a:t>
            </a:r>
            <a:endParaRPr lang="ru-RU" b="1" i="1" dirty="0">
              <a:solidFill>
                <a:srgbClr val="A20000"/>
              </a:solidFill>
            </a:endParaRPr>
          </a:p>
        </p:txBody>
      </p:sp>
      <p:pic>
        <p:nvPicPr>
          <p:cNvPr id="4" name="Picture 9" descr="SAM_058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66" t="22500" r="20384" b="14747"/>
          <a:stretch/>
        </p:blipFill>
        <p:spPr>
          <a:xfrm rot="21261316">
            <a:off x="298035" y="1372336"/>
            <a:ext cx="3698050" cy="2592287"/>
          </a:xfrm>
          <a:effectLst>
            <a:softEdge rad="127000"/>
          </a:effectLst>
        </p:spPr>
      </p:pic>
      <p:pic>
        <p:nvPicPr>
          <p:cNvPr id="5" name="Picture 11" descr="SAM_0767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169">
            <a:off x="4995627" y="4261211"/>
            <a:ext cx="3837059" cy="22786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\Desktop\PB0726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57" t="31663" r="11030" b="14979"/>
          <a:stretch/>
        </p:blipFill>
        <p:spPr bwMode="auto">
          <a:xfrm>
            <a:off x="3125954" y="2465068"/>
            <a:ext cx="2292485" cy="23981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SAM_3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815">
            <a:off x="5312952" y="1332879"/>
            <a:ext cx="3538710" cy="2612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фото для наталі\SAM_38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56" t="7829" r="18465" b="19145"/>
          <a:stretch/>
        </p:blipFill>
        <p:spPr bwMode="auto">
          <a:xfrm rot="21339212">
            <a:off x="242047" y="4437112"/>
            <a:ext cx="4030149" cy="21338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71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A20000"/>
                </a:solidFill>
              </a:rPr>
              <a:t>              </a:t>
            </a:r>
            <a:r>
              <a:rPr lang="en-US" dirty="0" smtClean="0">
                <a:solidFill>
                  <a:srgbClr val="A20000"/>
                </a:solidFill>
              </a:rPr>
              <a:t>  </a:t>
            </a:r>
            <a:r>
              <a:rPr lang="uk-UA" b="1" i="1" dirty="0" smtClean="0">
                <a:solidFill>
                  <a:srgbClr val="A20000"/>
                </a:solidFill>
              </a:rPr>
              <a:t>Пошукова робота</a:t>
            </a:r>
            <a:endParaRPr lang="ru-RU" b="1" i="1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2996952"/>
            <a:ext cx="4680520" cy="21602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пошукова робота\DSCN29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6" t="7970" b="2929"/>
          <a:stretch/>
        </p:blipFill>
        <p:spPr bwMode="auto">
          <a:xfrm>
            <a:off x="369894" y="1556792"/>
            <a:ext cx="8424936" cy="51125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92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A20000"/>
                </a:solidFill>
              </a:rPr>
              <a:t>                 </a:t>
            </a:r>
            <a:r>
              <a:rPr lang="en-US" dirty="0" smtClean="0">
                <a:solidFill>
                  <a:srgbClr val="A20000"/>
                </a:solidFill>
              </a:rPr>
              <a:t> </a:t>
            </a:r>
            <a:br>
              <a:rPr lang="en-US" dirty="0" smtClean="0">
                <a:solidFill>
                  <a:srgbClr val="A20000"/>
                </a:solidFill>
              </a:rPr>
            </a:br>
            <a:r>
              <a:rPr lang="en-US" dirty="0">
                <a:solidFill>
                  <a:srgbClr val="A20000"/>
                </a:solidFill>
              </a:rPr>
              <a:t> </a:t>
            </a:r>
            <a:r>
              <a:rPr lang="en-US" dirty="0" smtClean="0">
                <a:solidFill>
                  <a:srgbClr val="A20000"/>
                </a:solidFill>
              </a:rPr>
              <a:t>           </a:t>
            </a:r>
            <a:r>
              <a:rPr lang="uk-UA" b="1" i="1" dirty="0" smtClean="0">
                <a:solidFill>
                  <a:srgbClr val="A20000"/>
                </a:solidFill>
              </a:rPr>
              <a:t>Творча лабораторія</a:t>
            </a:r>
            <a:endParaRPr lang="ru-RU" b="1" i="1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3429000"/>
            <a:ext cx="6768752" cy="1944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Desktop\пошукова робота\DSCN29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079" b="9431"/>
          <a:stretch/>
        </p:blipFill>
        <p:spPr bwMode="auto">
          <a:xfrm>
            <a:off x="343490" y="2132856"/>
            <a:ext cx="8568952" cy="45365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592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49674"/>
            <a:ext cx="8424936" cy="18002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A20000"/>
                </a:solidFill>
              </a:rPr>
              <a:t>   Зустріч з відомою людиною рідного краю</a:t>
            </a:r>
            <a:br>
              <a:rPr lang="uk-UA" b="1" i="1" dirty="0" smtClean="0">
                <a:solidFill>
                  <a:srgbClr val="A20000"/>
                </a:solidFill>
              </a:rPr>
            </a:br>
            <a:r>
              <a:rPr lang="uk-UA" b="1" i="1" dirty="0" smtClean="0">
                <a:solidFill>
                  <a:srgbClr val="A20000"/>
                </a:solidFill>
              </a:rPr>
              <a:t>  </a:t>
            </a:r>
            <a:r>
              <a:rPr lang="uk-UA" b="1" dirty="0" smtClean="0">
                <a:solidFill>
                  <a:srgbClr val="A20000"/>
                </a:solidFill>
              </a:rPr>
              <a:t>М.</a:t>
            </a:r>
            <a:r>
              <a:rPr lang="uk-UA" b="1" dirty="0" err="1" smtClean="0">
                <a:solidFill>
                  <a:srgbClr val="A20000"/>
                </a:solidFill>
              </a:rPr>
              <a:t>Баліцька</a:t>
            </a:r>
            <a:r>
              <a:rPr lang="uk-UA" b="1" dirty="0" smtClean="0">
                <a:solidFill>
                  <a:srgbClr val="A20000"/>
                </a:solidFill>
              </a:rPr>
              <a:t> </a:t>
            </a:r>
            <a:endParaRPr lang="ru-RU" b="1" dirty="0">
              <a:solidFill>
                <a:srgbClr val="A20000"/>
              </a:solidFill>
            </a:endParaRPr>
          </a:p>
        </p:txBody>
      </p:sp>
      <p:pic>
        <p:nvPicPr>
          <p:cNvPr id="4" name="Picture 10" descr="SAM_06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1603980" y="3002594"/>
            <a:ext cx="6022571" cy="3387436"/>
          </a:xfrm>
          <a:effectLst>
            <a:softEdge rad="127000"/>
          </a:effectLst>
        </p:spPr>
      </p:pic>
      <p:pic>
        <p:nvPicPr>
          <p:cNvPr id="5" name="Picture 8" descr="SAM_059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40" t="7759" r="20408"/>
          <a:stretch/>
        </p:blipFill>
        <p:spPr>
          <a:xfrm rot="20975891">
            <a:off x="357049" y="1838372"/>
            <a:ext cx="2553044" cy="22881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9" descr="SAM_059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27" t="6086" r="28019"/>
          <a:stretch/>
        </p:blipFill>
        <p:spPr bwMode="auto">
          <a:xfrm rot="1013451">
            <a:off x="6206747" y="1681609"/>
            <a:ext cx="2683848" cy="22741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519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332656"/>
            <a:ext cx="6120680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A20000"/>
                </a:solidFill>
              </a:rPr>
              <a:t>Ні!Я жива!</a:t>
            </a:r>
            <a:br>
              <a:rPr lang="uk-UA" b="1" i="1" dirty="0" smtClean="0">
                <a:solidFill>
                  <a:srgbClr val="A20000"/>
                </a:solidFill>
              </a:rPr>
            </a:br>
            <a:r>
              <a:rPr lang="uk-UA" b="1" i="1" dirty="0" smtClean="0">
                <a:solidFill>
                  <a:srgbClr val="A20000"/>
                </a:solidFill>
              </a:rPr>
              <a:t>Я вічно буду жити!</a:t>
            </a:r>
            <a:endParaRPr lang="ru-RU" b="1" i="1" dirty="0">
              <a:solidFill>
                <a:srgbClr val="A20000"/>
              </a:solidFill>
            </a:endParaRPr>
          </a:p>
        </p:txBody>
      </p:sp>
      <p:pic>
        <p:nvPicPr>
          <p:cNvPr id="1026" name="Picture 2" descr="C:\Users\admin\Desktop\фото\IMG_06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16" y="1556792"/>
            <a:ext cx="2859168" cy="20882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фото\IMG_06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 t="11453"/>
          <a:stretch/>
        </p:blipFill>
        <p:spPr bwMode="auto">
          <a:xfrm rot="21059592">
            <a:off x="287151" y="1791896"/>
            <a:ext cx="3204164" cy="25474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фото\IMG_06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08" t="13096" r="8616" b="6027"/>
          <a:stretch/>
        </p:blipFill>
        <p:spPr bwMode="auto">
          <a:xfrm>
            <a:off x="3670963" y="3645024"/>
            <a:ext cx="2404779" cy="30243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фото\IMG_06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5" t="21404" r="8079" b="3343"/>
          <a:stretch/>
        </p:blipFill>
        <p:spPr bwMode="auto">
          <a:xfrm rot="783070">
            <a:off x="6105493" y="1856771"/>
            <a:ext cx="2914366" cy="225174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фото\IMG_06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635">
            <a:off x="468882" y="4432995"/>
            <a:ext cx="3008342" cy="21693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фото\IMG_06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081">
            <a:off x="6229026" y="4144111"/>
            <a:ext cx="2697451" cy="23152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346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80120"/>
          </a:xfrm>
        </p:spPr>
        <p:txBody>
          <a:bodyPr>
            <a:normAutofit/>
          </a:bodyPr>
          <a:lstStyle/>
          <a:p>
            <a:r>
              <a:rPr lang="ru-RU" sz="4000" b="1" dirty="0"/>
              <a:t>Моя </a:t>
            </a:r>
            <a:r>
              <a:rPr lang="ru-RU" sz="4000" b="1" dirty="0" err="1"/>
              <a:t>педагогічна</a:t>
            </a:r>
            <a:r>
              <a:rPr lang="ru-RU" sz="4000" b="1" dirty="0"/>
              <a:t> </a:t>
            </a:r>
            <a:r>
              <a:rPr lang="ru-RU" sz="4000" b="1" dirty="0" err="1" smtClean="0"/>
              <a:t>філософія</a:t>
            </a:r>
            <a:r>
              <a:rPr lang="ru-RU" sz="4000" b="1" dirty="0" smtClean="0"/>
              <a:t>: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92488"/>
          </a:xfrm>
        </p:spPr>
        <p:txBody>
          <a:bodyPr/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Розвивати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навчати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виховувати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одночасно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Максимально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враховувати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індивідуальні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здібності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учня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Створювати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позитивний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мікроклімат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Всебічно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розвивати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творчі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здібності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дітей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Формувати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свідому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активну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особистість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громадянина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своєї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країни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72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264" y="188640"/>
            <a:ext cx="6624736" cy="1008112"/>
          </a:xfrm>
        </p:spPr>
        <p:txBody>
          <a:bodyPr>
            <a:normAutofit fontScale="90000"/>
          </a:bodyPr>
          <a:lstStyle/>
          <a:p>
            <a:r>
              <a:rPr lang="uk-UA" b="1" i="1" smtClean="0">
                <a:solidFill>
                  <a:srgbClr val="A20000"/>
                </a:solidFill>
              </a:rPr>
              <a:t>Рідна мово</a:t>
            </a:r>
            <a:r>
              <a:rPr lang="en-US" b="1" i="1">
                <a:solidFill>
                  <a:srgbClr val="A20000"/>
                </a:solidFill>
              </a:rPr>
              <a:t>,</a:t>
            </a:r>
            <a:br>
              <a:rPr lang="en-US" b="1" i="1">
                <a:solidFill>
                  <a:srgbClr val="A20000"/>
                </a:solidFill>
              </a:rPr>
            </a:br>
            <a:r>
              <a:rPr lang="uk-UA" b="1" i="1" smtClean="0">
                <a:solidFill>
                  <a:srgbClr val="A20000"/>
                </a:solidFill>
              </a:rPr>
              <a:t> </a:t>
            </a:r>
            <a:r>
              <a:rPr lang="uk-UA" b="1" i="1" dirty="0" smtClean="0">
                <a:solidFill>
                  <a:srgbClr val="A20000"/>
                </a:solidFill>
              </a:rPr>
              <a:t>моя калинова</a:t>
            </a:r>
            <a:endParaRPr lang="ru-RU" b="1" i="1" dirty="0">
              <a:solidFill>
                <a:srgbClr val="A20000"/>
              </a:solidFill>
            </a:endParaRPr>
          </a:p>
        </p:txBody>
      </p:sp>
      <p:pic>
        <p:nvPicPr>
          <p:cNvPr id="5" name="Picture 2" descr="C:\Users\admin\Desktop\фото для наталі\фото від Галини Володимирівної\DSCN02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2881388" y="3668922"/>
            <a:ext cx="3690851" cy="29136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фото\свято української мови 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747"/>
          <a:stretch/>
        </p:blipFill>
        <p:spPr bwMode="auto">
          <a:xfrm>
            <a:off x="1558463" y="1556792"/>
            <a:ext cx="6336704" cy="21120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фото для наталі\фото від Галини Володимирівної\DSCN02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82" r="4110"/>
          <a:stretch/>
        </p:blipFill>
        <p:spPr bwMode="auto">
          <a:xfrm rot="20687883">
            <a:off x="292369" y="3732648"/>
            <a:ext cx="2631488" cy="2364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фото для наталі\фото від Галини Володимирівної\DSCN01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46" t="10182" r="27636"/>
          <a:stretch/>
        </p:blipFill>
        <p:spPr bwMode="auto">
          <a:xfrm rot="811932">
            <a:off x="6525453" y="3428998"/>
            <a:ext cx="2178715" cy="33494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03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800" y="476672"/>
            <a:ext cx="77152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A20000"/>
                </a:solidFill>
              </a:rPr>
              <a:t>Обряди,звичаї </a:t>
            </a:r>
            <a:r>
              <a:rPr lang="uk-UA" b="1" i="1" dirty="0" err="1" smtClean="0">
                <a:solidFill>
                  <a:srgbClr val="A20000"/>
                </a:solidFill>
              </a:rPr>
              <a:t>вивчаєм</a:t>
            </a:r>
            <a:r>
              <a:rPr lang="uk-UA" b="1" i="1" dirty="0" smtClean="0">
                <a:solidFill>
                  <a:srgbClr val="A20000"/>
                </a:solidFill>
              </a:rPr>
              <a:t>…</a:t>
            </a:r>
            <a:endParaRPr lang="ru-RU" b="1" i="1" dirty="0">
              <a:solidFill>
                <a:srgbClr val="A20000"/>
              </a:solidFill>
            </a:endParaRPr>
          </a:p>
        </p:txBody>
      </p:sp>
      <p:pic>
        <p:nvPicPr>
          <p:cNvPr id="1026" name="Picture 2" descr="C:\Users\admin\Desktop\фото для наталі\SAM_42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75" t="5786" r="8468" b="18910"/>
          <a:stretch/>
        </p:blipFill>
        <p:spPr bwMode="auto">
          <a:xfrm>
            <a:off x="2380144" y="1528398"/>
            <a:ext cx="4237584" cy="20882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SAM_41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t="11125" r="6000"/>
          <a:stretch/>
        </p:blipFill>
        <p:spPr bwMode="auto">
          <a:xfrm>
            <a:off x="6804248" y="1412776"/>
            <a:ext cx="2339752" cy="34177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SAM_42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16" t="25132"/>
          <a:stretch/>
        </p:blipFill>
        <p:spPr bwMode="auto">
          <a:xfrm>
            <a:off x="107504" y="1556792"/>
            <a:ext cx="2202759" cy="27144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SAM_41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50" r="7250"/>
          <a:stretch/>
        </p:blipFill>
        <p:spPr bwMode="auto">
          <a:xfrm rot="387900">
            <a:off x="5870884" y="3813820"/>
            <a:ext cx="3144834" cy="25951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SAM_41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76" t="18500" r="3370" b="5455"/>
          <a:stretch/>
        </p:blipFill>
        <p:spPr bwMode="auto">
          <a:xfrm>
            <a:off x="3430686" y="3645023"/>
            <a:ext cx="2324016" cy="307057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фото для наталі\SAM_422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95" r="16393" b="8834"/>
          <a:stretch/>
        </p:blipFill>
        <p:spPr bwMode="auto">
          <a:xfrm rot="21276299">
            <a:off x="129512" y="3927470"/>
            <a:ext cx="3215204" cy="24526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9333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724" y="1052736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A20000"/>
                </a:solidFill>
              </a:rPr>
              <a:t>Духовність – храм душі людської</a:t>
            </a:r>
            <a:endParaRPr lang="ru-RU" b="1" i="1" dirty="0">
              <a:solidFill>
                <a:srgbClr val="A20000"/>
              </a:solidFill>
            </a:endParaRPr>
          </a:p>
        </p:txBody>
      </p:sp>
      <p:pic>
        <p:nvPicPr>
          <p:cNvPr id="4" name="Picture 10" descr="DSC036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51" y="2772136"/>
            <a:ext cx="2905298" cy="2182091"/>
          </a:xfrm>
          <a:noFill/>
          <a:ln/>
          <a:effectLst>
            <a:outerShdw dist="35921" dir="2700000" algn="ctr" rotWithShape="0">
              <a:srgbClr val="808080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1фото\фото на 4кл\львів\DSCN0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939819" cy="22048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Kcy;&amp;acy;&amp;rcy;&amp;tcy;&amp;icy;&amp;ncy;&amp;kcy;&amp;icy; &amp;pcy;&amp;ocy; &amp;zcy;&amp;acy;&amp;pcy;&amp;rcy;&amp;ocy;&amp;scy;&amp;ucy; &amp;fcy;&amp;ocy;&amp;tcy;&amp;ocy; &amp;tscy;&amp;iecy;&amp;rcy;&amp;kcy;&amp;vcy;&amp;icy; &amp;vcy; &amp;scy;&amp;iecy;&amp;lcy;&amp;iukcy; &amp;bcy;&amp;iecy;&amp;rcy;&amp;iecy;&amp;zcy;&amp;ocy;&amp;vcy;&amp;icy;&amp;tscy;&amp;yacy; &amp;tcy;&amp;iecy;&amp;rcy;&amp;ncy;&amp;ocy;&amp;pcy;&amp;iukcy;&amp;lcy;&amp;softcy;&amp;scy;&amp;softcy;&amp;kcy;&amp;ocy;&amp;gcy;&amp;ocy; &amp;rcy;&amp;acy;&amp;jcy;&amp;ocy;&amp;ncy;&amp;u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94" y="2316343"/>
            <a:ext cx="2575816" cy="1800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&amp;Kcy;&amp;acy;&amp;rcy;&amp;tcy;&amp;icy;&amp;ncy;&amp;kcy;&amp;icy; &amp;pcy;&amp;ocy; &amp;zcy;&amp;acy;&amp;pcy;&amp;rcy;&amp;ocy;&amp;scy;&amp;ucy; &amp;fcy;&amp;ocy;&amp;tcy;&amp;ocy; &amp;tscy;&amp;iecy;&amp;rcy;&amp;kcy;&amp;vcy;&amp;icy; &amp;vcy; &amp;scy;&amp;iecy;&amp;lcy;&amp;iukcy; &amp;zcy;&amp;acy;&amp;rcy;&amp;vcy;&amp;acy;&amp;ncy;&amp;icy;&amp;tscy;&amp;y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&amp;Kcy;&amp;acy;&amp;rcy;&amp;tcy;&amp;icy;&amp;ncy;&amp;kcy;&amp;icy; &amp;pcy;&amp;ocy; &amp;zcy;&amp;acy;&amp;pcy;&amp;rcy;&amp;ocy;&amp;scy;&amp;ucy; &amp;fcy;&amp;ocy;&amp;tcy;&amp;ocy; &amp;tscy;&amp;iecy;&amp;rcy;&amp;kcy;&amp;vcy;&amp;icy; &amp;vcy; &amp;scy;&amp;iecy;&amp;lcy;&amp;iukcy; &amp;zcy;&amp;acy;&amp;rcy;&amp;vcy;&amp;acy;&amp;ncy;&amp;icy;&amp;tscy;&amp;yacy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&amp;Kcy;&amp;acy;&amp;rcy;&amp;tcy;&amp;icy;&amp;ncy;&amp;kcy;&amp;icy; &amp;pcy;&amp;ocy; &amp;zcy;&amp;acy;&amp;pcy;&amp;rcy;&amp;ocy;&amp;scy;&amp;ucy; &amp;fcy;&amp;ocy;&amp;tcy;&amp;ocy; &amp;tscy;&amp;iecy;&amp;rcy;&amp;kcy;&amp;vcy;&amp;icy; &amp;vcy; &amp;scy;&amp;iecy;&amp;lcy;&amp;iukcy; &amp;zcy;&amp;acy;&amp;rcy;&amp;vcy;&amp;acy;&amp;ncy;&amp;icy;&amp;tscy;&amp;yacy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C:\Users\admin\Desktop\161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37" t="15629" r="9160"/>
          <a:stretch/>
        </p:blipFill>
        <p:spPr bwMode="auto">
          <a:xfrm>
            <a:off x="3191339" y="2250598"/>
            <a:ext cx="3305955" cy="26185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inde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25" y="4526773"/>
            <a:ext cx="1716013" cy="22909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952">
            <a:off x="232535" y="4243146"/>
            <a:ext cx="3086745" cy="23150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9591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7" y="908720"/>
            <a:ext cx="8579296" cy="1296144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A20000"/>
                </a:solidFill>
              </a:rPr>
              <a:t>Використання</a:t>
            </a:r>
            <a:r>
              <a:rPr lang="ru-RU" sz="3200" b="1" dirty="0">
                <a:solidFill>
                  <a:srgbClr val="A20000"/>
                </a:solidFill>
              </a:rPr>
              <a:t> </a:t>
            </a:r>
            <a:r>
              <a:rPr lang="ru-RU" sz="3200" b="1" dirty="0" err="1">
                <a:solidFill>
                  <a:srgbClr val="A20000"/>
                </a:solidFill>
              </a:rPr>
              <a:t>народознавства</a:t>
            </a:r>
            <a:r>
              <a:rPr lang="ru-RU" sz="3200" b="1" dirty="0">
                <a:solidFill>
                  <a:srgbClr val="A20000"/>
                </a:solidFill>
              </a:rPr>
              <a:t> – </a:t>
            </a:r>
            <a:r>
              <a:rPr lang="ru-RU" sz="3200" b="1" dirty="0" smtClean="0">
                <a:solidFill>
                  <a:srgbClr val="A20000"/>
                </a:solidFill>
              </a:rPr>
              <a:t>не</a:t>
            </a:r>
            <a:r>
              <a:rPr lang="en-US" sz="3200" b="1" dirty="0" smtClean="0">
                <a:solidFill>
                  <a:srgbClr val="A20000"/>
                </a:solidFill>
              </a:rPr>
              <a:t> </a:t>
            </a:r>
            <a:r>
              <a:rPr lang="ru-RU" sz="3200" b="1" dirty="0" err="1" smtClean="0">
                <a:solidFill>
                  <a:srgbClr val="A20000"/>
                </a:solidFill>
              </a:rPr>
              <a:t>самоціль</a:t>
            </a:r>
            <a:r>
              <a:rPr lang="ru-RU" sz="3200" b="1" dirty="0">
                <a:solidFill>
                  <a:srgbClr val="A20000"/>
                </a:solidFill>
              </a:rPr>
              <a:t>, </a:t>
            </a:r>
            <a:r>
              <a:rPr lang="ru-RU" sz="3200" b="1" dirty="0" smtClean="0">
                <a:solidFill>
                  <a:srgbClr val="A20000"/>
                </a:solidFill>
              </a:rPr>
              <a:t>а</a:t>
            </a:r>
            <a:r>
              <a:rPr lang="en-US" sz="3200" b="1" dirty="0" smtClean="0">
                <a:solidFill>
                  <a:srgbClr val="A20000"/>
                </a:solidFill>
              </a:rPr>
              <a:t> </a:t>
            </a:r>
            <a:r>
              <a:rPr lang="ru-RU" sz="3200" b="1" dirty="0" err="1" smtClean="0">
                <a:solidFill>
                  <a:srgbClr val="A20000"/>
                </a:solidFill>
              </a:rPr>
              <a:t>необхідність</a:t>
            </a:r>
            <a:endParaRPr lang="ru-RU" sz="3200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76872"/>
            <a:ext cx="8712968" cy="43924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i="1" dirty="0" smtClean="0"/>
              <a:t>   </a:t>
            </a:r>
            <a:r>
              <a:rPr lang="ru-RU" sz="3300" b="1" i="1" dirty="0" err="1" smtClean="0"/>
              <a:t>Використання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досвіду</a:t>
            </a:r>
            <a:r>
              <a:rPr lang="ru-RU" sz="3300" b="1" i="1" dirty="0" smtClean="0"/>
              <a:t>, </a:t>
            </a:r>
            <a:r>
              <a:rPr lang="ru-RU" sz="3300" b="1" i="1" dirty="0" err="1"/>
              <a:t>накопиченого</a:t>
            </a:r>
            <a:r>
              <a:rPr lang="ru-RU" sz="3300" b="1" i="1" dirty="0"/>
              <a:t> </a:t>
            </a:r>
            <a:r>
              <a:rPr lang="ru-RU" sz="3300" b="1" i="1" dirty="0" err="1"/>
              <a:t>попередніми</a:t>
            </a:r>
            <a:endParaRPr lang="ru-RU" sz="3300" b="1" i="1" dirty="0"/>
          </a:p>
          <a:p>
            <a:pPr marL="0" indent="0">
              <a:buNone/>
            </a:pPr>
            <a:r>
              <a:rPr lang="ru-RU" sz="3300" b="1" i="1" dirty="0" err="1" smtClean="0"/>
              <a:t>поколіннями</a:t>
            </a:r>
            <a:r>
              <a:rPr lang="ru-RU" sz="3300" b="1" i="1" dirty="0"/>
              <a:t>,</a:t>
            </a:r>
            <a:r>
              <a:rPr lang="ru-RU" sz="3300" b="1" i="1" dirty="0" smtClean="0"/>
              <a:t> </a:t>
            </a:r>
            <a:r>
              <a:rPr lang="ru-RU" sz="3300" b="1" i="1" dirty="0" err="1"/>
              <a:t>допомагає</a:t>
            </a:r>
            <a:r>
              <a:rPr lang="ru-RU" sz="3300" b="1" i="1" dirty="0"/>
              <a:t> </a:t>
            </a:r>
            <a:r>
              <a:rPr lang="ru-RU" sz="3300" b="1" i="1" dirty="0" err="1"/>
              <a:t>впроваджувати</a:t>
            </a:r>
            <a:r>
              <a:rPr lang="ru-RU" sz="3300" b="1" i="1" dirty="0"/>
              <a:t> в </a:t>
            </a:r>
            <a:r>
              <a:rPr lang="ru-RU" sz="3300" b="1" i="1" dirty="0" err="1"/>
              <a:t>навчально</a:t>
            </a:r>
            <a:endParaRPr lang="ru-RU" sz="3300" b="1" i="1" dirty="0"/>
          </a:p>
          <a:p>
            <a:pPr marL="0" indent="0">
              <a:buNone/>
            </a:pPr>
            <a:r>
              <a:rPr lang="ru-RU" sz="3300" b="1" i="1" dirty="0" err="1" smtClean="0"/>
              <a:t>виховний</a:t>
            </a:r>
            <a:r>
              <a:rPr lang="ru-RU" sz="3300" b="1" i="1" dirty="0" smtClean="0"/>
              <a:t> </a:t>
            </a:r>
            <a:r>
              <a:rPr lang="ru-RU" sz="3300" b="1" i="1" dirty="0" err="1"/>
              <a:t>процес</a:t>
            </a:r>
            <a:r>
              <a:rPr lang="ru-RU" sz="3300" b="1" i="1" dirty="0"/>
              <a:t> </a:t>
            </a:r>
            <a:r>
              <a:rPr lang="ru-RU" sz="3300" b="1" i="1" dirty="0" err="1"/>
              <a:t>початкової</a:t>
            </a:r>
            <a:r>
              <a:rPr lang="ru-RU" sz="3300" b="1" i="1" dirty="0"/>
              <a:t> </a:t>
            </a:r>
            <a:r>
              <a:rPr lang="ru-RU" sz="3300" b="1" i="1" dirty="0" err="1"/>
              <a:t>школи</a:t>
            </a:r>
            <a:r>
              <a:rPr lang="ru-RU" sz="3300" b="1" i="1" dirty="0"/>
              <a:t> все </a:t>
            </a:r>
            <a:r>
              <a:rPr lang="ru-RU" sz="3300" b="1" i="1" dirty="0" err="1"/>
              <a:t>цінне</a:t>
            </a:r>
            <a:r>
              <a:rPr lang="ru-RU" sz="3300" b="1" i="1" dirty="0"/>
              <a:t> з </a:t>
            </a:r>
            <a:r>
              <a:rPr lang="ru-RU" sz="3300" b="1" i="1" dirty="0" err="1" smtClean="0"/>
              <a:t>народної</a:t>
            </a:r>
            <a:r>
              <a:rPr lang="ru-RU" sz="3300" b="1" i="1" dirty="0"/>
              <a:t> </a:t>
            </a:r>
            <a:r>
              <a:rPr lang="ru-RU" sz="3300" b="1" i="1" dirty="0" err="1" smtClean="0"/>
              <a:t>мудрості</a:t>
            </a:r>
            <a:r>
              <a:rPr lang="ru-RU" sz="3300" b="1" i="1" dirty="0" smtClean="0"/>
              <a:t>, </a:t>
            </a:r>
            <a:r>
              <a:rPr lang="ru-RU" sz="3300" b="1" i="1" dirty="0"/>
              <a:t>активно </a:t>
            </a:r>
            <a:r>
              <a:rPr lang="ru-RU" sz="3300" b="1" i="1" dirty="0" err="1"/>
              <a:t>залучати</a:t>
            </a:r>
            <a:r>
              <a:rPr lang="ru-RU" sz="3300" b="1" i="1" dirty="0"/>
              <a:t> </a:t>
            </a:r>
            <a:r>
              <a:rPr lang="ru-RU" sz="3300" b="1" i="1" dirty="0" err="1"/>
              <a:t>школярів</a:t>
            </a:r>
            <a:r>
              <a:rPr lang="ru-RU" sz="3300" b="1" i="1" dirty="0"/>
              <a:t> до </a:t>
            </a:r>
            <a:r>
              <a:rPr lang="ru-RU" sz="3300" b="1" i="1" dirty="0" err="1"/>
              <a:t>засвоєння</a:t>
            </a:r>
            <a:r>
              <a:rPr lang="ru-RU" sz="3300" b="1" i="1" dirty="0"/>
              <a:t> </a:t>
            </a:r>
            <a:r>
              <a:rPr lang="ru-RU" sz="3300" b="1" i="1" dirty="0" err="1" smtClean="0"/>
              <a:t>духовної</a:t>
            </a:r>
            <a:r>
              <a:rPr lang="en-US" sz="3300" b="1" i="1" dirty="0"/>
              <a:t> </a:t>
            </a:r>
            <a:r>
              <a:rPr lang="ru-RU" sz="3300" b="1" i="1" dirty="0" err="1" smtClean="0"/>
              <a:t>спадщини</a:t>
            </a:r>
            <a:r>
              <a:rPr lang="ru-RU" sz="3300" b="1" i="1" dirty="0" smtClean="0"/>
              <a:t> </a:t>
            </a:r>
            <a:r>
              <a:rPr lang="ru-RU" sz="3300" b="1" i="1" dirty="0" err="1"/>
              <a:t>свого</a:t>
            </a:r>
            <a:r>
              <a:rPr lang="ru-RU" sz="3300" b="1" i="1" dirty="0"/>
              <a:t> </a:t>
            </a:r>
            <a:r>
              <a:rPr lang="ru-RU" sz="3300" b="1" i="1" dirty="0" smtClean="0"/>
              <a:t>народу.</a:t>
            </a:r>
            <a:endParaRPr lang="ru-RU" sz="3300" b="1" i="1" dirty="0"/>
          </a:p>
          <a:p>
            <a:pPr marL="0" indent="0">
              <a:buNone/>
            </a:pPr>
            <a:r>
              <a:rPr lang="en-US" sz="3300" b="1" i="1" dirty="0" smtClean="0"/>
              <a:t>    </a:t>
            </a:r>
            <a:r>
              <a:rPr lang="ru-RU" sz="3300" b="1" i="1" dirty="0" smtClean="0"/>
              <a:t>З </a:t>
            </a:r>
            <a:r>
              <a:rPr lang="ru-RU" sz="3300" b="1" i="1" dirty="0" err="1"/>
              <a:t>власного</a:t>
            </a:r>
            <a:r>
              <a:rPr lang="ru-RU" sz="3300" b="1" i="1" dirty="0"/>
              <a:t> </a:t>
            </a:r>
            <a:r>
              <a:rPr lang="ru-RU" sz="3300" b="1" i="1" dirty="0" err="1"/>
              <a:t>досвіду</a:t>
            </a:r>
            <a:r>
              <a:rPr lang="ru-RU" sz="3300" b="1" i="1" dirty="0"/>
              <a:t> </a:t>
            </a:r>
            <a:r>
              <a:rPr lang="ru-RU" sz="3300" b="1" i="1" dirty="0" err="1"/>
              <a:t>можу</a:t>
            </a:r>
            <a:r>
              <a:rPr lang="ru-RU" sz="3300" b="1" i="1" dirty="0"/>
              <a:t> з </a:t>
            </a:r>
            <a:r>
              <a:rPr lang="ru-RU" sz="3300" b="1" i="1" dirty="0" err="1"/>
              <a:t>упевненістю</a:t>
            </a:r>
            <a:r>
              <a:rPr lang="ru-RU" sz="3300" b="1" i="1" dirty="0"/>
              <a:t> </a:t>
            </a:r>
            <a:r>
              <a:rPr lang="ru-RU" sz="3300" b="1" i="1" dirty="0" err="1" smtClean="0"/>
              <a:t>сказати</a:t>
            </a:r>
            <a:r>
              <a:rPr lang="ru-RU" sz="3300" b="1" i="1" dirty="0" smtClean="0"/>
              <a:t>, </a:t>
            </a:r>
            <a:r>
              <a:rPr lang="ru-RU" sz="3300" b="1" i="1" dirty="0" err="1" smtClean="0"/>
              <a:t>що</a:t>
            </a:r>
            <a:r>
              <a:rPr lang="ru-RU" sz="3300" b="1" i="1" dirty="0"/>
              <a:t> </a:t>
            </a:r>
            <a:r>
              <a:rPr lang="ru-RU" sz="3300" b="1" i="1" dirty="0" err="1" smtClean="0"/>
              <a:t>використання</a:t>
            </a:r>
            <a:r>
              <a:rPr lang="ru-RU" sz="3300" b="1" i="1" dirty="0" smtClean="0"/>
              <a:t> </a:t>
            </a:r>
            <a:r>
              <a:rPr lang="ru-RU" sz="3300" b="1" i="1" dirty="0" err="1"/>
              <a:t>народознавчого</a:t>
            </a:r>
            <a:r>
              <a:rPr lang="ru-RU" sz="3300" b="1" i="1" dirty="0"/>
              <a:t> </a:t>
            </a:r>
            <a:r>
              <a:rPr lang="ru-RU" sz="3300" b="1" i="1" dirty="0" err="1"/>
              <a:t>матеріалу</a:t>
            </a:r>
            <a:r>
              <a:rPr lang="ru-RU" sz="3300" b="1" i="1" dirty="0"/>
              <a:t> на уроках та </a:t>
            </a:r>
            <a:r>
              <a:rPr lang="ru-RU" sz="3300" b="1" i="1" dirty="0" smtClean="0"/>
              <a:t>в </a:t>
            </a:r>
            <a:r>
              <a:rPr lang="ru-RU" sz="3300" b="1" i="1" dirty="0" err="1" smtClean="0"/>
              <a:t>позакласній</a:t>
            </a:r>
            <a:r>
              <a:rPr lang="ru-RU" sz="3300" b="1" i="1" dirty="0" smtClean="0"/>
              <a:t> </a:t>
            </a:r>
            <a:r>
              <a:rPr lang="ru-RU" sz="3300" b="1" i="1" dirty="0" err="1"/>
              <a:t>роботі</a:t>
            </a:r>
            <a:r>
              <a:rPr lang="ru-RU" sz="3300" b="1" i="1" dirty="0"/>
              <a:t> </a:t>
            </a:r>
            <a:r>
              <a:rPr lang="ru-RU" sz="3300" b="1" i="1" dirty="0" err="1"/>
              <a:t>дає</a:t>
            </a:r>
            <a:r>
              <a:rPr lang="ru-RU" sz="3300" b="1" i="1" dirty="0"/>
              <a:t> </a:t>
            </a:r>
            <a:r>
              <a:rPr lang="ru-RU" sz="3300" b="1" i="1" dirty="0" err="1"/>
              <a:t>потужний</a:t>
            </a:r>
            <a:r>
              <a:rPr lang="ru-RU" sz="3300" b="1" i="1" dirty="0"/>
              <a:t> старт для </a:t>
            </a:r>
            <a:r>
              <a:rPr lang="ru-RU" sz="3300" b="1" i="1" dirty="0" err="1"/>
              <a:t>становлення</a:t>
            </a:r>
            <a:r>
              <a:rPr lang="ru-RU" sz="3300" b="1" i="1" dirty="0"/>
              <a:t> </a:t>
            </a:r>
            <a:r>
              <a:rPr lang="ru-RU" sz="3300" b="1" i="1" dirty="0" smtClean="0"/>
              <a:t>у</a:t>
            </a:r>
            <a:r>
              <a:rPr lang="en-US" sz="3300" b="1" i="1" dirty="0" smtClean="0"/>
              <a:t> </a:t>
            </a:r>
            <a:r>
              <a:rPr lang="ru-RU" sz="3300" b="1" i="1" dirty="0" err="1" smtClean="0"/>
              <a:t>майбутньому</a:t>
            </a:r>
            <a:r>
              <a:rPr lang="ru-RU" sz="3300" b="1" i="1" dirty="0" smtClean="0"/>
              <a:t> </a:t>
            </a:r>
            <a:r>
              <a:rPr lang="ru-RU" sz="3300" b="1" i="1" dirty="0" err="1"/>
              <a:t>справжніх</a:t>
            </a:r>
            <a:r>
              <a:rPr lang="ru-RU" sz="3300" b="1" i="1" dirty="0"/>
              <a:t> </a:t>
            </a:r>
            <a:r>
              <a:rPr lang="ru-RU" sz="3300" b="1" i="1" dirty="0" err="1"/>
              <a:t>громадян</a:t>
            </a:r>
            <a:r>
              <a:rPr lang="ru-RU" sz="3300" b="1" i="1" dirty="0"/>
              <a:t> </a:t>
            </a:r>
            <a:r>
              <a:rPr lang="ru-RU" sz="3300" b="1" i="1" dirty="0" smtClean="0"/>
              <a:t>та </a:t>
            </a:r>
            <a:r>
              <a:rPr lang="ru-RU" sz="3300" b="1" i="1" dirty="0" err="1" smtClean="0"/>
              <a:t>патріотів</a:t>
            </a:r>
            <a:r>
              <a:rPr lang="ru-RU" sz="3300" b="1" i="1" dirty="0" smtClean="0"/>
              <a:t> </a:t>
            </a:r>
            <a:r>
              <a:rPr lang="ru-RU" sz="3300" b="1" i="1" dirty="0" err="1"/>
              <a:t>рідного</a:t>
            </a:r>
            <a:r>
              <a:rPr lang="ru-RU" sz="3300" b="1" i="1" dirty="0"/>
              <a:t> </a:t>
            </a:r>
            <a:r>
              <a:rPr lang="ru-RU" sz="3300" b="1" i="1" dirty="0" smtClean="0"/>
              <a:t>краю</a:t>
            </a:r>
            <a:r>
              <a:rPr lang="uk-UA" sz="3300" b="1" i="1" dirty="0"/>
              <a:t>.</a:t>
            </a:r>
            <a:endParaRPr lang="ru-RU" sz="3300" dirty="0"/>
          </a:p>
        </p:txBody>
      </p:sp>
    </p:spTree>
    <p:extLst>
      <p:ext uri="{BB962C8B-B14F-4D97-AF65-F5344CB8AC3E}">
        <p14:creationId xmlns="" xmlns:p14="http://schemas.microsoft.com/office/powerpoint/2010/main" val="23630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title"/>
          </p:nvPr>
        </p:nvSpPr>
        <p:spPr bwMode="auto">
          <a:xfrm>
            <a:off x="0" y="908720"/>
            <a:ext cx="9036495" cy="53998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uk-UA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itchFamily="18" charset="0"/>
              </a:rPr>
              <a:t>В народі кажуть, що письменник живе в своїх книжках, скульптор – у створених ним скульптурах, а вчитель у думках і справах своїх учнів. Я намагаюсь, щоб мої учні з почуттям вдячності згадували нашу школу, тому що від  самовідданої праці, невичерпної енергії, громадської активності вчителя залежить майбутнє нашого народу.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31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91886"/>
            <a:ext cx="7848872" cy="341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97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1340768"/>
            <a:ext cx="6336704" cy="5098578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2800" b="1" i="1" dirty="0" err="1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Покликання</a:t>
            </a:r>
            <a:r>
              <a:rPr lang="ru-RU" sz="2800" b="1" i="1" dirty="0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наше —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навчати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i="1" dirty="0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крила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дітей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піднімати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en-US" sz="2800" b="1" dirty="0" smtClean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i="1" dirty="0" err="1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Бо</a:t>
            </a:r>
            <a:r>
              <a:rPr lang="ru-RU" sz="2800" b="1" i="1" dirty="0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вчитель</a:t>
            </a:r>
            <a:r>
              <a:rPr lang="ru-RU" sz="2800" b="1" i="1" dirty="0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—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це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скульптор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душі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2800" b="1" i="1" dirty="0" err="1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Він</a:t>
            </a:r>
            <a:r>
              <a:rPr lang="ru-RU" sz="2800" b="1" i="1" dirty="0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ласкою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мусить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зігріти</a:t>
            </a:r>
            <a:r>
              <a:rPr lang="en-US" sz="2800" b="1" dirty="0" smtClean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Добром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напоїти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серця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І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вірно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безмежно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любити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Ось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вчительська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мудрість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уся</a:t>
            </a:r>
            <a:r>
              <a:rPr lang="ru-RU" sz="2800" b="1" i="1" dirty="0"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!</a:t>
            </a:r>
            <a: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1026" name="Picture 2" descr="C:\Users\admin\Desktop\фото для наталі\3-А\IMG_56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38" r="14230"/>
          <a:stretch/>
        </p:blipFill>
        <p:spPr bwMode="auto">
          <a:xfrm rot="505098">
            <a:off x="5262742" y="1840815"/>
            <a:ext cx="3635349" cy="384039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17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692696"/>
            <a:ext cx="5328592" cy="1656184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ДОСВІДУ</a:t>
            </a:r>
            <a:endParaRPr lang="ru-RU" sz="4800" dirty="0">
              <a:solidFill>
                <a:srgbClr val="A20000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074192" y="2996952"/>
            <a:ext cx="7776864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Використання народознавчого матеріалу в початковій школі</a:t>
            </a:r>
            <a:endParaRPr lang="uk-UA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59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764704"/>
            <a:ext cx="5976664" cy="648072"/>
          </a:xfrm>
        </p:spPr>
        <p:txBody>
          <a:bodyPr>
            <a:normAutofit fontScale="90000"/>
          </a:bodyPr>
          <a:lstStyle/>
          <a:p>
            <a:r>
              <a:rPr lang="uk-UA" b="1" spc="50" dirty="0" smtClean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Суть  </a:t>
            </a:r>
            <a:r>
              <a:rPr lang="uk-UA" b="1" spc="50" dirty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досвіду</a:t>
            </a:r>
            <a:r>
              <a:rPr lang="ru-RU" b="1" spc="50" dirty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28800"/>
            <a:ext cx="576064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dirty="0" smtClean="0"/>
              <a:t>    В </a:t>
            </a:r>
            <a:r>
              <a:rPr lang="ru-RU" b="1" i="1" dirty="0" err="1"/>
              <a:t>океані</a:t>
            </a:r>
            <a:r>
              <a:rPr lang="ru-RU" b="1" i="1" dirty="0"/>
              <a:t> </a:t>
            </a:r>
            <a:r>
              <a:rPr lang="ru-RU" b="1" i="1" dirty="0" err="1"/>
              <a:t>рідного</a:t>
            </a:r>
            <a:r>
              <a:rPr lang="ru-RU" b="1" i="1" dirty="0"/>
              <a:t> народу </a:t>
            </a:r>
            <a:r>
              <a:rPr lang="ru-RU" b="1" i="1" dirty="0" err="1"/>
              <a:t>відкривайте</a:t>
            </a:r>
            <a:r>
              <a:rPr lang="ru-RU" b="1" i="1" dirty="0"/>
              <a:t> </a:t>
            </a:r>
            <a:r>
              <a:rPr lang="ru-RU" b="1" i="1" dirty="0" err="1" smtClean="0"/>
              <a:t>духовні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острови</a:t>
            </a:r>
            <a:r>
              <a:rPr lang="ru-RU" b="1" i="1" dirty="0"/>
              <a:t>… </a:t>
            </a:r>
            <a:r>
              <a:rPr lang="ru-RU" b="1" i="1" dirty="0" err="1"/>
              <a:t>Ті</a:t>
            </a:r>
            <a:r>
              <a:rPr lang="ru-RU" b="1" i="1" dirty="0"/>
              <a:t> </a:t>
            </a:r>
            <a:r>
              <a:rPr lang="ru-RU" b="1" i="1" dirty="0" err="1"/>
              <a:t>острови</a:t>
            </a:r>
            <a:r>
              <a:rPr lang="ru-RU" b="1" i="1" dirty="0"/>
              <a:t> – то </a:t>
            </a:r>
            <a:r>
              <a:rPr lang="ru-RU" b="1" i="1" dirty="0" err="1"/>
              <a:t>духовні</a:t>
            </a:r>
            <a:r>
              <a:rPr lang="ru-RU" b="1" i="1" dirty="0"/>
              <a:t> </a:t>
            </a:r>
            <a:r>
              <a:rPr lang="ru-RU" b="1" i="1" dirty="0" err="1" smtClean="0"/>
              <a:t>скарби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витворені</a:t>
            </a:r>
            <a:r>
              <a:rPr lang="ru-RU" b="1" i="1" dirty="0" smtClean="0"/>
              <a:t> </a:t>
            </a:r>
            <a:r>
              <a:rPr lang="ru-RU" b="1" i="1" dirty="0"/>
              <a:t>нашим народом </a:t>
            </a:r>
            <a:r>
              <a:rPr lang="ru-RU" b="1" i="1" dirty="0" err="1"/>
              <a:t>протягом</a:t>
            </a:r>
            <a:r>
              <a:rPr lang="ru-RU" b="1" i="1" dirty="0"/>
              <a:t> </a:t>
            </a:r>
            <a:r>
              <a:rPr lang="ru-RU" b="1" i="1" dirty="0" err="1"/>
              <a:t>віків</a:t>
            </a:r>
            <a:r>
              <a:rPr lang="ru-RU" b="1" i="1" dirty="0"/>
              <a:t>. </a:t>
            </a:r>
            <a:r>
              <a:rPr lang="ru-RU" b="1" i="1" dirty="0" smtClean="0"/>
              <a:t>У них </a:t>
            </a:r>
            <a:r>
              <a:rPr lang="ru-RU" b="1" i="1" dirty="0"/>
              <a:t>– </a:t>
            </a:r>
            <a:r>
              <a:rPr lang="ru-RU" b="1" i="1" dirty="0" err="1"/>
              <a:t>мудрість</a:t>
            </a:r>
            <a:r>
              <a:rPr lang="ru-RU" b="1" i="1" dirty="0"/>
              <a:t>, сила і </a:t>
            </a:r>
            <a:r>
              <a:rPr lang="ru-RU" b="1" i="1" dirty="0" err="1"/>
              <a:t>пам’ять</a:t>
            </a:r>
            <a:r>
              <a:rPr lang="ru-RU" b="1" i="1" dirty="0"/>
              <a:t> народу.</a:t>
            </a:r>
          </a:p>
          <a:p>
            <a:pPr marL="0" indent="0">
              <a:buNone/>
            </a:pPr>
            <a:r>
              <a:rPr lang="ru-RU" b="1" i="1" dirty="0" smtClean="0"/>
              <a:t>   …</a:t>
            </a:r>
            <a:r>
              <a:rPr lang="ru-RU" b="1" i="1" dirty="0"/>
              <a:t>Давайте </a:t>
            </a:r>
            <a:r>
              <a:rPr lang="ru-RU" b="1" i="1" dirty="0" err="1"/>
              <a:t>звертатись</a:t>
            </a:r>
            <a:r>
              <a:rPr lang="ru-RU" b="1" i="1" dirty="0"/>
              <a:t> до </a:t>
            </a:r>
            <a:r>
              <a:rPr lang="ru-RU" b="1" i="1" dirty="0" err="1"/>
              <a:t>своїх</a:t>
            </a:r>
            <a:r>
              <a:rPr lang="ru-RU" b="1" i="1" dirty="0"/>
              <a:t> </a:t>
            </a:r>
            <a:r>
              <a:rPr lang="ru-RU" b="1" i="1" dirty="0" err="1" smtClean="0"/>
              <a:t>витоків</a:t>
            </a:r>
            <a:r>
              <a:rPr lang="ru-RU" b="1" i="1" dirty="0" smtClean="0"/>
              <a:t>, </a:t>
            </a:r>
            <a:r>
              <a:rPr lang="ru-RU" b="1" i="1" dirty="0" err="1" smtClean="0"/>
              <a:t>щоб</a:t>
            </a:r>
            <a:r>
              <a:rPr lang="ru-RU" b="1" i="1" dirty="0" smtClean="0"/>
              <a:t> </a:t>
            </a:r>
            <a:r>
              <a:rPr lang="ru-RU" b="1" i="1" dirty="0"/>
              <a:t>не </a:t>
            </a:r>
            <a:r>
              <a:rPr lang="ru-RU" b="1" i="1" dirty="0" err="1"/>
              <a:t>загубити</a:t>
            </a:r>
            <a:r>
              <a:rPr lang="ru-RU" b="1" i="1" dirty="0"/>
              <a:t> </a:t>
            </a:r>
            <a:r>
              <a:rPr lang="ru-RU" b="1" i="1" dirty="0" err="1"/>
              <a:t>тієї</a:t>
            </a:r>
            <a:r>
              <a:rPr lang="ru-RU" b="1" i="1" dirty="0"/>
              <a:t> ниточки, </a:t>
            </a:r>
            <a:r>
              <a:rPr lang="ru-RU" b="1" i="1" dirty="0" smtClean="0"/>
              <a:t> яка </a:t>
            </a:r>
            <a:r>
              <a:rPr lang="ru-RU" b="1" i="1" dirty="0" err="1"/>
              <a:t>зв’язує</a:t>
            </a:r>
            <a:r>
              <a:rPr lang="ru-RU" b="1" i="1" dirty="0"/>
              <a:t> </a:t>
            </a:r>
            <a:r>
              <a:rPr lang="ru-RU" b="1" i="1" dirty="0" smtClean="0"/>
              <a:t>нас </a:t>
            </a:r>
            <a:r>
              <a:rPr lang="ru-RU" b="1" i="1" dirty="0" err="1" smtClean="0"/>
              <a:t>із</a:t>
            </a:r>
            <a:r>
              <a:rPr lang="ru-RU" b="1" i="1" dirty="0" smtClean="0"/>
              <a:t> </a:t>
            </a:r>
            <a:r>
              <a:rPr lang="ru-RU" b="1" i="1" dirty="0" err="1"/>
              <a:t>минулими</a:t>
            </a:r>
            <a:r>
              <a:rPr lang="ru-RU" b="1" i="1" dirty="0"/>
              <a:t> </a:t>
            </a:r>
            <a:r>
              <a:rPr lang="ru-RU" b="1" i="1" dirty="0" err="1"/>
              <a:t>поколіннями</a:t>
            </a:r>
            <a:r>
              <a:rPr lang="ru-RU" b="1" i="1" dirty="0"/>
              <a:t>, </a:t>
            </a:r>
            <a:r>
              <a:rPr lang="ru-RU" b="1" i="1" dirty="0" err="1"/>
              <a:t>щоб</a:t>
            </a:r>
            <a:r>
              <a:rPr lang="ru-RU" b="1" i="1" dirty="0"/>
              <a:t> </a:t>
            </a:r>
            <a:r>
              <a:rPr lang="ru-RU" b="1" i="1" dirty="0" err="1"/>
              <a:t>очистити</a:t>
            </a:r>
            <a:r>
              <a:rPr lang="ru-RU" b="1" i="1" dirty="0"/>
              <a:t> </a:t>
            </a:r>
            <a:r>
              <a:rPr lang="ru-RU" b="1" i="1" dirty="0" smtClean="0"/>
              <a:t>й </a:t>
            </a:r>
            <a:r>
              <a:rPr lang="ru-RU" b="1" i="1" dirty="0" err="1" smtClean="0"/>
              <a:t>освятити</a:t>
            </a:r>
            <a:r>
              <a:rPr lang="ru-RU" b="1" i="1" dirty="0" smtClean="0"/>
              <a:t> </a:t>
            </a:r>
            <a:r>
              <a:rPr lang="ru-RU" b="1" i="1" dirty="0" err="1"/>
              <a:t>свої</a:t>
            </a:r>
            <a:r>
              <a:rPr lang="ru-RU" b="1" i="1" dirty="0"/>
              <a:t> </a:t>
            </a:r>
            <a:r>
              <a:rPr lang="ru-RU" b="1" i="1" dirty="0" err="1"/>
              <a:t>душі</a:t>
            </a:r>
            <a:r>
              <a:rPr lang="ru-RU" b="1" i="1" dirty="0"/>
              <a:t>.</a:t>
            </a:r>
          </a:p>
          <a:p>
            <a:pPr marL="0" indent="0">
              <a:buNone/>
            </a:pPr>
            <a:r>
              <a:rPr lang="ru-RU" b="1" i="1" dirty="0" smtClean="0"/>
              <a:t>                       </a:t>
            </a:r>
          </a:p>
          <a:p>
            <a:pPr marL="0" indent="0">
              <a:buNone/>
            </a:pPr>
            <a:r>
              <a:rPr lang="ru-RU" b="1" i="1" dirty="0" smtClean="0"/>
              <a:t>                             </a:t>
            </a:r>
            <a:r>
              <a:rPr lang="en-US" b="1" i="1" dirty="0" smtClean="0"/>
              <a:t>     </a:t>
            </a:r>
            <a:endParaRPr lang="ru-RU" dirty="0"/>
          </a:p>
        </p:txBody>
      </p:sp>
      <p:pic>
        <p:nvPicPr>
          <p:cNvPr id="5" name="Picture 2" descr="C:\Users\admin\Desktop\фото\IMG_064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5220072" y="1556792"/>
            <a:ext cx="3656501" cy="45259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42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496944" cy="16561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A20000"/>
                </a:solidFill>
              </a:rPr>
              <a:t>               Новизна </a:t>
            </a:r>
            <a:r>
              <a:rPr lang="ru-RU" sz="2800" b="1" dirty="0" err="1">
                <a:solidFill>
                  <a:srgbClr val="A20000"/>
                </a:solidFill>
              </a:rPr>
              <a:t>педагогічного</a:t>
            </a:r>
            <a:r>
              <a:rPr lang="ru-RU" sz="2800" b="1" dirty="0">
                <a:solidFill>
                  <a:srgbClr val="A20000"/>
                </a:solidFill>
              </a:rPr>
              <a:t> </a:t>
            </a:r>
            <a:r>
              <a:rPr lang="ru-RU" sz="2800" b="1" dirty="0" err="1" smtClean="0">
                <a:solidFill>
                  <a:srgbClr val="A20000"/>
                </a:solidFill>
              </a:rPr>
              <a:t>досвіду</a:t>
            </a:r>
            <a:r>
              <a:rPr lang="ru-RU" sz="2800" b="1" dirty="0" smtClean="0">
                <a:solidFill>
                  <a:srgbClr val="A20000"/>
                </a:solidFill>
              </a:rPr>
              <a:t/>
            </a:r>
            <a:br>
              <a:rPr lang="ru-RU" sz="2800" b="1" dirty="0" smtClean="0">
                <a:solidFill>
                  <a:srgbClr val="A20000"/>
                </a:solidFill>
              </a:rPr>
            </a:br>
            <a:r>
              <a:rPr lang="ru-RU" sz="2800" b="1" dirty="0" smtClean="0">
                <a:solidFill>
                  <a:srgbClr val="A20000"/>
                </a:solidFill>
              </a:rPr>
              <a:t> </a:t>
            </a:r>
            <a:r>
              <a:rPr lang="ru-RU" sz="2400" b="1" i="1" dirty="0" err="1" smtClean="0"/>
              <a:t>полягає</a:t>
            </a:r>
            <a:r>
              <a:rPr lang="ru-RU" sz="2400" b="1" i="1" dirty="0" smtClean="0"/>
              <a:t> </a:t>
            </a:r>
            <a:r>
              <a:rPr lang="ru-RU" sz="2400" b="1" i="1" dirty="0"/>
              <a:t>у </a:t>
            </a:r>
            <a:r>
              <a:rPr lang="ru-RU" sz="2400" b="1" i="1" dirty="0" err="1"/>
              <a:t>використанні</a:t>
            </a:r>
            <a:r>
              <a:rPr lang="ru-RU" sz="2400" b="1" i="1" dirty="0"/>
              <a:t> </a:t>
            </a:r>
            <a:r>
              <a:rPr lang="ru-RU" sz="2400" b="1" i="1" dirty="0" err="1"/>
              <a:t>елементів</a:t>
            </a:r>
            <a:r>
              <a:rPr lang="ru-RU" sz="2400" b="1" i="1" dirty="0"/>
              <a:t> </a:t>
            </a:r>
            <a:r>
              <a:rPr lang="ru-RU" sz="2400" b="1" i="1" dirty="0" err="1"/>
              <a:t>народознавства</a:t>
            </a:r>
            <a:r>
              <a:rPr lang="ru-RU" sz="2400" b="1" i="1" dirty="0"/>
              <a:t> на </a:t>
            </a:r>
            <a:r>
              <a:rPr lang="ru-RU" sz="2400" b="1" i="1" dirty="0" err="1" smtClean="0"/>
              <a:t>різних</a:t>
            </a:r>
            <a:r>
              <a:rPr lang="ru-RU" sz="2400" b="1" i="1" dirty="0" smtClean="0"/>
              <a:t> уроках </a:t>
            </a:r>
            <a:r>
              <a:rPr lang="ru-RU" sz="2400" b="1" i="1" dirty="0"/>
              <a:t>у </a:t>
            </a:r>
            <a:r>
              <a:rPr lang="ru-RU" sz="2400" b="1" i="1" dirty="0" err="1"/>
              <a:t>найрізноманітніших</a:t>
            </a:r>
            <a:r>
              <a:rPr lang="ru-RU" sz="2400" b="1" i="1" dirty="0"/>
              <a:t> </a:t>
            </a:r>
            <a:r>
              <a:rPr lang="ru-RU" sz="2400" b="1" i="1" dirty="0" err="1"/>
              <a:t>варіантах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у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залежності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від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педагогічних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цілей</a:t>
            </a:r>
            <a:r>
              <a:rPr lang="ru-RU" sz="2400" b="1" i="1" dirty="0" smtClean="0"/>
              <a:t>:</a:t>
            </a: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8496944" cy="41044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❑ </a:t>
            </a:r>
            <a:r>
              <a:rPr lang="ru-RU" b="1" dirty="0" err="1"/>
              <a:t>підбір</a:t>
            </a:r>
            <a:r>
              <a:rPr lang="ru-RU" b="1" dirty="0"/>
              <a:t> </a:t>
            </a:r>
            <a:r>
              <a:rPr lang="ru-RU" b="1" dirty="0" err="1"/>
              <a:t>народознавчої</a:t>
            </a:r>
            <a:r>
              <a:rPr lang="ru-RU" b="1" dirty="0"/>
              <a:t> </a:t>
            </a:r>
            <a:r>
              <a:rPr lang="ru-RU" b="1" dirty="0" err="1"/>
              <a:t>інформації</a:t>
            </a:r>
            <a:r>
              <a:rPr lang="ru-RU" b="1" dirty="0"/>
              <a:t> </a:t>
            </a:r>
            <a:r>
              <a:rPr lang="ru-RU" b="1" dirty="0" err="1"/>
              <a:t>вчителем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❑ </a:t>
            </a:r>
            <a:r>
              <a:rPr lang="ru-RU" b="1" dirty="0" err="1"/>
              <a:t>залучення</a:t>
            </a:r>
            <a:r>
              <a:rPr lang="ru-RU" b="1" dirty="0"/>
              <a:t> </a:t>
            </a:r>
            <a:r>
              <a:rPr lang="ru-RU" b="1" dirty="0" err="1"/>
              <a:t>учнів</a:t>
            </a:r>
            <a:r>
              <a:rPr lang="ru-RU" b="1" dirty="0"/>
              <a:t> до </a:t>
            </a:r>
            <a:r>
              <a:rPr lang="ru-RU" b="1" dirty="0" err="1"/>
              <a:t>пошуку</a:t>
            </a:r>
            <a:r>
              <a:rPr lang="ru-RU" b="1" dirty="0"/>
              <a:t> </a:t>
            </a:r>
            <a:r>
              <a:rPr lang="ru-RU" b="1" dirty="0" err="1"/>
              <a:t>інформації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❑ </a:t>
            </a:r>
            <a:r>
              <a:rPr lang="ru-RU" b="1" dirty="0" err="1"/>
              <a:t>збір</a:t>
            </a:r>
            <a:r>
              <a:rPr lang="ru-RU" b="1" dirty="0"/>
              <a:t> та </a:t>
            </a:r>
            <a:r>
              <a:rPr lang="ru-RU" b="1" dirty="0" err="1"/>
              <a:t>систематизація</a:t>
            </a:r>
            <a:r>
              <a:rPr lang="ru-RU" b="1" dirty="0"/>
              <a:t> </a:t>
            </a:r>
            <a:r>
              <a:rPr lang="ru-RU" b="1" dirty="0" err="1"/>
              <a:t>народознавчих</a:t>
            </a:r>
            <a:r>
              <a:rPr lang="ru-RU" b="1" dirty="0"/>
              <a:t> </a:t>
            </a:r>
            <a:r>
              <a:rPr lang="ru-RU" b="1" dirty="0" err="1"/>
              <a:t>матеріалів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❑ </a:t>
            </a:r>
            <a:r>
              <a:rPr lang="ru-RU" b="1" dirty="0" err="1"/>
              <a:t>залучення</a:t>
            </a:r>
            <a:r>
              <a:rPr lang="ru-RU" b="1" dirty="0"/>
              <a:t> </a:t>
            </a:r>
            <a:r>
              <a:rPr lang="ru-RU" b="1" dirty="0" err="1"/>
              <a:t>учнів</a:t>
            </a:r>
            <a:r>
              <a:rPr lang="ru-RU" b="1" dirty="0"/>
              <a:t> до </a:t>
            </a:r>
            <a:r>
              <a:rPr lang="ru-RU" b="1" dirty="0" err="1"/>
              <a:t>творчої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народознавчого</a:t>
            </a:r>
            <a:r>
              <a:rPr lang="ru-RU" b="1" dirty="0" smtClean="0"/>
              <a:t> </a:t>
            </a:r>
            <a:r>
              <a:rPr lang="ru-RU" b="1" dirty="0" err="1"/>
              <a:t>змісту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❑ </a:t>
            </a:r>
            <a:r>
              <a:rPr lang="ru-RU" b="1" dirty="0" err="1"/>
              <a:t>цілеспрямовані</a:t>
            </a:r>
            <a:r>
              <a:rPr lang="ru-RU" b="1" dirty="0"/>
              <a:t> </a:t>
            </a:r>
            <a:r>
              <a:rPr lang="ru-RU" b="1" dirty="0" err="1"/>
              <a:t>спостереження</a:t>
            </a:r>
            <a:r>
              <a:rPr lang="ru-RU" b="1" dirty="0"/>
              <a:t> </a:t>
            </a:r>
            <a:r>
              <a:rPr lang="ru-RU" b="1" dirty="0" err="1"/>
              <a:t>школярів</a:t>
            </a:r>
            <a:r>
              <a:rPr lang="ru-RU" b="1" dirty="0"/>
              <a:t> за</a:t>
            </a:r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явищами</a:t>
            </a:r>
            <a:r>
              <a:rPr lang="ru-RU" b="1" dirty="0" smtClean="0"/>
              <a:t> </a:t>
            </a:r>
            <a:r>
              <a:rPr lang="ru-RU" b="1" dirty="0"/>
              <a:t>та об </a:t>
            </a:r>
            <a:r>
              <a:rPr lang="ru-RU" b="1" dirty="0" err="1"/>
              <a:t>єктами</a:t>
            </a:r>
            <a:r>
              <a:rPr lang="ru-RU" b="1" dirty="0"/>
              <a:t> </a:t>
            </a:r>
            <a:r>
              <a:rPr lang="ru-RU" b="1" dirty="0" err="1"/>
              <a:t>живої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неживої</a:t>
            </a:r>
            <a:r>
              <a:rPr lang="ru-RU" b="1" dirty="0"/>
              <a:t> </a:t>
            </a:r>
            <a:r>
              <a:rPr lang="ru-RU" b="1" dirty="0" err="1"/>
              <a:t>природи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❑ </a:t>
            </a:r>
            <a:r>
              <a:rPr lang="ru-RU" b="1" dirty="0" err="1"/>
              <a:t>узагальнення</a:t>
            </a:r>
            <a:r>
              <a:rPr lang="ru-RU" b="1" dirty="0"/>
              <a:t> </a:t>
            </a:r>
            <a:r>
              <a:rPr lang="ru-RU" b="1" dirty="0" err="1"/>
              <a:t>здобутих</a:t>
            </a:r>
            <a:r>
              <a:rPr lang="ru-RU" b="1" dirty="0"/>
              <a:t> </a:t>
            </a:r>
            <a:r>
              <a:rPr lang="ru-RU" b="1" dirty="0" err="1" smtClean="0"/>
              <a:t>матеріалів</a:t>
            </a:r>
            <a:r>
              <a:rPr lang="ru-RU" b="1" dirty="0" smtClean="0"/>
              <a:t>,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естетичне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оформлення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1062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76672"/>
            <a:ext cx="6408712" cy="1152128"/>
          </a:xfrm>
        </p:spPr>
        <p:txBody>
          <a:bodyPr>
            <a:normAutofit/>
          </a:bodyPr>
          <a:lstStyle/>
          <a:p>
            <a:r>
              <a:rPr lang="ru-RU" sz="3200" b="1" u="sng" dirty="0">
                <a:solidFill>
                  <a:srgbClr val="A20000"/>
                </a:solidFill>
              </a:rPr>
              <a:t>Як </a:t>
            </a:r>
            <a:r>
              <a:rPr lang="ru-RU" sz="3200" b="1" u="sng" dirty="0" err="1">
                <a:solidFill>
                  <a:srgbClr val="A20000"/>
                </a:solidFill>
              </a:rPr>
              <a:t>зробити</a:t>
            </a:r>
            <a:r>
              <a:rPr lang="ru-RU" sz="3200" b="1" u="sng" dirty="0">
                <a:solidFill>
                  <a:srgbClr val="A20000"/>
                </a:solidFill>
              </a:rPr>
              <a:t> </a:t>
            </a:r>
            <a:r>
              <a:rPr lang="ru-RU" sz="3200" b="1" u="sng" dirty="0" err="1" smtClean="0">
                <a:solidFill>
                  <a:srgbClr val="A20000"/>
                </a:solidFill>
              </a:rPr>
              <a:t>так,щоб</a:t>
            </a:r>
            <a:r>
              <a:rPr lang="ru-RU" sz="3200" b="1" u="sng" dirty="0" smtClean="0">
                <a:solidFill>
                  <a:srgbClr val="A20000"/>
                </a:solidFill>
              </a:rPr>
              <a:t> </a:t>
            </a:r>
            <a:r>
              <a:rPr lang="ru-RU" sz="3200" b="1" u="sng" dirty="0" err="1">
                <a:solidFill>
                  <a:srgbClr val="A20000"/>
                </a:solidFill>
              </a:rPr>
              <a:t>дітям</a:t>
            </a:r>
            <a:r>
              <a:rPr lang="ru-RU" sz="3200" b="1" u="sng" dirty="0">
                <a:solidFill>
                  <a:srgbClr val="A20000"/>
                </a:solidFill>
              </a:rPr>
              <a:t> </a:t>
            </a:r>
            <a:r>
              <a:rPr lang="ru-RU" sz="3200" b="1" u="sng" dirty="0" err="1">
                <a:solidFill>
                  <a:srgbClr val="A20000"/>
                </a:solidFill>
              </a:rPr>
              <a:t>було</a:t>
            </a:r>
            <a:r>
              <a:rPr lang="ru-RU" sz="3200" b="1" u="sng" dirty="0">
                <a:solidFill>
                  <a:srgbClr val="A20000"/>
                </a:solidFill>
              </a:rPr>
              <a:t> </a:t>
            </a:r>
            <a:r>
              <a:rPr lang="ru-RU" sz="3200" b="1" u="sng" dirty="0" err="1">
                <a:solidFill>
                  <a:srgbClr val="A20000"/>
                </a:solidFill>
              </a:rPr>
              <a:t>цікаво</a:t>
            </a:r>
            <a:r>
              <a:rPr lang="ru-RU" sz="3200" b="1" u="sng" dirty="0">
                <a:solidFill>
                  <a:srgbClr val="A20000"/>
                </a:solidFill>
              </a:rPr>
              <a:t> </a:t>
            </a:r>
            <a:r>
              <a:rPr lang="ru-RU" sz="3200" b="1" u="sng" dirty="0" err="1" smtClean="0">
                <a:solidFill>
                  <a:srgbClr val="A20000"/>
                </a:solidFill>
              </a:rPr>
              <a:t>вчитися</a:t>
            </a:r>
            <a:r>
              <a:rPr lang="uk-UA" sz="3200" b="1" u="sng" dirty="0">
                <a:solidFill>
                  <a:srgbClr val="A20000"/>
                </a:solidFill>
              </a:rPr>
              <a:t> </a:t>
            </a:r>
            <a:r>
              <a:rPr lang="uk-UA" sz="3200" b="1" u="sng" dirty="0" smtClean="0">
                <a:solidFill>
                  <a:srgbClr val="A20000"/>
                </a:solidFill>
              </a:rPr>
              <a:t>?</a:t>
            </a:r>
            <a:endParaRPr lang="ru-RU" sz="3200" b="1" u="sng" dirty="0">
              <a:solidFill>
                <a:srgbClr val="A2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8795320" cy="46085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300" b="1" dirty="0" smtClean="0"/>
              <a:t>   </a:t>
            </a:r>
            <a:r>
              <a:rPr lang="ru-RU" sz="3300" b="1" i="1" dirty="0" err="1" smtClean="0"/>
              <a:t>Використовую</a:t>
            </a:r>
            <a:r>
              <a:rPr lang="ru-RU" sz="3300" b="1" i="1" dirty="0" smtClean="0"/>
              <a:t> </a:t>
            </a:r>
            <a:r>
              <a:rPr lang="ru-RU" sz="3300" b="1" i="1" dirty="0"/>
              <a:t>як </a:t>
            </a:r>
            <a:r>
              <a:rPr lang="ru-RU" sz="3300" b="1" i="1" dirty="0" err="1"/>
              <a:t>традиційні</a:t>
            </a:r>
            <a:r>
              <a:rPr lang="ru-RU" sz="3300" b="1" i="1" dirty="0"/>
              <a:t> так і </a:t>
            </a:r>
            <a:r>
              <a:rPr lang="ru-RU" sz="3300" b="1" i="1" dirty="0" err="1"/>
              <a:t>нетрадиційні</a:t>
            </a:r>
            <a:r>
              <a:rPr lang="ru-RU" sz="3300" b="1" i="1" dirty="0"/>
              <a:t> </a:t>
            </a:r>
            <a:r>
              <a:rPr lang="ru-RU" sz="3300" b="1" i="1" dirty="0" err="1"/>
              <a:t>форми</a:t>
            </a:r>
            <a:r>
              <a:rPr lang="ru-RU" sz="3300" b="1" i="1" dirty="0"/>
              <a:t> </a:t>
            </a:r>
            <a:r>
              <a:rPr lang="ru-RU" sz="3300" b="1" i="1" dirty="0" smtClean="0"/>
              <a:t>й </a:t>
            </a:r>
            <a:r>
              <a:rPr lang="ru-RU" sz="3300" b="1" i="1" dirty="0" err="1" smtClean="0"/>
              <a:t>методи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роботи</a:t>
            </a:r>
            <a:r>
              <a:rPr lang="ru-RU" sz="3300" b="1" i="1" dirty="0" smtClean="0"/>
              <a:t>, </a:t>
            </a:r>
            <a:r>
              <a:rPr lang="ru-RU" sz="3300" b="1" i="1" dirty="0" err="1" smtClean="0"/>
              <a:t>зокрема</a:t>
            </a:r>
            <a:r>
              <a:rPr lang="ru-RU" sz="3300" b="1" i="1" dirty="0" smtClean="0"/>
              <a:t>:</a:t>
            </a:r>
            <a:endParaRPr lang="ru-RU" sz="3300" b="1" i="1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800" dirty="0" smtClean="0"/>
              <a:t>❑ </a:t>
            </a:r>
            <a:r>
              <a:rPr lang="ru-RU" sz="3800" b="1" dirty="0"/>
              <a:t>Уроки </a:t>
            </a:r>
            <a:r>
              <a:rPr lang="ru-RU" sz="3800" b="1" dirty="0" err="1"/>
              <a:t>дослідження</a:t>
            </a:r>
            <a:endParaRPr lang="ru-RU" sz="3800" b="1" dirty="0"/>
          </a:p>
          <a:p>
            <a:pPr marL="0" indent="0">
              <a:buNone/>
            </a:pPr>
            <a:r>
              <a:rPr lang="ru-RU" sz="3800" dirty="0" smtClean="0"/>
              <a:t>❑ </a:t>
            </a:r>
            <a:r>
              <a:rPr lang="ru-RU" sz="3800" b="1" dirty="0" err="1"/>
              <a:t>Усні</a:t>
            </a:r>
            <a:r>
              <a:rPr lang="ru-RU" sz="3800" b="1" dirty="0"/>
              <a:t> </a:t>
            </a:r>
            <a:r>
              <a:rPr lang="ru-RU" sz="3800" b="1" dirty="0" err="1"/>
              <a:t>журнали</a:t>
            </a:r>
            <a:endParaRPr lang="ru-RU" sz="3800" b="1" dirty="0"/>
          </a:p>
          <a:p>
            <a:pPr marL="0" indent="0">
              <a:buNone/>
            </a:pPr>
            <a:r>
              <a:rPr lang="ru-RU" sz="3800" dirty="0" smtClean="0"/>
              <a:t>❑ </a:t>
            </a:r>
            <a:r>
              <a:rPr lang="ru-RU" sz="3800" b="1" dirty="0" err="1"/>
              <a:t>Тематичні</a:t>
            </a:r>
            <a:r>
              <a:rPr lang="ru-RU" sz="3800" b="1" dirty="0"/>
              <a:t> ранки</a:t>
            </a:r>
          </a:p>
          <a:p>
            <a:pPr marL="0" indent="0">
              <a:buNone/>
            </a:pPr>
            <a:r>
              <a:rPr lang="ru-RU" sz="3800" dirty="0" smtClean="0"/>
              <a:t>❑ </a:t>
            </a:r>
            <a:r>
              <a:rPr lang="ru-RU" sz="3800" b="1" dirty="0" err="1"/>
              <a:t>Родинні</a:t>
            </a:r>
            <a:r>
              <a:rPr lang="ru-RU" sz="3800" b="1" dirty="0"/>
              <a:t> </a:t>
            </a:r>
            <a:r>
              <a:rPr lang="ru-RU" sz="3800" b="1" dirty="0" smtClean="0"/>
              <a:t>свята</a:t>
            </a:r>
            <a:endParaRPr lang="en-US" sz="3800" b="1" dirty="0" smtClean="0"/>
          </a:p>
          <a:p>
            <a:pPr marL="0" indent="0">
              <a:buNone/>
            </a:pPr>
            <a:r>
              <a:rPr lang="ru-RU" sz="3800" dirty="0" smtClean="0"/>
              <a:t>❑ </a:t>
            </a:r>
            <a:r>
              <a:rPr lang="ru-RU" sz="3800" b="1" dirty="0" err="1"/>
              <a:t>Читання</a:t>
            </a:r>
            <a:r>
              <a:rPr lang="ru-RU" sz="3800" b="1" dirty="0"/>
              <a:t> </a:t>
            </a:r>
            <a:r>
              <a:rPr lang="ru-RU" sz="3800" b="1" dirty="0" smtClean="0"/>
              <a:t> </a:t>
            </a:r>
            <a:r>
              <a:rPr lang="ru-RU" sz="3800" b="1" dirty="0" err="1"/>
              <a:t>казок</a:t>
            </a:r>
            <a:endParaRPr lang="ru-RU" sz="3800" b="1" dirty="0"/>
          </a:p>
          <a:p>
            <a:pPr marL="0" indent="0">
              <a:buNone/>
            </a:pPr>
            <a:r>
              <a:rPr lang="ru-RU" sz="3800" dirty="0" smtClean="0"/>
              <a:t>❑ </a:t>
            </a:r>
            <a:r>
              <a:rPr lang="ru-RU" sz="3800" b="1" dirty="0"/>
              <a:t>Уроки </a:t>
            </a:r>
            <a:r>
              <a:rPr lang="ru-RU" sz="3800" b="1" dirty="0" err="1" smtClean="0"/>
              <a:t>подорожі</a:t>
            </a:r>
            <a:endParaRPr lang="en-US" sz="3800" b="1" dirty="0"/>
          </a:p>
          <a:p>
            <a:pPr marL="0" indent="0">
              <a:buNone/>
            </a:pPr>
            <a:r>
              <a:rPr lang="ru-RU" sz="3800" dirty="0" smtClean="0"/>
              <a:t>❑ </a:t>
            </a:r>
            <a:r>
              <a:rPr lang="ru-RU" sz="3800" b="1" dirty="0"/>
              <a:t>Уроки </a:t>
            </a:r>
            <a:r>
              <a:rPr lang="ru-RU" sz="3800" b="1" dirty="0" err="1"/>
              <a:t>казки</a:t>
            </a:r>
            <a:endParaRPr lang="ru-RU" sz="3800" dirty="0"/>
          </a:p>
        </p:txBody>
      </p:sp>
      <p:pic>
        <p:nvPicPr>
          <p:cNvPr id="4" name="Picture 9" descr="свято української мови 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6488">
            <a:off x="5764860" y="2603455"/>
            <a:ext cx="3232316" cy="2363831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8080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08312"/>
            <a:ext cx="1437624" cy="191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25144"/>
            <a:ext cx="3096344" cy="1800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397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64" y="333178"/>
            <a:ext cx="2242924" cy="3020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822080"/>
            <a:ext cx="2048933" cy="2912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91" y="3429000"/>
            <a:ext cx="2535180" cy="338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64" y="571000"/>
            <a:ext cx="2160240" cy="28896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12143"/>
            <a:ext cx="2510350" cy="401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1447683" y="2967335"/>
            <a:ext cx="624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cap="none" spc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Уроки дослідження</a:t>
            </a:r>
            <a:endParaRPr lang="uk-UA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33872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F2DCD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</TotalTime>
  <Words>746</Words>
  <Application>Microsoft Office PowerPoint</Application>
  <PresentationFormat>Екран (4:3)</PresentationFormat>
  <Paragraphs>110</Paragraphs>
  <Slides>35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36" baseType="lpstr">
      <vt:lpstr>Тема Office</vt:lpstr>
      <vt:lpstr>        </vt:lpstr>
      <vt:lpstr>         Педагогічне кредо: «Вчитель – це особа,яка за дорученням народу має повсякденний доступ до найдорожчого народного багатства – душі, розуму, думок і почуттів дитини.»                                В.О.Сухомлинський </vt:lpstr>
      <vt:lpstr>Моя педагогічна філософія:</vt:lpstr>
      <vt:lpstr>       Покликання наше — навчати.      На крила дітей піднімати,          Бо вчитель — це скульптор душі.        Він ласкою мусить зігріти Добром напоїти серця,       І вірно, безмежно любити.      Ось вчительська мудрість уся! </vt:lpstr>
      <vt:lpstr>ТЕМА ДОСВІДУ</vt:lpstr>
      <vt:lpstr>Суть  досвіду </vt:lpstr>
      <vt:lpstr>               Новизна педагогічного досвіду  полягає у використанні елементів народознавства на різних уроках у найрізноманітніших варіантах у залежності від педагогічних цілей:</vt:lpstr>
      <vt:lpstr>Як зробити так,щоб дітям було цікаво вчитися ?</vt:lpstr>
      <vt:lpstr>Слайд 9</vt:lpstr>
      <vt:lpstr>Слайд 10</vt:lpstr>
      <vt:lpstr>Слайд 11</vt:lpstr>
      <vt:lpstr>Слайд 12</vt:lpstr>
      <vt:lpstr>Слайд 13</vt:lpstr>
      <vt:lpstr>Слайд 14</vt:lpstr>
      <vt:lpstr>Використання елементів народознавства на уроках та в позакласній роботі як засобу виховання духовної культури дитини:</vt:lpstr>
      <vt:lpstr>     Виділяю       три напрямки використання народознавства у роботі з дітьми:</vt:lpstr>
      <vt:lpstr>Кожен предмет у початкових класах має невичерпні можливості для розширення знань за рахунок народознавчого матеріалу</vt:lpstr>
      <vt:lpstr>Слайд 18</vt:lpstr>
      <vt:lpstr>Слайд 19</vt:lpstr>
      <vt:lpstr>            Математика:</vt:lpstr>
      <vt:lpstr>Образотворче та музичне мистецтво, трудове навчання:</vt:lpstr>
      <vt:lpstr>  Основи здоров ’я:</vt:lpstr>
      <vt:lpstr>Фізична культура:</vt:lpstr>
      <vt:lpstr>  Технологія досвіду</vt:lpstr>
      <vt:lpstr>            Інтерактивні вправи</vt:lpstr>
      <vt:lpstr>                Пошукова робота</vt:lpstr>
      <vt:lpstr>                               Творча лабораторія</vt:lpstr>
      <vt:lpstr>   Зустріч з відомою людиною рідного краю   М.Баліцька </vt:lpstr>
      <vt:lpstr>Ні!Я жива! Я вічно буду жити!</vt:lpstr>
      <vt:lpstr>Рідна мово,  моя калинова</vt:lpstr>
      <vt:lpstr>Обряди,звичаї вивчаєм…</vt:lpstr>
      <vt:lpstr>Духовність – храм душі людської</vt:lpstr>
      <vt:lpstr>Використання народознавства – не самоціль, а необхідність</vt:lpstr>
      <vt:lpstr>В народі кажуть, що письменник живе в своїх книжках, скульптор – у створених ним скульптурах, а вчитель у думках і справах своїх учнів. Я намагаюсь, щоб мої учні з почуттям вдячності згадували нашу школу, тому що від  самовідданої праці, невичерпної енергії, громадської активності вчителя залежить майбутнє нашого народу.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116</cp:revision>
  <dcterms:created xsi:type="dcterms:W3CDTF">2013-08-23T19:01:23Z</dcterms:created>
  <dcterms:modified xsi:type="dcterms:W3CDTF">2016-03-09T10:40:22Z</dcterms:modified>
</cp:coreProperties>
</file>