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7" r:id="rId5"/>
    <p:sldId id="260" r:id="rId6"/>
    <p:sldId id="267" r:id="rId7"/>
    <p:sldId id="262" r:id="rId8"/>
    <p:sldId id="263" r:id="rId9"/>
    <p:sldId id="265" r:id="rId10"/>
    <p:sldId id="271" r:id="rId11"/>
    <p:sldId id="266" r:id="rId12"/>
    <p:sldId id="274" r:id="rId13"/>
    <p:sldId id="269" r:id="rId14"/>
    <p:sldId id="272" r:id="rId15"/>
    <p:sldId id="275" r:id="rId16"/>
    <p:sldId id="273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40462" autoAdjust="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1061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0512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2536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3672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2390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3938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7851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8270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1985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2579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3152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4020A-1484-431E-821E-D120B75491A6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570B1-75A6-48EA-997D-CD57B3B6867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1496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0866" y="3429000"/>
            <a:ext cx="6120680" cy="275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94012"/>
            <a:ext cx="2686794" cy="323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2280386" y="2184517"/>
            <a:ext cx="4581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Портфоліо</a:t>
            </a:r>
            <a:r>
              <a:rPr lang="uk-UA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uk-UA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6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підготовка 6"/>
          <p:cNvSpPr/>
          <p:nvPr/>
        </p:nvSpPr>
        <p:spPr>
          <a:xfrm>
            <a:off x="4988024" y="2132856"/>
            <a:ext cx="1060704" cy="612648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1979712" y="1459632"/>
            <a:ext cx="5688631" cy="2041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78" y="-22020"/>
            <a:ext cx="9135901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5375" y="31140"/>
            <a:ext cx="69310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59632"/>
            <a:ext cx="60166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7724" y="1445851"/>
            <a:ext cx="8000600" cy="23842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uk-UA"/>
          </a:p>
        </p:txBody>
      </p:sp>
      <p:cxnSp>
        <p:nvCxnSpPr>
          <p:cNvPr id="9" name="Пряма зі стрілкою 8"/>
          <p:cNvCxnSpPr/>
          <p:nvPr/>
        </p:nvCxnSpPr>
        <p:spPr>
          <a:xfrm>
            <a:off x="6516216" y="4012462"/>
            <a:ext cx="786131" cy="10007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кутник 9"/>
          <p:cNvSpPr/>
          <p:nvPr/>
        </p:nvSpPr>
        <p:spPr>
          <a:xfrm>
            <a:off x="5494436" y="5085184"/>
            <a:ext cx="3615822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NewRomanPS-BoldItalicMT"/>
              </a:rPr>
              <a:t>В </a:t>
            </a:r>
            <a:r>
              <a:rPr lang="ru-RU" sz="2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NewRomanPS-BoldItalicMT"/>
              </a:rPr>
              <a:t>процесі</a:t>
            </a:r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NewRomanPS-BoldItalicMT"/>
              </a:rPr>
              <a:t> </a:t>
            </a:r>
            <a:r>
              <a:rPr lang="ru-RU" sz="2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NewRomanPS-BoldItalicMT"/>
              </a:rPr>
              <a:t>оволодіння</a:t>
            </a:r>
            <a:endParaRPr lang="ru-RU" sz="2000" b="1" i="1" dirty="0">
              <a:solidFill>
                <a:prstClr val="black">
                  <a:lumMod val="95000"/>
                  <a:lumOff val="5000"/>
                </a:prstClr>
              </a:solidFill>
              <a:latin typeface="TimesNewRomanPS-BoldItalicMT"/>
            </a:endParaRPr>
          </a:p>
          <a:p>
            <a:pPr lvl="0"/>
            <a:r>
              <a:rPr lang="ru-RU" sz="20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NewRomanPS-BoldItalicMT"/>
              </a:rPr>
              <a:t>молодшими</a:t>
            </a:r>
            <a:r>
              <a:rPr lang="ru-RU" sz="20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NewRomanPS-BoldItalicMT"/>
              </a:rPr>
              <a:t> </a:t>
            </a:r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NewRomanPS-BoldItalicMT"/>
              </a:rPr>
              <a:t>школярами </a:t>
            </a:r>
            <a:r>
              <a:rPr lang="ru-RU" sz="20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NewRomanPS-BoldItalicMT"/>
              </a:rPr>
              <a:t>основ </a:t>
            </a:r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NewRomanPS-BoldItalicMT"/>
              </a:rPr>
              <a:t>наук</a:t>
            </a:r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-BoldItalic"/>
              </a:rPr>
              <a:t>, </a:t>
            </a:r>
            <a:r>
              <a:rPr lang="ru-RU" sz="2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NewRomanPS-BoldItalicMT"/>
              </a:rPr>
              <a:t>літератури</a:t>
            </a:r>
            <a:r>
              <a:rPr lang="ru-RU" sz="2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-BoldItalic"/>
              </a:rPr>
              <a:t>, </a:t>
            </a:r>
            <a:r>
              <a:rPr lang="ru-RU" sz="2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NewRomanPS-BoldItalicMT"/>
              </a:rPr>
              <a:t>мистецтва</a:t>
            </a:r>
            <a:endParaRPr lang="ru-RU" sz="2000" dirty="0">
              <a:solidFill>
                <a:prstClr val="black">
                  <a:lumMod val="95000"/>
                  <a:lumOff val="5000"/>
                </a:prstClr>
              </a:solidFill>
              <a:latin typeface="Times New Roman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5375" y="4205539"/>
            <a:ext cx="4169121" cy="53022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2" name="Пряма зі стрілкою 11"/>
          <p:cNvCxnSpPr/>
          <p:nvPr/>
        </p:nvCxnSpPr>
        <p:spPr>
          <a:xfrm>
            <a:off x="4748165" y="3928195"/>
            <a:ext cx="0" cy="2928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кутник 15"/>
          <p:cNvSpPr/>
          <p:nvPr/>
        </p:nvSpPr>
        <p:spPr>
          <a:xfrm>
            <a:off x="399082" y="5085184"/>
            <a:ext cx="4028902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Через </a:t>
            </a:r>
            <a:r>
              <a:rPr lang="ru-RU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організацію пошуково</a:t>
            </a:r>
            <a:r>
              <a:rPr lang="ru-RU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-BoldItalic"/>
              </a:rPr>
              <a:t>-</a:t>
            </a:r>
            <a:endParaRPr lang="ru-RU" b="1" i="1">
              <a:solidFill>
                <a:schemeClr val="tx1">
                  <a:lumMod val="95000"/>
                  <a:lumOff val="5000"/>
                </a:schemeClr>
              </a:solidFill>
              <a:latin typeface="Calibri-BoldItalic"/>
            </a:endParaRPr>
          </a:p>
          <a:p>
            <a:r>
              <a:rPr lang="ru-RU" b="1" i="1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д</a:t>
            </a:r>
            <a:r>
              <a:rPr lang="ru-RU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NewRomanPS-BoldItalicMT"/>
              </a:rPr>
              <a:t>ослідницької діяльності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8" name="Пряма зі стрілкою 17"/>
          <p:cNvCxnSpPr/>
          <p:nvPr/>
        </p:nvCxnSpPr>
        <p:spPr>
          <a:xfrm flipH="1">
            <a:off x="1763688" y="4074641"/>
            <a:ext cx="461687" cy="10105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17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99" y="-19472"/>
            <a:ext cx="9135901" cy="6858000"/>
          </a:xfrm>
          <a:prstGeom prst="rect">
            <a:avLst/>
          </a:prstGeom>
        </p:spPr>
      </p:pic>
      <p:pic>
        <p:nvPicPr>
          <p:cNvPr id="5" name="Picture 2" descr="C:\Users\admin\Desktop\пошукова робота\DSCN29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6" t="7970" b="2929"/>
          <a:stretch/>
        </p:blipFill>
        <p:spPr bwMode="auto">
          <a:xfrm>
            <a:off x="4048" y="1725961"/>
            <a:ext cx="9135901" cy="51125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55974"/>
            <a:ext cx="58340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52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99" y="-19472"/>
            <a:ext cx="9135901" cy="6858000"/>
          </a:xfrm>
          <a:prstGeom prst="rect">
            <a:avLst/>
          </a:prstGeom>
        </p:spPr>
      </p:pic>
      <p:pic>
        <p:nvPicPr>
          <p:cNvPr id="5" name="Picture 2" descr="C:\Users\admin\Desktop\пошукова робота\DSCN29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79" b="9431"/>
          <a:stretch/>
        </p:blipFill>
        <p:spPr bwMode="auto">
          <a:xfrm>
            <a:off x="20498" y="2302024"/>
            <a:ext cx="9123501" cy="45365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58229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16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325" y="0"/>
            <a:ext cx="9135901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389" y="332656"/>
            <a:ext cx="7488833" cy="173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0" y="1864310"/>
            <a:ext cx="911397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Сприяє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формуванню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дітей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основних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ключових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компетентностей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:    а 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комунікативної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,  б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культурної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полікультурної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, в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соціальної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,г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інформаційної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Формує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моральн</a:t>
            </a:r>
            <a:r>
              <a:rPr lang="uk-UA" sz="2400" i="1" dirty="0">
                <a:solidFill>
                  <a:schemeClr val="accent6">
                    <a:lumMod val="50000"/>
                  </a:schemeClr>
                </a:solidFill>
              </a:rPr>
              <a:t>о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етичні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цінності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Утверджує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свідомості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учнів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громадянські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почуття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українську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національну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гордість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й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людську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гідність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вчить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виявляти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шанобливе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ставлення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державних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символів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Поглиблює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знання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історії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мистецтва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культури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рідного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краю.</a:t>
            </a:r>
          </a:p>
          <a:p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Прищеплює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бажання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підтримки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звичаєвості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обрядовості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наших свят та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передання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їх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наступним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поколінням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Заохочує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участі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у культурному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житті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сім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</a:rPr>
              <a:t>ї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класу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школи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❑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Виховує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гуманне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ставлення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до людей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і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i="1" dirty="0" err="1">
                <a:solidFill>
                  <a:schemeClr val="accent6">
                    <a:lumMod val="50000"/>
                  </a:schemeClr>
                </a:solidFill>
              </a:rPr>
              <a:t>природи</a:t>
            </a:r>
            <a:r>
              <a:rPr lang="uk-UA" sz="24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0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832" y="-19472"/>
            <a:ext cx="9135901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2816" y="1328737"/>
            <a:ext cx="2736850" cy="55292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4277" y="1285495"/>
            <a:ext cx="2736850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981" y="1289053"/>
            <a:ext cx="2736850" cy="55292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1089" y="0"/>
            <a:ext cx="78580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увати 8"/>
          <p:cNvGrpSpPr/>
          <p:nvPr/>
        </p:nvGrpSpPr>
        <p:grpSpPr>
          <a:xfrm>
            <a:off x="3551684" y="2608915"/>
            <a:ext cx="2188280" cy="1085051"/>
            <a:chOff x="274587" y="1657376"/>
            <a:chExt cx="2188280" cy="1085051"/>
          </a:xfrm>
          <a:solidFill>
            <a:schemeClr val="accent6">
              <a:lumMod val="75000"/>
            </a:schemeClr>
          </a:solidFill>
        </p:grpSpPr>
        <p:sp>
          <p:nvSpPr>
            <p:cNvPr id="10" name="Округлений прямокутник 9"/>
            <p:cNvSpPr/>
            <p:nvPr/>
          </p:nvSpPr>
          <p:spPr>
            <a:xfrm>
              <a:off x="274587" y="1657376"/>
              <a:ext cx="2188280" cy="108505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Округлений прямокутник 4"/>
            <p:cNvSpPr/>
            <p:nvPr/>
          </p:nvSpPr>
          <p:spPr>
            <a:xfrm>
              <a:off x="306367" y="1689156"/>
              <a:ext cx="2124720" cy="102149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700" kern="1200" dirty="0" smtClean="0"/>
                <a:t>спостереження</a:t>
              </a:r>
              <a:endParaRPr lang="ru-RU" sz="1700" kern="1200" dirty="0"/>
            </a:p>
          </p:txBody>
        </p:sp>
      </p:grpSp>
      <p:grpSp>
        <p:nvGrpSpPr>
          <p:cNvPr id="12" name="Групувати 11"/>
          <p:cNvGrpSpPr/>
          <p:nvPr/>
        </p:nvGrpSpPr>
        <p:grpSpPr>
          <a:xfrm>
            <a:off x="3515912" y="3896552"/>
            <a:ext cx="2188280" cy="1085051"/>
            <a:chOff x="274587" y="2909359"/>
            <a:chExt cx="2188280" cy="1085051"/>
          </a:xfrm>
          <a:solidFill>
            <a:schemeClr val="accent6">
              <a:lumMod val="75000"/>
            </a:schemeClr>
          </a:solidFill>
        </p:grpSpPr>
        <p:sp>
          <p:nvSpPr>
            <p:cNvPr id="13" name="Округлений прямокутник 12"/>
            <p:cNvSpPr/>
            <p:nvPr/>
          </p:nvSpPr>
          <p:spPr>
            <a:xfrm>
              <a:off x="274587" y="2909359"/>
              <a:ext cx="2188280" cy="1085051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4" name="Округлений прямокутник 4"/>
            <p:cNvSpPr/>
            <p:nvPr/>
          </p:nvSpPr>
          <p:spPr>
            <a:xfrm>
              <a:off x="306367" y="2941139"/>
              <a:ext cx="2124720" cy="102149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анкетування</a:t>
              </a:r>
              <a:endPara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15" name="Групувати 14"/>
          <p:cNvGrpSpPr/>
          <p:nvPr/>
        </p:nvGrpSpPr>
        <p:grpSpPr>
          <a:xfrm>
            <a:off x="3438937" y="5229200"/>
            <a:ext cx="2188280" cy="1085051"/>
            <a:chOff x="274587" y="4161341"/>
            <a:chExt cx="2188280" cy="1085051"/>
          </a:xfrm>
          <a:solidFill>
            <a:schemeClr val="accent6">
              <a:lumMod val="75000"/>
            </a:schemeClr>
          </a:solidFill>
        </p:grpSpPr>
        <p:sp>
          <p:nvSpPr>
            <p:cNvPr id="16" name="Округлений прямокутник 15"/>
            <p:cNvSpPr/>
            <p:nvPr/>
          </p:nvSpPr>
          <p:spPr>
            <a:xfrm>
              <a:off x="274587" y="4161341"/>
              <a:ext cx="2188280" cy="1085051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7" name="Округлений прямокутник 4"/>
            <p:cNvSpPr/>
            <p:nvPr/>
          </p:nvSpPr>
          <p:spPr>
            <a:xfrm>
              <a:off x="306367" y="4193121"/>
              <a:ext cx="2124720" cy="102149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вивчення родинних коренів</a:t>
              </a:r>
              <a:endPara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18" name="Групувати 17"/>
          <p:cNvGrpSpPr/>
          <p:nvPr/>
        </p:nvGrpSpPr>
        <p:grpSpPr>
          <a:xfrm>
            <a:off x="576165" y="2640695"/>
            <a:ext cx="2227203" cy="804585"/>
            <a:chOff x="6116668" y="1657039"/>
            <a:chExt cx="2227203" cy="804585"/>
          </a:xfrm>
          <a:solidFill>
            <a:schemeClr val="accent6">
              <a:lumMod val="75000"/>
            </a:schemeClr>
          </a:solidFill>
        </p:grpSpPr>
        <p:sp>
          <p:nvSpPr>
            <p:cNvPr id="19" name="Округлений прямокутник 18"/>
            <p:cNvSpPr/>
            <p:nvPr/>
          </p:nvSpPr>
          <p:spPr>
            <a:xfrm>
              <a:off x="6155591" y="1657039"/>
              <a:ext cx="2188280" cy="80458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Округлений прямокутник 4"/>
            <p:cNvSpPr/>
            <p:nvPr/>
          </p:nvSpPr>
          <p:spPr>
            <a:xfrm>
              <a:off x="6116668" y="1680604"/>
              <a:ext cx="2203638" cy="7574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700" kern="1200" dirty="0" smtClean="0"/>
                <a:t>загальношкільні збори</a:t>
              </a:r>
              <a:endParaRPr lang="ru-RU" sz="1700" kern="1200" dirty="0"/>
            </a:p>
          </p:txBody>
        </p:sp>
      </p:grpSp>
      <p:grpSp>
        <p:nvGrpSpPr>
          <p:cNvPr id="21" name="Групувати 20"/>
          <p:cNvGrpSpPr/>
          <p:nvPr/>
        </p:nvGrpSpPr>
        <p:grpSpPr>
          <a:xfrm>
            <a:off x="568831" y="3704802"/>
            <a:ext cx="2188280" cy="804585"/>
            <a:chOff x="3222997" y="3084739"/>
            <a:chExt cx="2188280" cy="804585"/>
          </a:xfrm>
          <a:solidFill>
            <a:schemeClr val="accent6">
              <a:lumMod val="75000"/>
            </a:schemeClr>
          </a:solidFill>
        </p:grpSpPr>
        <p:sp>
          <p:nvSpPr>
            <p:cNvPr id="22" name="Округлений прямокутник 21"/>
            <p:cNvSpPr/>
            <p:nvPr/>
          </p:nvSpPr>
          <p:spPr>
            <a:xfrm>
              <a:off x="3222997" y="3084739"/>
              <a:ext cx="2188280" cy="80458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Округлений прямокутник 4"/>
            <p:cNvSpPr/>
            <p:nvPr/>
          </p:nvSpPr>
          <p:spPr>
            <a:xfrm>
              <a:off x="3270127" y="3084739"/>
              <a:ext cx="2141150" cy="7574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700" kern="1200" dirty="0" smtClean="0"/>
                <a:t>класні збори</a:t>
              </a:r>
              <a:endParaRPr lang="ru-RU" sz="1700" kern="1200" dirty="0"/>
            </a:p>
          </p:txBody>
        </p:sp>
      </p:grpSp>
      <p:grpSp>
        <p:nvGrpSpPr>
          <p:cNvPr id="24" name="Групувати 23"/>
          <p:cNvGrpSpPr/>
          <p:nvPr/>
        </p:nvGrpSpPr>
        <p:grpSpPr>
          <a:xfrm>
            <a:off x="615961" y="4708989"/>
            <a:ext cx="2188280" cy="804585"/>
            <a:chOff x="6155591" y="3513776"/>
            <a:chExt cx="2188280" cy="804585"/>
          </a:xfrm>
          <a:solidFill>
            <a:schemeClr val="accent6">
              <a:lumMod val="75000"/>
            </a:schemeClr>
          </a:solidFill>
        </p:grpSpPr>
        <p:sp>
          <p:nvSpPr>
            <p:cNvPr id="25" name="Округлений прямокутник 24"/>
            <p:cNvSpPr/>
            <p:nvPr/>
          </p:nvSpPr>
          <p:spPr>
            <a:xfrm>
              <a:off x="6155591" y="3513776"/>
              <a:ext cx="2188280" cy="804585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26" name="Округлений прямокутник 4"/>
            <p:cNvSpPr/>
            <p:nvPr/>
          </p:nvSpPr>
          <p:spPr>
            <a:xfrm>
              <a:off x="6179156" y="3537341"/>
              <a:ext cx="2141150" cy="75745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спільні свята</a:t>
              </a:r>
              <a:endPara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27" name="Групувати 26"/>
          <p:cNvGrpSpPr/>
          <p:nvPr/>
        </p:nvGrpSpPr>
        <p:grpSpPr>
          <a:xfrm>
            <a:off x="608815" y="5862243"/>
            <a:ext cx="2188280" cy="804585"/>
            <a:chOff x="6155591" y="4442144"/>
            <a:chExt cx="2188280" cy="804585"/>
          </a:xfrm>
          <a:solidFill>
            <a:schemeClr val="accent6">
              <a:lumMod val="75000"/>
            </a:schemeClr>
          </a:solidFill>
        </p:grpSpPr>
        <p:sp>
          <p:nvSpPr>
            <p:cNvPr id="28" name="Округлений прямокутник 27"/>
            <p:cNvSpPr/>
            <p:nvPr/>
          </p:nvSpPr>
          <p:spPr>
            <a:xfrm>
              <a:off x="6155591" y="4442144"/>
              <a:ext cx="2188280" cy="804585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29" name="Округлений прямокутник 4"/>
            <p:cNvSpPr/>
            <p:nvPr/>
          </p:nvSpPr>
          <p:spPr>
            <a:xfrm>
              <a:off x="6179156" y="4465709"/>
              <a:ext cx="2141150" cy="75745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громадські справи</a:t>
              </a:r>
              <a:endPara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30" name="Групувати 29"/>
          <p:cNvGrpSpPr/>
          <p:nvPr/>
        </p:nvGrpSpPr>
        <p:grpSpPr>
          <a:xfrm>
            <a:off x="6228184" y="2589571"/>
            <a:ext cx="2188280" cy="804585"/>
            <a:chOff x="3215089" y="1657039"/>
            <a:chExt cx="2188280" cy="804585"/>
          </a:xfrm>
        </p:grpSpPr>
        <p:sp>
          <p:nvSpPr>
            <p:cNvPr id="31" name="Округлений прямокутник 30"/>
            <p:cNvSpPr/>
            <p:nvPr/>
          </p:nvSpPr>
          <p:spPr>
            <a:xfrm>
              <a:off x="3215089" y="1657039"/>
              <a:ext cx="2188280" cy="804585"/>
            </a:xfrm>
            <a:prstGeom prst="roundRect">
              <a:avLst>
                <a:gd name="adj" fmla="val 10000"/>
              </a:avLst>
            </a:prstGeom>
            <a:solidFill>
              <a:srgbClr val="4F81B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32" name="Округлений прямокутник 4"/>
            <p:cNvSpPr/>
            <p:nvPr/>
          </p:nvSpPr>
          <p:spPr>
            <a:xfrm>
              <a:off x="3238654" y="1680604"/>
              <a:ext cx="2141150" cy="75745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бесіди, групові та індивідуальні консультації</a:t>
              </a:r>
              <a:endPara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33" name="Групувати 32"/>
          <p:cNvGrpSpPr/>
          <p:nvPr/>
        </p:nvGrpSpPr>
        <p:grpSpPr>
          <a:xfrm>
            <a:off x="6228184" y="3494259"/>
            <a:ext cx="2188280" cy="804585"/>
            <a:chOff x="3215089" y="2585407"/>
            <a:chExt cx="2188280" cy="804585"/>
          </a:xfrm>
        </p:grpSpPr>
        <p:sp>
          <p:nvSpPr>
            <p:cNvPr id="34" name="Округлений прямокутник 33"/>
            <p:cNvSpPr/>
            <p:nvPr/>
          </p:nvSpPr>
          <p:spPr>
            <a:xfrm>
              <a:off x="3215089" y="2585407"/>
              <a:ext cx="2188280" cy="804585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35" name="Округлений прямокутник 4"/>
            <p:cNvSpPr/>
            <p:nvPr/>
          </p:nvSpPr>
          <p:spPr>
            <a:xfrm>
              <a:off x="3238654" y="2608972"/>
              <a:ext cx="2141150" cy="7574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лекції, розгляд матеріалів педагогічної преси</a:t>
              </a:r>
              <a:endPara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5" name="Прямокутник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kern="0">
                <a:solidFill>
                  <a:sysClr val="windowText" lastClr="000000"/>
                </a:solidFill>
              </a:rPr>
              <a:t> </a:t>
            </a:r>
          </a:p>
        </p:txBody>
      </p:sp>
      <p:grpSp>
        <p:nvGrpSpPr>
          <p:cNvPr id="37" name="Групувати 36"/>
          <p:cNvGrpSpPr/>
          <p:nvPr/>
        </p:nvGrpSpPr>
        <p:grpSpPr>
          <a:xfrm>
            <a:off x="6252815" y="4415133"/>
            <a:ext cx="2188280" cy="804585"/>
            <a:chOff x="3215089" y="3513776"/>
            <a:chExt cx="2188280" cy="804585"/>
          </a:xfrm>
          <a:solidFill>
            <a:schemeClr val="accent6">
              <a:lumMod val="75000"/>
            </a:schemeClr>
          </a:solidFill>
        </p:grpSpPr>
        <p:sp>
          <p:nvSpPr>
            <p:cNvPr id="38" name="Округлений прямокутник 37"/>
            <p:cNvSpPr/>
            <p:nvPr/>
          </p:nvSpPr>
          <p:spPr>
            <a:xfrm>
              <a:off x="3215089" y="3513776"/>
              <a:ext cx="2188280" cy="804585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39" name="Округлений прямокутник 4"/>
            <p:cNvSpPr/>
            <p:nvPr/>
          </p:nvSpPr>
          <p:spPr>
            <a:xfrm>
              <a:off x="3238654" y="3537341"/>
              <a:ext cx="2141150" cy="75745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відкриті навчальні заняття та заходи</a:t>
              </a:r>
              <a:endPara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40" name="Групувати 39"/>
          <p:cNvGrpSpPr/>
          <p:nvPr/>
        </p:nvGrpSpPr>
        <p:grpSpPr>
          <a:xfrm>
            <a:off x="6290588" y="5490009"/>
            <a:ext cx="2188280" cy="804585"/>
            <a:chOff x="3215089" y="4442144"/>
            <a:chExt cx="2188280" cy="804585"/>
          </a:xfrm>
          <a:solidFill>
            <a:schemeClr val="accent6">
              <a:lumMod val="75000"/>
            </a:schemeClr>
          </a:solidFill>
        </p:grpSpPr>
        <p:sp>
          <p:nvSpPr>
            <p:cNvPr id="41" name="Округлений прямокутник 40"/>
            <p:cNvSpPr/>
            <p:nvPr/>
          </p:nvSpPr>
          <p:spPr>
            <a:xfrm>
              <a:off x="3215089" y="4442144"/>
              <a:ext cx="2188280" cy="804585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42" name="Округлений прямокутник 4"/>
            <p:cNvSpPr/>
            <p:nvPr/>
          </p:nvSpPr>
          <p:spPr>
            <a:xfrm>
              <a:off x="3238654" y="4465709"/>
              <a:ext cx="2141150" cy="75745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виставка дитячих робіт</a:t>
              </a:r>
              <a:endPara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88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689" y="0"/>
            <a:ext cx="9135901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752930" y="620688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>
                <a:solidFill>
                  <a:srgbClr val="A20000"/>
                </a:solidFill>
              </a:rPr>
              <a:t>Використання народознавства – не</a:t>
            </a:r>
            <a:r>
              <a:rPr lang="en-US" sz="3200" b="1">
                <a:solidFill>
                  <a:srgbClr val="A20000"/>
                </a:solidFill>
              </a:rPr>
              <a:t> </a:t>
            </a:r>
            <a:r>
              <a:rPr lang="ru-RU" sz="3200" b="1">
                <a:solidFill>
                  <a:srgbClr val="A20000"/>
                </a:solidFill>
              </a:rPr>
              <a:t>самоціль, а</a:t>
            </a:r>
            <a:r>
              <a:rPr lang="en-US" sz="3200" b="1">
                <a:solidFill>
                  <a:srgbClr val="A20000"/>
                </a:solidFill>
              </a:rPr>
              <a:t> </a:t>
            </a:r>
            <a:r>
              <a:rPr lang="ru-RU" sz="3200" b="1">
                <a:solidFill>
                  <a:srgbClr val="A20000"/>
                </a:solidFill>
              </a:rPr>
              <a:t>необхідність</a:t>
            </a:r>
            <a:endParaRPr lang="uk-UA" sz="3200"/>
          </a:p>
        </p:txBody>
      </p:sp>
      <p:sp>
        <p:nvSpPr>
          <p:cNvPr id="6" name="Прямокутник 5"/>
          <p:cNvSpPr/>
          <p:nvPr/>
        </p:nvSpPr>
        <p:spPr>
          <a:xfrm>
            <a:off x="-11689" y="1775953"/>
            <a:ext cx="89761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/>
              <a:t>Використання досвіду, накопиченого попередніми</a:t>
            </a:r>
          </a:p>
          <a:p>
            <a:r>
              <a:rPr lang="ru-RU" sz="2800" b="1" i="1"/>
              <a:t>поколіннями, допомагає впроваджувати в </a:t>
            </a:r>
            <a:r>
              <a:rPr lang="ru-RU" sz="2800" b="1" i="1" smtClean="0"/>
              <a:t>навчально</a:t>
            </a:r>
            <a:r>
              <a:rPr lang="en-US" sz="2800" b="1" i="1" smtClean="0"/>
              <a:t>-</a:t>
            </a:r>
            <a:endParaRPr lang="ru-RU" sz="2800" b="1" i="1"/>
          </a:p>
          <a:p>
            <a:r>
              <a:rPr lang="ru-RU" sz="2800" b="1" i="1"/>
              <a:t>виховний процес початкової школи все цінне з народної мудрості, активно залучати школярів до засвоєння духовної</a:t>
            </a:r>
            <a:r>
              <a:rPr lang="en-US" sz="2800" b="1" i="1"/>
              <a:t> </a:t>
            </a:r>
            <a:r>
              <a:rPr lang="ru-RU" sz="2800" b="1" i="1"/>
              <a:t>спадщини свого народу.</a:t>
            </a:r>
          </a:p>
          <a:p>
            <a:r>
              <a:rPr lang="en-US" sz="2800" b="1" i="1"/>
              <a:t>    </a:t>
            </a:r>
            <a:r>
              <a:rPr lang="ru-RU" sz="2800" b="1" i="1"/>
              <a:t>З власного досвіду можу з упевненістю сказати, що використання народознавчого матеріалу на уроках та в позакласній роботі дає потужний старт для становлення у</a:t>
            </a:r>
            <a:r>
              <a:rPr lang="en-US" sz="2800" b="1" i="1"/>
              <a:t> </a:t>
            </a:r>
            <a:r>
              <a:rPr lang="ru-RU" sz="2800" b="1" i="1"/>
              <a:t>майбутньому справжніх громадян та патріотів рідного краю</a:t>
            </a:r>
            <a:r>
              <a:rPr lang="uk-UA" sz="2800" b="1" i="1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9419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99" y="-19472"/>
            <a:ext cx="9135901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672" y="2391886"/>
            <a:ext cx="7848872" cy="341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510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Пі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2411760" y="83671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smtClean="0">
                <a:ln>
                  <a:noFill/>
                </a:ln>
                <a:solidFill>
                  <a:srgbClr val="F05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/>
                <a:ea typeface="+mj-ea"/>
                <a:cs typeface="+mj-cs"/>
              </a:rPr>
              <a:t>Витяг з біографії</a:t>
            </a:r>
            <a:endParaRPr kumimoji="0" lang="uk-U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323528" y="1700808"/>
            <a:ext cx="5958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600" lvl="1" indent="-2844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/>
            </a:pPr>
            <a:r>
              <a:rPr lang="ru-RU" sz="2400" b="1" i="1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ТЕРНОПІЛЬСЬКИЙ ПЕДАГОГІЧНИЙ УНІВЕРСИТЕТ</a:t>
            </a:r>
            <a:r>
              <a:rPr lang="en-US" sz="2400" b="1" i="1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400" b="1" i="1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ім. В. ГНАТЮКА</a:t>
            </a:r>
            <a:endParaRPr lang="ru-RU" sz="2400" b="1" i="1" dirty="0">
              <a:solidFill>
                <a:srgbClr val="C0504D">
                  <a:lumMod val="50000"/>
                </a:srgbClr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755576" y="2951947"/>
            <a:ext cx="610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0" indent="-3420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 2" pitchFamily="18" charset="2"/>
              <a:buChar char="·"/>
              <a:defRPr/>
            </a:pPr>
            <a:r>
              <a:rPr lang="en-US" sz="2800" b="1" i="1">
                <a:solidFill>
                  <a:srgbClr val="4BACC6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800" b="1" i="1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ПЕДАГОГІЧНИЙ СТАЖ – </a:t>
            </a:r>
            <a:r>
              <a:rPr lang="ru-RU" sz="2800" b="1" i="1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1</a:t>
            </a:r>
            <a:r>
              <a:rPr lang="en-US" sz="2800" b="1" i="1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6</a:t>
            </a:r>
            <a:r>
              <a:rPr lang="ru-RU" sz="2800" b="1" i="1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р</a:t>
            </a:r>
            <a:r>
              <a:rPr lang="ru-RU" sz="2800" b="1" i="1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.</a:t>
            </a:r>
            <a:endParaRPr lang="en-US" sz="2800" b="1" i="1" dirty="0">
              <a:solidFill>
                <a:srgbClr val="C0504D">
                  <a:lumMod val="50000"/>
                </a:srgb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33866" y="3645024"/>
            <a:ext cx="53377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0" indent="-3420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 2" pitchFamily="18" charset="2"/>
              <a:buChar char="·"/>
              <a:defRPr/>
            </a:pPr>
            <a:r>
              <a:rPr lang="en-US" sz="2800" b="1" i="1" dirty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800" b="1" i="1" dirty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ОСТАННЯ АТЕСТАЦІЯ </a:t>
            </a:r>
            <a:r>
              <a:rPr lang="ru-RU" sz="2800" b="1" i="1" dirty="0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- 2011р</a:t>
            </a:r>
            <a:r>
              <a:rPr lang="ru-RU" sz="2800" b="1" i="1" dirty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.</a:t>
            </a:r>
            <a:br>
              <a:rPr lang="ru-RU" sz="2800" b="1" i="1" dirty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</a:br>
            <a:endParaRPr lang="en-US" sz="2800" b="1" i="1" dirty="0">
              <a:solidFill>
                <a:srgbClr val="C0504D">
                  <a:lumMod val="50000"/>
                </a:srgb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767263" y="4600623"/>
            <a:ext cx="6660157" cy="1040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000" lvl="0" indent="-3420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 2" pitchFamily="18" charset="2"/>
              <a:buChar char="·"/>
              <a:defRPr/>
            </a:pPr>
            <a:r>
              <a:rPr lang="ru-RU" sz="2800" b="1" i="1" dirty="0" err="1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спеціаліст</a:t>
            </a:r>
            <a:r>
              <a:rPr lang="ru-RU" sz="2800" b="1" i="1" dirty="0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uk-UA" sz="2800" b="1" i="1" dirty="0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вищої категорії</a:t>
            </a:r>
            <a:endParaRPr lang="ru-RU" sz="2800" b="1" i="1" dirty="0" smtClean="0">
              <a:solidFill>
                <a:srgbClr val="C0504D">
                  <a:lumMod val="50000"/>
                </a:srgbClr>
              </a:solidFill>
              <a:latin typeface="Arial Narrow" pitchFamily="34" charset="0"/>
              <a:cs typeface="Arial" pitchFamily="34" charset="0"/>
            </a:endParaRPr>
          </a:p>
          <a:p>
            <a:pPr marL="342000" lvl="0" indent="-3420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 2" pitchFamily="18" charset="2"/>
              <a:buChar char="·"/>
              <a:defRPr/>
            </a:pPr>
            <a:r>
              <a:rPr lang="ru-RU" sz="2800" b="1" i="1" dirty="0" err="1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Педагогічне</a:t>
            </a:r>
            <a:r>
              <a:rPr lang="ru-RU" sz="2800" b="1" i="1" dirty="0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звання</a:t>
            </a:r>
            <a:r>
              <a:rPr lang="ru-RU" sz="2800" b="1" i="1" dirty="0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 «Старший </a:t>
            </a:r>
            <a:r>
              <a:rPr lang="ru-RU" sz="2800" b="1" i="1" dirty="0" err="1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вчитель</a:t>
            </a:r>
            <a:r>
              <a:rPr lang="ru-RU" sz="2800" b="1" i="1" dirty="0" smtClean="0">
                <a:solidFill>
                  <a:srgbClr val="C0504D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»</a:t>
            </a:r>
            <a:endParaRPr lang="en-US" sz="2800" b="1" i="1" dirty="0">
              <a:solidFill>
                <a:srgbClr val="C0504D">
                  <a:lumMod val="50000"/>
                </a:srgb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931977"/>
            <a:ext cx="4647203" cy="592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2242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4" y="-17367"/>
            <a:ext cx="9135901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57602">
            <a:off x="556496" y="819916"/>
            <a:ext cx="2592288" cy="339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1145" y="581625"/>
            <a:ext cx="2344511" cy="391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4767" y="4622144"/>
            <a:ext cx="3624727" cy="2038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721" y="4706388"/>
            <a:ext cx="3325200" cy="1870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29" t="3683" b="-309"/>
          <a:stretch/>
        </p:blipFill>
        <p:spPr>
          <a:xfrm rot="16610619">
            <a:off x="5748634" y="1264138"/>
            <a:ext cx="3906674" cy="2387436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2843808" y="119960"/>
            <a:ext cx="53423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Мої   нагороди</a:t>
            </a:r>
            <a:endParaRPr lang="uk-UA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7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99" y="-19472"/>
            <a:ext cx="9135901" cy="6858000"/>
          </a:xfrm>
          <a:prstGeom prst="rect">
            <a:avLst/>
          </a:prstGeom>
        </p:spPr>
      </p:pic>
      <p:pic>
        <p:nvPicPr>
          <p:cNvPr id="6" name="Рисунок 5" descr="293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3643314"/>
            <a:ext cx="2047881" cy="2883416"/>
          </a:xfrm>
          <a:prstGeom prst="rect">
            <a:avLst/>
          </a:prstGeom>
        </p:spPr>
      </p:pic>
      <p:pic>
        <p:nvPicPr>
          <p:cNvPr id="7" name="Рисунок 6" descr="294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500042"/>
            <a:ext cx="1955795" cy="2714643"/>
          </a:xfrm>
          <a:prstGeom prst="rect">
            <a:avLst/>
          </a:prstGeom>
        </p:spPr>
      </p:pic>
      <p:pic>
        <p:nvPicPr>
          <p:cNvPr id="8" name="Рисунок 7" descr="684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54" y="1714488"/>
            <a:ext cx="1981744" cy="25003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298" y="857232"/>
            <a:ext cx="1928826" cy="2324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892" y="1714488"/>
            <a:ext cx="1865364" cy="2643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942" y="4200089"/>
            <a:ext cx="1866880" cy="2657911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1785918" y="3143248"/>
            <a:ext cx="6072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Мої творчі доробки</a:t>
            </a:r>
            <a:endParaRPr lang="uk-UA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10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" y="-128141"/>
            <a:ext cx="91359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00" r="3846" b="3983"/>
          <a:stretch/>
        </p:blipFill>
        <p:spPr>
          <a:xfrm rot="16200000">
            <a:off x="-301637" y="2944786"/>
            <a:ext cx="3429024" cy="2254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72" r="6923" b="3436"/>
          <a:stretch/>
        </p:blipFill>
        <p:spPr>
          <a:xfrm rot="16200000">
            <a:off x="6676474" y="2818860"/>
            <a:ext cx="2928958" cy="2006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85" r="4461" b="11094"/>
          <a:stretch/>
        </p:blipFill>
        <p:spPr>
          <a:xfrm rot="16200000">
            <a:off x="2271944" y="3715771"/>
            <a:ext cx="3411190" cy="2240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57" t="4010" r="15964" b="4530"/>
          <a:stretch/>
        </p:blipFill>
        <p:spPr>
          <a:xfrm rot="5400000">
            <a:off x="4778297" y="4222835"/>
            <a:ext cx="2714621" cy="18413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00" t="13693" r="13843" b="5077"/>
          <a:stretch/>
        </p:blipFill>
        <p:spPr>
          <a:xfrm rot="5400000">
            <a:off x="4882055" y="761491"/>
            <a:ext cx="2728675" cy="1777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72" t="6854" r="13843" b="8325"/>
          <a:stretch/>
        </p:blipFill>
        <p:spPr>
          <a:xfrm rot="5400000">
            <a:off x="2418458" y="867634"/>
            <a:ext cx="2995141" cy="1974205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1857356" y="3143248"/>
            <a:ext cx="6118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Мої творчі доробки</a:t>
            </a:r>
            <a:endParaRPr lang="uk-U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216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539552" y="1052736"/>
            <a:ext cx="838437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45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2800" b="1" spc="45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Педагогічне кредо:</a:t>
            </a:r>
            <a:br>
              <a:rPr lang="uk-UA" sz="2800" b="1" spc="45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2800" b="1" spc="45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«Вчитель – це особа,яка за дорученням народу має повсякденний доступ до найдорожчого народного багатства – душі, розуму, думок і почуттів дитини.»</a:t>
            </a:r>
            <a:br>
              <a:rPr lang="uk-UA" sz="2800" b="1" spc="45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2800" b="1" spc="45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</a:t>
            </a:r>
            <a:r>
              <a:rPr lang="uk-UA" sz="2800" b="1" i="1" spc="45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В.О.Сухомлинський</a:t>
            </a:r>
            <a:r>
              <a:rPr lang="ru-RU" sz="2800" b="1" i="1" spc="45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i="1" spc="45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sz="2800"/>
          </a:p>
        </p:txBody>
      </p:sp>
      <p:sp>
        <p:nvSpPr>
          <p:cNvPr id="6" name="Прямокутник 5"/>
          <p:cNvSpPr/>
          <p:nvPr/>
        </p:nvSpPr>
        <p:spPr>
          <a:xfrm>
            <a:off x="3055782" y="4581128"/>
            <a:ext cx="5868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spc="45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Життєве кредо:</a:t>
            </a:r>
          </a:p>
          <a:p>
            <a:pPr algn="just"/>
            <a:r>
              <a:rPr lang="uk-UA" sz="2400" b="1" spc="45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r>
              <a:rPr lang="uk-UA" sz="2400" b="1" spc="45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Блаженна людина, що насичується від плодів своєї праці і шукає в ній утіху.</a:t>
            </a:r>
          </a:p>
          <a:p>
            <a:pPr algn="just"/>
            <a:r>
              <a:rPr lang="uk-UA" sz="2400" b="1" spc="45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       </a:t>
            </a:r>
            <a:r>
              <a:rPr lang="uk-UA" sz="2400" b="1" i="1" spc="45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СвятеПисьмо</a:t>
            </a:r>
            <a:br>
              <a:rPr lang="uk-UA" sz="2400" b="1" i="1" spc="45">
                <a:ln w="11430"/>
                <a:solidFill>
                  <a:srgbClr val="A2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400" i="1" dirty="0">
              <a:solidFill>
                <a:srgbClr val="A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5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" y="0"/>
            <a:ext cx="9135901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3203848" y="6206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Моя педагогічна філософія:</a:t>
            </a:r>
            <a:endParaRPr kumimoji="0" lang="uk-U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142976" y="2214554"/>
            <a:ext cx="72152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Розвивати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навчати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виховувати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одночасно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Максимально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враховувати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індивідуальні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здібності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учня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Створювати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позитивний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мікроклімат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Всебічно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розвивати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творчі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здібності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дітей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Формувати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свідому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активну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особистість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громадянина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своєї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країни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Блок-схема: рішення 8"/>
          <p:cNvSpPr/>
          <p:nvPr/>
        </p:nvSpPr>
        <p:spPr>
          <a:xfrm flipV="1">
            <a:off x="500034" y="2357430"/>
            <a:ext cx="500066" cy="21431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Блок-схема: рішення 9"/>
          <p:cNvSpPr/>
          <p:nvPr/>
        </p:nvSpPr>
        <p:spPr>
          <a:xfrm>
            <a:off x="571472" y="3357562"/>
            <a:ext cx="428628" cy="21431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Блок-схема: рішення 10"/>
          <p:cNvSpPr/>
          <p:nvPr/>
        </p:nvSpPr>
        <p:spPr>
          <a:xfrm>
            <a:off x="571472" y="4286256"/>
            <a:ext cx="428628" cy="21431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Блок-схема: рішення 11"/>
          <p:cNvSpPr/>
          <p:nvPr/>
        </p:nvSpPr>
        <p:spPr>
          <a:xfrm>
            <a:off x="571472" y="4929198"/>
            <a:ext cx="428628" cy="21431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Блок-схема: рішення 12"/>
          <p:cNvSpPr/>
          <p:nvPr/>
        </p:nvSpPr>
        <p:spPr>
          <a:xfrm>
            <a:off x="571472" y="5857892"/>
            <a:ext cx="500066" cy="21431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4656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9" y="0"/>
            <a:ext cx="9135901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8844" y="332656"/>
            <a:ext cx="54689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2555776" y="1412776"/>
            <a:ext cx="62464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8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Використання народознавчого матеріалу в початковій школі</a:t>
            </a:r>
            <a:endParaRPr lang="uk-UA" sz="4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29437">
            <a:off x="6012963" y="4594982"/>
            <a:ext cx="3097213" cy="1798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00" y="674083"/>
            <a:ext cx="3035300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6067">
            <a:off x="-11472" y="4364705"/>
            <a:ext cx="4035425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1653" y="4688078"/>
            <a:ext cx="3082033" cy="21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38626">
            <a:off x="1479" y="2564903"/>
            <a:ext cx="3243089" cy="225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75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901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4049" y="1340768"/>
            <a:ext cx="5472608" cy="543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b="1" i="1">
                <a:solidFill>
                  <a:prstClr val="black"/>
                </a:solidFill>
                <a:latin typeface="Times New Roman"/>
              </a:rPr>
              <a:t>В океані рідного народу відкривайте духовні острови… Ті острови – то духовні скарби, витворені нашим народом протягом віків. У них – мудрість, сила і пам’ять народу.</a:t>
            </a:r>
          </a:p>
          <a:p>
            <a:pPr lvl="0">
              <a:spcBef>
                <a:spcPct val="20000"/>
              </a:spcBef>
            </a:pPr>
            <a:r>
              <a:rPr lang="ru-RU" sz="2800" b="1" i="1">
                <a:solidFill>
                  <a:prstClr val="black"/>
                </a:solidFill>
                <a:latin typeface="Times New Roman"/>
              </a:rPr>
              <a:t>   …Давайте звертатись до своїх витоків, щоб не загубити тієї ниточки,  яка зв’язує нас із минулими поколіннями, щоб очистити й освятити свої душі.</a:t>
            </a:r>
          </a:p>
          <a:p>
            <a:pPr lvl="0">
              <a:spcBef>
                <a:spcPct val="20000"/>
              </a:spcBef>
            </a:pPr>
            <a:r>
              <a:rPr lang="ru-RU" sz="2800" b="1" i="1">
                <a:solidFill>
                  <a:prstClr val="black"/>
                </a:solidFill>
                <a:latin typeface="Times New Roman"/>
              </a:rPr>
              <a:t>                       </a:t>
            </a:r>
            <a:endParaRPr lang="ru-RU" sz="2800" b="1" i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3059832" cy="405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78312">
            <a:off x="6837544" y="3488735"/>
            <a:ext cx="2016224" cy="30826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3362">
            <a:off x="4206329" y="232342"/>
            <a:ext cx="2980822" cy="19073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71109">
            <a:off x="4602086" y="2031957"/>
            <a:ext cx="1453755" cy="19725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36110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403</Words>
  <Application>Microsoft Office PowerPoint</Application>
  <PresentationFormat>Екран (4:3)</PresentationFormat>
  <Paragraphs>52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admin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User</cp:lastModifiedBy>
  <cp:revision>26</cp:revision>
  <dcterms:created xsi:type="dcterms:W3CDTF">2016-03-06T19:52:50Z</dcterms:created>
  <dcterms:modified xsi:type="dcterms:W3CDTF">2016-03-09T10:43:12Z</dcterms:modified>
</cp:coreProperties>
</file>