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7"/>
  </p:notesMasterIdLst>
  <p:sldIdLst>
    <p:sldId id="273" r:id="rId2"/>
    <p:sldId id="274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75" r:id="rId11"/>
    <p:sldId id="276" r:id="rId12"/>
    <p:sldId id="277" r:id="rId13"/>
    <p:sldId id="270" r:id="rId14"/>
    <p:sldId id="278" r:id="rId15"/>
    <p:sldId id="28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313190-C8AB-43C1-A7D2-626B621BF93A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F992AD-8DBB-4B38-9AE3-B3533EEB09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55570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D8EC-E5E5-4872-862A-430F2BF21737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9EABC-5C4B-4FD3-BEB9-33CF8BEE6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D8EC-E5E5-4872-862A-430F2BF21737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9EABC-5C4B-4FD3-BEB9-33CF8BEE6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D8EC-E5E5-4872-862A-430F2BF21737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9EABC-5C4B-4FD3-BEB9-33CF8BEE6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D8EC-E5E5-4872-862A-430F2BF21737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9EABC-5C4B-4FD3-BEB9-33CF8BEE6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D8EC-E5E5-4872-862A-430F2BF21737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9EABC-5C4B-4FD3-BEB9-33CF8BEE6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D8EC-E5E5-4872-862A-430F2BF21737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9EABC-5C4B-4FD3-BEB9-33CF8BEE6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D8EC-E5E5-4872-862A-430F2BF21737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9EABC-5C4B-4FD3-BEB9-33CF8BEE6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D8EC-E5E5-4872-862A-430F2BF21737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9EABC-5C4B-4FD3-BEB9-33CF8BEE6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D8EC-E5E5-4872-862A-430F2BF21737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9EABC-5C4B-4FD3-BEB9-33CF8BEE6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D8EC-E5E5-4872-862A-430F2BF21737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9EABC-5C4B-4FD3-BEB9-33CF8BEE6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D8EC-E5E5-4872-862A-430F2BF21737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859EABC-5C4B-4FD3-BEB9-33CF8BEE6A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F4D8EC-E5E5-4872-862A-430F2BF21737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59EABC-5C4B-4FD3-BEB9-33CF8BEE6A0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&#1058;&#1086;&#1083;&#1077;&#1088;&#1072;&#1085;&#1090;&#1085;&#1110;&#1089;&#1090;&#1100;.pptx" TargetMode="External"/><Relationship Id="rId2" Type="http://schemas.openxmlformats.org/officeDocument/2006/relationships/hyperlink" Target="food.do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500174"/>
            <a:ext cx="7329292" cy="3714776"/>
          </a:xfrm>
          <a:scene3d>
            <a:camera prst="orthographicFront"/>
            <a:lightRig rig="freezing" dir="t">
              <a:rot lat="0" lon="0" rev="5640000"/>
            </a:lightRig>
          </a:scene3d>
          <a:sp3d>
            <a:bevelT w="165100" prst="coolSlant"/>
          </a:sp3d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The use of an interactive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smartboard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as an efficient tool in English teaching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-  We need to go _______.</a:t>
            </a:r>
          </a:p>
          <a:p>
            <a:pPr>
              <a:buNone/>
            </a:pPr>
            <a:r>
              <a:rPr lang="en-US" dirty="0" smtClean="0"/>
              <a:t>-  I don't think so, we've got a lot </a:t>
            </a:r>
            <a:r>
              <a:rPr lang="en-US" dirty="0" err="1" smtClean="0"/>
              <a:t>of______here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-  We don't have much milk or______, and we don't have _____ water.</a:t>
            </a:r>
          </a:p>
          <a:p>
            <a:pPr>
              <a:buNone/>
            </a:pPr>
            <a:r>
              <a:rPr lang="en-US" dirty="0" smtClean="0"/>
              <a:t>-  Oh, OK. Lets go _______this evening.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____ go _______.</a:t>
            </a:r>
          </a:p>
          <a:p>
            <a:r>
              <a:rPr lang="en-US" dirty="0" smtClean="0"/>
              <a:t>I don't _____ so, we've ___ a lot _______here.</a:t>
            </a:r>
          </a:p>
          <a:p>
            <a:r>
              <a:rPr lang="en-US" dirty="0" smtClean="0"/>
              <a:t>We don't ____ much _______, and we ____ have _______.</a:t>
            </a:r>
          </a:p>
          <a:p>
            <a:r>
              <a:rPr lang="en-US" dirty="0" smtClean="0"/>
              <a:t>Oh, OK. Let’s __________ this _______.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Grammar rules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Uncountable nouns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Countable nouns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How much</a:t>
            </a:r>
          </a:p>
          <a:p>
            <a:pPr>
              <a:buNone/>
            </a:pPr>
            <a:r>
              <a:rPr lang="en-US" dirty="0" smtClean="0"/>
              <a:t>    milk</a:t>
            </a:r>
          </a:p>
          <a:p>
            <a:pPr>
              <a:buNone/>
            </a:pPr>
            <a:r>
              <a:rPr lang="en-US" dirty="0" smtClean="0"/>
              <a:t>    butter</a:t>
            </a:r>
          </a:p>
          <a:p>
            <a:pPr>
              <a:buNone/>
            </a:pPr>
            <a:r>
              <a:rPr lang="en-US" dirty="0" smtClean="0"/>
              <a:t>    water</a:t>
            </a:r>
          </a:p>
          <a:p>
            <a:pPr>
              <a:buNone/>
            </a:pPr>
            <a:r>
              <a:rPr lang="en-US" dirty="0" smtClean="0"/>
              <a:t>    coffee         is there? </a:t>
            </a:r>
          </a:p>
          <a:p>
            <a:pPr>
              <a:buNone/>
            </a:pPr>
            <a:r>
              <a:rPr lang="en-US" dirty="0" smtClean="0"/>
              <a:t>    sugar</a:t>
            </a:r>
          </a:p>
          <a:p>
            <a:pPr>
              <a:buNone/>
            </a:pPr>
            <a:r>
              <a:rPr lang="en-US" dirty="0" smtClean="0"/>
              <a:t>    flour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How many</a:t>
            </a:r>
          </a:p>
          <a:p>
            <a:pPr>
              <a:buNone/>
            </a:pPr>
            <a:r>
              <a:rPr lang="en-US" dirty="0" smtClean="0"/>
              <a:t>   potatoes</a:t>
            </a:r>
          </a:p>
          <a:p>
            <a:pPr>
              <a:buNone/>
            </a:pPr>
            <a:r>
              <a:rPr lang="en-US" dirty="0" smtClean="0"/>
              <a:t>   onions</a:t>
            </a:r>
          </a:p>
          <a:p>
            <a:pPr>
              <a:buNone/>
            </a:pPr>
            <a:r>
              <a:rPr lang="en-US" dirty="0" smtClean="0"/>
              <a:t>   oranges</a:t>
            </a:r>
          </a:p>
          <a:p>
            <a:pPr>
              <a:buNone/>
            </a:pPr>
            <a:r>
              <a:rPr lang="en-US" dirty="0" smtClean="0"/>
              <a:t>   carrots           are there?</a:t>
            </a:r>
          </a:p>
          <a:p>
            <a:pPr>
              <a:buNone/>
            </a:pPr>
            <a:r>
              <a:rPr lang="en-US" dirty="0" smtClean="0"/>
              <a:t>   apples</a:t>
            </a:r>
          </a:p>
          <a:p>
            <a:pPr>
              <a:buNone/>
            </a:pPr>
            <a:r>
              <a:rPr lang="en-US" dirty="0" smtClean="0"/>
              <a:t>   bananas   </a:t>
            </a:r>
          </a:p>
          <a:p>
            <a:pPr>
              <a:buNone/>
            </a:pPr>
            <a:r>
              <a:rPr lang="en-US" dirty="0" smtClean="0"/>
              <a:t>  </a:t>
            </a:r>
            <a:endParaRPr lang="ru-RU" dirty="0"/>
          </a:p>
        </p:txBody>
      </p:sp>
      <p:sp>
        <p:nvSpPr>
          <p:cNvPr id="9" name="Правая фигурная скобка 8"/>
          <p:cNvSpPr/>
          <p:nvPr/>
        </p:nvSpPr>
        <p:spPr>
          <a:xfrm>
            <a:off x="1857356" y="2928934"/>
            <a:ext cx="357190" cy="250033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авая фигурная скобка 9"/>
          <p:cNvSpPr/>
          <p:nvPr/>
        </p:nvSpPr>
        <p:spPr>
          <a:xfrm>
            <a:off x="6143636" y="3000372"/>
            <a:ext cx="357190" cy="242889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use of an interactive board improves the teaching results;</a:t>
            </a:r>
          </a:p>
          <a:p>
            <a:r>
              <a:rPr lang="en-US" dirty="0" smtClean="0"/>
              <a:t>An interactive board can change the pupils’ attitude towards studying;</a:t>
            </a:r>
          </a:p>
          <a:p>
            <a:r>
              <a:rPr lang="en-US" dirty="0" smtClean="0"/>
              <a:t>With an interactive board teachers can use visual, audio and </a:t>
            </a:r>
            <a:r>
              <a:rPr lang="en-US" dirty="0" err="1" smtClean="0"/>
              <a:t>kinaesthetic</a:t>
            </a:r>
            <a:r>
              <a:rPr lang="en-US" dirty="0" smtClean="0"/>
              <a:t> means of education;</a:t>
            </a:r>
          </a:p>
          <a:p>
            <a:r>
              <a:rPr lang="en-US" dirty="0" smtClean="0"/>
              <a:t>Children learn to interact successfully;</a:t>
            </a:r>
          </a:p>
          <a:p>
            <a:r>
              <a:rPr lang="en-US" dirty="0" smtClean="0"/>
              <a:t>Children are interested and motivated to learn a foreign language.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If a child can't learn the way we teach, maybe we should teach the way they learn.</a:t>
            </a:r>
            <a:endParaRPr lang="uk-UA" sz="3200" dirty="0"/>
          </a:p>
        </p:txBody>
      </p:sp>
      <p:pic>
        <p:nvPicPr>
          <p:cNvPr id="1026" name="Picture 2" descr="H:\опис досвіду\photo\DSC0419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45708" y="1935163"/>
            <a:ext cx="5852583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5400" i="1" dirty="0" smtClean="0"/>
              <a:t/>
            </a:r>
            <a:br>
              <a:rPr lang="en-US" sz="5400" i="1" dirty="0" smtClean="0"/>
            </a:b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3096419"/>
            <a:ext cx="4500594" cy="3190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285852" y="857232"/>
            <a:ext cx="69294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Give a man a fish and he will eat for a day. Teach him how to fish and he will eat for a lifetime.</a:t>
            </a:r>
            <a:endParaRPr lang="en-US" sz="32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8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“</a:t>
            </a:r>
            <a:r>
              <a:rPr lang="ru-RU" sz="4800" dirty="0" err="1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Tell</a:t>
            </a:r>
            <a:r>
              <a:rPr lang="ru-RU" sz="48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</a:t>
            </a:r>
            <a:r>
              <a:rPr lang="ru-RU" sz="4800" dirty="0" err="1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me</a:t>
            </a:r>
            <a:r>
              <a:rPr lang="ru-RU" sz="48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</a:t>
            </a:r>
            <a:r>
              <a:rPr lang="ru-RU" sz="4800" dirty="0" err="1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and</a:t>
            </a:r>
            <a:r>
              <a:rPr lang="ru-RU" sz="48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I </a:t>
            </a:r>
            <a:r>
              <a:rPr lang="ru-RU" sz="4800" dirty="0" err="1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forget</a:t>
            </a:r>
            <a:r>
              <a:rPr lang="ru-RU" sz="48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, </a:t>
            </a:r>
            <a:endParaRPr lang="en-US" sz="4800" dirty="0" smtClean="0">
              <a:solidFill>
                <a:schemeClr val="bg2">
                  <a:lumMod val="25000"/>
                </a:schemeClr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ru-RU" sz="4800" dirty="0" err="1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teach</a:t>
            </a:r>
            <a:r>
              <a:rPr lang="ru-RU" sz="48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</a:t>
            </a:r>
            <a:r>
              <a:rPr lang="ru-RU" sz="4800" dirty="0" err="1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me</a:t>
            </a:r>
            <a:r>
              <a:rPr lang="ru-RU" sz="48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</a:t>
            </a:r>
            <a:r>
              <a:rPr lang="ru-RU" sz="4800" dirty="0" err="1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and</a:t>
            </a:r>
            <a:r>
              <a:rPr lang="ru-RU" sz="48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I </a:t>
            </a:r>
            <a:r>
              <a:rPr lang="ru-RU" sz="4800" dirty="0" err="1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remember</a:t>
            </a:r>
            <a:r>
              <a:rPr lang="ru-RU" sz="48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,</a:t>
            </a:r>
            <a:endParaRPr lang="en-US" sz="4800" dirty="0" smtClean="0">
              <a:solidFill>
                <a:schemeClr val="bg2">
                  <a:lumMod val="25000"/>
                </a:schemeClr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ru-RU" sz="48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</a:t>
            </a:r>
            <a:r>
              <a:rPr lang="ru-RU" sz="4800" dirty="0" err="1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involve</a:t>
            </a:r>
            <a:r>
              <a:rPr lang="ru-RU" sz="48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</a:t>
            </a:r>
            <a:r>
              <a:rPr lang="ru-RU" sz="4800" dirty="0" err="1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me</a:t>
            </a:r>
            <a:r>
              <a:rPr lang="ru-RU" sz="48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</a:t>
            </a:r>
            <a:r>
              <a:rPr lang="ru-RU" sz="4800" dirty="0" err="1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and</a:t>
            </a:r>
            <a:r>
              <a:rPr lang="ru-RU" sz="48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I </a:t>
            </a:r>
            <a:r>
              <a:rPr lang="ru-RU" sz="4800" dirty="0" err="1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learn</a:t>
            </a:r>
            <a:r>
              <a:rPr lang="ru-RU" sz="48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”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714356"/>
            <a:ext cx="8229600" cy="18470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Interactive board as the most effective instrument of interactive method</a:t>
            </a:r>
            <a:endParaRPr lang="ru-RU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214546" y="2714620"/>
            <a:ext cx="4857784" cy="3638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Types of interaction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71480"/>
            <a:ext cx="8229600" cy="5280664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357290" y="1857364"/>
            <a:ext cx="2214578" cy="21431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The interaction between a teacher and a pupil </a:t>
            </a:r>
          </a:p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4786314" y="1785926"/>
            <a:ext cx="2143140" cy="21431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The interaction between a pupil and a pupil</a:t>
            </a:r>
          </a:p>
        </p:txBody>
      </p:sp>
      <p:sp>
        <p:nvSpPr>
          <p:cNvPr id="21" name="Двойная стрелка влево/вправо 20"/>
          <p:cNvSpPr/>
          <p:nvPr/>
        </p:nvSpPr>
        <p:spPr>
          <a:xfrm>
            <a:off x="3571868" y="2714620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3000364" y="4071942"/>
            <a:ext cx="2357454" cy="22860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 interaction between</a:t>
            </a:r>
            <a:r>
              <a:rPr lang="en-US" sz="2000" dirty="0" smtClean="0">
                <a:solidFill>
                  <a:schemeClr val="tx1"/>
                </a:solidFill>
              </a:rPr>
              <a:t> groups of  </a:t>
            </a:r>
            <a:r>
              <a:rPr lang="en-US" dirty="0" smtClean="0">
                <a:solidFill>
                  <a:schemeClr val="tx1"/>
                </a:solidFill>
              </a:rPr>
              <a:t>pupils</a:t>
            </a:r>
          </a:p>
          <a:p>
            <a:pPr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4" name="Выгнутая вправо стрелка 23"/>
          <p:cNvSpPr/>
          <p:nvPr/>
        </p:nvSpPr>
        <p:spPr>
          <a:xfrm rot="478977">
            <a:off x="5357818" y="3929066"/>
            <a:ext cx="7315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Выгнутая влево стрелка 24"/>
          <p:cNvSpPr/>
          <p:nvPr/>
        </p:nvSpPr>
        <p:spPr>
          <a:xfrm rot="21268624">
            <a:off x="2285984" y="3929066"/>
            <a:ext cx="731520" cy="1216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main rules of the use of an interactive smart board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All pupils must participate;</a:t>
            </a:r>
          </a:p>
          <a:p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Active participation is encouraged by teachers;</a:t>
            </a:r>
          </a:p>
          <a:p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There mustn’t be more than 15 people in the group;</a:t>
            </a:r>
          </a:p>
          <a:p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The classroom must be prepared for the work</a:t>
            </a:r>
            <a:r>
              <a:rPr lang="en-US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with AN interactive board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0010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efficiency of the lessons with an interactive board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buNone/>
            </a:pPr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</a:t>
            </a:r>
          </a:p>
          <a:p>
            <a:pPr>
              <a:buNone/>
            </a:pPr>
            <a:endParaRPr lang="en-US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>
              <a:buNone/>
            </a:pPr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When using the interactive board, pupils remember</a:t>
            </a:r>
          </a:p>
          <a:p>
            <a:pPr algn="ctr">
              <a:buNone/>
            </a:pPr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   90% of what they are doing</a:t>
            </a:r>
          </a:p>
          <a:p>
            <a:pPr algn="ctr">
              <a:buNone/>
            </a:pPr>
            <a:r>
              <a:rPr lang="en-US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during the lesson.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Why do we need the board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buNone/>
            </a:pPr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The board can make the lesson better:</a:t>
            </a:r>
          </a:p>
          <a:p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You can make presentations, create models;</a:t>
            </a:r>
          </a:p>
          <a:p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It improves the understanding of grammar rules and communication topics;</a:t>
            </a:r>
          </a:p>
          <a:p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Pupils take active part. They like the work with the board.</a:t>
            </a:r>
          </a:p>
          <a:p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The board improves the planning of the lesson, its rate.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239000" cy="1143000"/>
          </a:xfrm>
        </p:spPr>
        <p:txBody>
          <a:bodyPr/>
          <a:lstStyle/>
          <a:p>
            <a:pPr algn="ctr"/>
            <a:r>
              <a:rPr lang="en-US" dirty="0" smtClean="0"/>
              <a:t>Kinds of activities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Work with texts and </a:t>
            </a:r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 action="ppaction://hlinkfile"/>
              </a:rPr>
              <a:t>images</a:t>
            </a:r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;</a:t>
            </a:r>
          </a:p>
          <a:p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Making notes on the board;</a:t>
            </a:r>
          </a:p>
          <a:p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Saving the notes for their further usage;</a:t>
            </a:r>
          </a:p>
          <a:p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Looking through Web-sites;</a:t>
            </a:r>
          </a:p>
          <a:p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Making tasks with the help of the models;</a:t>
            </a:r>
          </a:p>
          <a:p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3" action="ppaction://hlinkpres?slideindex=1&amp;slidetitle="/>
              </a:rPr>
              <a:t>presentations</a:t>
            </a:r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by the pupils.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857232"/>
            <a:ext cx="8229600" cy="128586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Examples of activities:</a:t>
            </a:r>
            <a:br>
              <a:rPr lang="en-US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Work with texts (disappearing dialogue):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  We need to go shopping.</a:t>
            </a:r>
          </a:p>
          <a:p>
            <a:pPr>
              <a:buNone/>
            </a:pPr>
            <a:r>
              <a:rPr lang="en-US" dirty="0" smtClean="0"/>
              <a:t>-  I don't think so, we've got a lot of food here.</a:t>
            </a:r>
          </a:p>
          <a:p>
            <a:pPr>
              <a:buNone/>
            </a:pPr>
            <a:r>
              <a:rPr lang="en-US" dirty="0" smtClean="0"/>
              <a:t>-  We don't have much milk or bread, and we don't have much water.</a:t>
            </a:r>
          </a:p>
          <a:p>
            <a:pPr>
              <a:buNone/>
            </a:pPr>
            <a:r>
              <a:rPr lang="en-US" dirty="0" smtClean="0"/>
              <a:t>-  Oh, OK. Lets go shopping this evening.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581</TotalTime>
  <Words>508</Words>
  <Application>Microsoft Office PowerPoint</Application>
  <PresentationFormat>Экран (4:3)</PresentationFormat>
  <Paragraphs>75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The use of an interactive smartboard as an efficient tool in English teaching</vt:lpstr>
      <vt:lpstr>Слайд 2</vt:lpstr>
      <vt:lpstr>    Interactive board as the most effective instrument of interactive method</vt:lpstr>
      <vt:lpstr>Types of interaction</vt:lpstr>
      <vt:lpstr>The main rules of the use of an interactive smart board</vt:lpstr>
      <vt:lpstr>  The efficiency of the lessons with an interactive board</vt:lpstr>
      <vt:lpstr>Why do we need the board</vt:lpstr>
      <vt:lpstr>Kinds of activities</vt:lpstr>
      <vt:lpstr>Examples of activities: </vt:lpstr>
      <vt:lpstr>Слайд 10</vt:lpstr>
      <vt:lpstr>Слайд 11</vt:lpstr>
      <vt:lpstr>Grammar rules</vt:lpstr>
      <vt:lpstr>Conclusions</vt:lpstr>
      <vt:lpstr>If a child can't learn the way we teach, maybe we should teach the way they learn.</vt:lpstr>
      <vt:lpstr>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Maria Savchynska Zalischyky Gimnasia</dc:title>
  <dc:creator>Admin</dc:creator>
  <cp:lastModifiedBy>Admin</cp:lastModifiedBy>
  <cp:revision>70</cp:revision>
  <dcterms:created xsi:type="dcterms:W3CDTF">2011-12-06T15:10:50Z</dcterms:created>
  <dcterms:modified xsi:type="dcterms:W3CDTF">2012-02-15T21:34:56Z</dcterms:modified>
</cp:coreProperties>
</file>