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73" r:id="rId2"/>
    <p:sldId id="274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5" r:id="rId11"/>
    <p:sldId id="276" r:id="rId12"/>
    <p:sldId id="277" r:id="rId13"/>
    <p:sldId id="270" r:id="rId14"/>
    <p:sldId id="278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3190-C8AB-43C1-A7D2-626B621BF93A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992AD-8DBB-4B38-9AE3-B3533EEB09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57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F4D8EC-E5E5-4872-862A-430F2BF21737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59EABC-5C4B-4FD3-BEB9-33CF8BEE6A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8;&#1086;&#1083;&#1077;&#1088;&#1072;&#1085;&#1090;&#1085;&#1110;&#1089;&#1090;&#1100;.pptx" TargetMode="External"/><Relationship Id="rId2" Type="http://schemas.openxmlformats.org/officeDocument/2006/relationships/hyperlink" Target="food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329292" cy="3714776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 w="165100" prst="coolSlant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use of an interactive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smartboard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as an efficient tool in English teaching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 We need to go _______.</a:t>
            </a:r>
          </a:p>
          <a:p>
            <a:pPr>
              <a:buNone/>
            </a:pPr>
            <a:r>
              <a:rPr lang="en-US" dirty="0" smtClean="0"/>
              <a:t>-  I don't think so, we've got a lot </a:t>
            </a:r>
            <a:r>
              <a:rPr lang="en-US" dirty="0" err="1" smtClean="0"/>
              <a:t>of______here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 We don't have much milk or______, and we don't have _____ water.</a:t>
            </a:r>
          </a:p>
          <a:p>
            <a:pPr>
              <a:buNone/>
            </a:pPr>
            <a:r>
              <a:rPr lang="en-US" dirty="0" smtClean="0"/>
              <a:t>-  Oh, OK. Lets go _______this evening.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____ go _______.</a:t>
            </a:r>
          </a:p>
          <a:p>
            <a:r>
              <a:rPr lang="en-US" dirty="0" smtClean="0"/>
              <a:t>I don't _____ so, we've ___ a lot _______here.</a:t>
            </a:r>
          </a:p>
          <a:p>
            <a:r>
              <a:rPr lang="en-US" dirty="0" smtClean="0"/>
              <a:t>We don't ____ much _______, and we ____ have _______.</a:t>
            </a:r>
          </a:p>
          <a:p>
            <a:r>
              <a:rPr lang="en-US" dirty="0" smtClean="0"/>
              <a:t>Oh, OK. Let’s __________ this _______.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Grammar rules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Uncountable nouns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Countable nouns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How much</a:t>
            </a:r>
          </a:p>
          <a:p>
            <a:pPr>
              <a:buNone/>
            </a:pPr>
            <a:r>
              <a:rPr lang="en-US" dirty="0" smtClean="0"/>
              <a:t>    milk</a:t>
            </a:r>
          </a:p>
          <a:p>
            <a:pPr>
              <a:buNone/>
            </a:pPr>
            <a:r>
              <a:rPr lang="en-US" dirty="0" smtClean="0"/>
              <a:t>    butter</a:t>
            </a:r>
          </a:p>
          <a:p>
            <a:pPr>
              <a:buNone/>
            </a:pPr>
            <a:r>
              <a:rPr lang="en-US" dirty="0" smtClean="0"/>
              <a:t>    water</a:t>
            </a:r>
          </a:p>
          <a:p>
            <a:pPr>
              <a:buNone/>
            </a:pPr>
            <a:r>
              <a:rPr lang="en-US" dirty="0" smtClean="0"/>
              <a:t>    coffee         is there? </a:t>
            </a:r>
          </a:p>
          <a:p>
            <a:pPr>
              <a:buNone/>
            </a:pPr>
            <a:r>
              <a:rPr lang="en-US" dirty="0" smtClean="0"/>
              <a:t>    sugar</a:t>
            </a:r>
          </a:p>
          <a:p>
            <a:pPr>
              <a:buNone/>
            </a:pPr>
            <a:r>
              <a:rPr lang="en-US" dirty="0" smtClean="0"/>
              <a:t>    flour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many</a:t>
            </a:r>
          </a:p>
          <a:p>
            <a:pPr>
              <a:buNone/>
            </a:pPr>
            <a:r>
              <a:rPr lang="en-US" dirty="0" smtClean="0"/>
              <a:t>   potatoes</a:t>
            </a:r>
          </a:p>
          <a:p>
            <a:pPr>
              <a:buNone/>
            </a:pPr>
            <a:r>
              <a:rPr lang="en-US" dirty="0" smtClean="0"/>
              <a:t>   onions</a:t>
            </a:r>
          </a:p>
          <a:p>
            <a:pPr>
              <a:buNone/>
            </a:pPr>
            <a:r>
              <a:rPr lang="en-US" dirty="0" smtClean="0"/>
              <a:t>   oranges</a:t>
            </a:r>
          </a:p>
          <a:p>
            <a:pPr>
              <a:buNone/>
            </a:pPr>
            <a:r>
              <a:rPr lang="en-US" dirty="0" smtClean="0"/>
              <a:t>   carrots           are there?</a:t>
            </a:r>
          </a:p>
          <a:p>
            <a:pPr>
              <a:buNone/>
            </a:pPr>
            <a:r>
              <a:rPr lang="en-US" dirty="0" smtClean="0"/>
              <a:t>   apples</a:t>
            </a:r>
          </a:p>
          <a:p>
            <a:pPr>
              <a:buNone/>
            </a:pPr>
            <a:r>
              <a:rPr lang="en-US" dirty="0" smtClean="0"/>
              <a:t>   bananas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857356" y="2928934"/>
            <a:ext cx="357190" cy="2500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143636" y="3000372"/>
            <a:ext cx="357190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an interactive board improves the teaching results;</a:t>
            </a:r>
          </a:p>
          <a:p>
            <a:r>
              <a:rPr lang="en-US" dirty="0" smtClean="0"/>
              <a:t>An interactive board can change the pupils’ attitude towards studying;</a:t>
            </a:r>
          </a:p>
          <a:p>
            <a:r>
              <a:rPr lang="en-US" dirty="0" smtClean="0"/>
              <a:t>With an interactive board teachers can use visual, audio and </a:t>
            </a:r>
            <a:r>
              <a:rPr lang="en-US" dirty="0" err="1" smtClean="0"/>
              <a:t>kinaesthetic</a:t>
            </a:r>
            <a:r>
              <a:rPr lang="en-US" dirty="0" smtClean="0"/>
              <a:t> means of education;</a:t>
            </a:r>
          </a:p>
          <a:p>
            <a:r>
              <a:rPr lang="en-US" dirty="0" smtClean="0"/>
              <a:t>Children learn to interact successfully;</a:t>
            </a:r>
          </a:p>
          <a:p>
            <a:r>
              <a:rPr lang="en-US" dirty="0" smtClean="0"/>
              <a:t>Children are interested and motivated to learn a foreign language.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If a child can't learn the way we teach, maybe we should teach the way they learn.</a:t>
            </a:r>
            <a:endParaRPr lang="uk-UA" sz="3200" dirty="0"/>
          </a:p>
        </p:txBody>
      </p:sp>
      <p:pic>
        <p:nvPicPr>
          <p:cNvPr id="1026" name="Picture 2" descr="H:\опис досвіду\photo\DSC041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/>
              <a:t/>
            </a:r>
            <a:br>
              <a:rPr lang="en-US" sz="5400" i="1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096419"/>
            <a:ext cx="4500594" cy="319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857232"/>
            <a:ext cx="6929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Give a man a fish and he will eat for a day. Teach him how to fish and he will eat for a lifetime.</a:t>
            </a:r>
            <a:endParaRPr lang="en-US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“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Tell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me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and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I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forget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, </a:t>
            </a:r>
            <a:endParaRPr lang="en-US" sz="4800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teach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me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and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I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remember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,</a:t>
            </a:r>
            <a:endParaRPr lang="en-US" sz="4800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involve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me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and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I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learn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Interactive board as the most effective instrument of interactive method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4546" y="2714620"/>
            <a:ext cx="4857784" cy="363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interaction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229600" cy="5280664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7290" y="1857364"/>
            <a:ext cx="2214578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interaction between a teacher and a pupil 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786314" y="1785926"/>
            <a:ext cx="2143140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interaction between a pupil and a pupil</a:t>
            </a: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571868" y="271462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000364" y="4071942"/>
            <a:ext cx="2357454" cy="2286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 interaction between</a:t>
            </a:r>
            <a:r>
              <a:rPr lang="en-US" sz="2000" dirty="0" smtClean="0">
                <a:solidFill>
                  <a:schemeClr val="tx1"/>
                </a:solidFill>
              </a:rPr>
              <a:t> groups of  </a:t>
            </a:r>
            <a:r>
              <a:rPr lang="en-US" dirty="0" smtClean="0">
                <a:solidFill>
                  <a:schemeClr val="tx1"/>
                </a:solidFill>
              </a:rPr>
              <a:t>pupils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478977">
            <a:off x="5357818" y="392906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лево стрелка 24"/>
          <p:cNvSpPr/>
          <p:nvPr/>
        </p:nvSpPr>
        <p:spPr>
          <a:xfrm rot="21268624">
            <a:off x="2285984" y="392906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main rules of the use of an interactive smart board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All pupils must participate;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Active participation is encouraged by teachers;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There mustn’t be more than 15 people in the group;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classroom must be prepared for the work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with AN interactive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efficiency of the lessons with an interactive board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When using the interactive board, pupils remember</a:t>
            </a:r>
          </a:p>
          <a:p>
            <a:pPr algn="ctr"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90% of what they are doing</a:t>
            </a:r>
          </a:p>
          <a:p>
            <a:pPr algn="ctr">
              <a:buNone/>
            </a:pP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during the lesson.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need the board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board can make the lesson better: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You can make presentations, create models;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It improves the understanding of grammar rules and communication topics;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Pupils take active part. They like the work with the board.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board improves the planning of the lesson, its rate.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Kinds of activities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Work with texts and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action="ppaction://hlinkfile"/>
              </a:rPr>
              <a:t>images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Making notes on the board;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Saving the notes for their further usage;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Looking through Web-sites;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Making tasks with the help of the models;</a:t>
            </a:r>
          </a:p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pres?slideindex=1&amp;slidetitle="/>
              </a:rPr>
              <a:t>presentations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by the pupils.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activities: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Work with texts (disappearing dialogue):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 We need to go shopping.</a:t>
            </a:r>
          </a:p>
          <a:p>
            <a:pPr>
              <a:buNone/>
            </a:pPr>
            <a:r>
              <a:rPr lang="en-US" dirty="0" smtClean="0"/>
              <a:t>-  I don't think so, we've got a lot of food here.</a:t>
            </a:r>
          </a:p>
          <a:p>
            <a:pPr>
              <a:buNone/>
            </a:pPr>
            <a:r>
              <a:rPr lang="en-US" dirty="0" smtClean="0"/>
              <a:t>-  We don't have much milk or bread, and we don't have much water.</a:t>
            </a:r>
          </a:p>
          <a:p>
            <a:pPr>
              <a:buNone/>
            </a:pPr>
            <a:r>
              <a:rPr lang="en-US" dirty="0" smtClean="0"/>
              <a:t>-  Oh, OK. Lets go shopping this evening.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508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The use of an interactive smartboard as an efficient tool in English teaching</vt:lpstr>
      <vt:lpstr>Слайд 2</vt:lpstr>
      <vt:lpstr>    Interactive board as the most effective instrument of interactive method</vt:lpstr>
      <vt:lpstr>Types of interaction</vt:lpstr>
      <vt:lpstr>The main rules of the use of an interactive smart board</vt:lpstr>
      <vt:lpstr>  The efficiency of the lessons with an interactive board</vt:lpstr>
      <vt:lpstr>Why do we need the board</vt:lpstr>
      <vt:lpstr>Kinds of activities</vt:lpstr>
      <vt:lpstr>Examples of activities: </vt:lpstr>
      <vt:lpstr>Слайд 10</vt:lpstr>
      <vt:lpstr>Слайд 11</vt:lpstr>
      <vt:lpstr>Grammar rules</vt:lpstr>
      <vt:lpstr>Conclusions</vt:lpstr>
      <vt:lpstr>If a child can't learn the way we teach, maybe we should teach the way they learn.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Savchynska Zalischyky Gimnasia</dc:title>
  <dc:creator>Admin</dc:creator>
  <cp:lastModifiedBy>Admin</cp:lastModifiedBy>
  <cp:revision>70</cp:revision>
  <dcterms:created xsi:type="dcterms:W3CDTF">2011-12-06T15:10:50Z</dcterms:created>
  <dcterms:modified xsi:type="dcterms:W3CDTF">2012-02-15T21:34:56Z</dcterms:modified>
</cp:coreProperties>
</file>