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9" r:id="rId11"/>
    <p:sldId id="267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1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84797-25C7-46C5-83CE-5E87D7262B53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27911-59E9-440B-9A3D-59392CFE4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6DC9F-71E6-41E6-9EC3-0BB639A97875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9D3DE-0D3E-4A12-B72E-024699AB2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B1F59-417E-4396-A2BC-5134FC64FE51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A8D74-A36F-439F-9523-C50EEF9CD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6470-1064-4617-BB81-9DE5EAE0C771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9E574-AC74-4C30-B046-1E9642CDF8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02BDF-DFAA-4596-8856-D750063AEB5C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86025-8581-4776-85B9-78C6EB25D9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C7E43-AF09-4B65-BC9C-640ACCB81A33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50DCB-F12C-4D3E-A074-FF02B2D6FD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57884-0F74-4BB8-8C0B-1FA112529C2C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0ABBD-EA92-4B3B-8810-5A4EBDFA50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08142-396D-4717-8B03-20A7067C0FA0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C9D1-081E-451A-8C38-37F594CAF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D7580-957C-49FA-940F-B98C6BC3827A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66AED-D25E-4EDC-96A5-3F0F8EAD0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33715-4CAA-4DAA-9295-C7000542B385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DA599-19BF-4E49-B504-7F78DD7B2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F10D8-FADA-4501-96FF-FCE0F701DB9D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5C9C6-A8E2-4F11-B8DF-3399BC82E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02042-BA93-4945-A73C-779BBC07EE14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B702F-A4C4-43CD-A6D7-97D70517EF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321DAD-AE4B-477D-9081-5CAD9B01CCA3}" type="datetimeFigureOut">
              <a:rPr lang="ru-RU"/>
              <a:pPr>
                <a:defRPr/>
              </a:pPr>
              <a:t>06.11.2015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2FA2E5-D556-4268-B09E-AF6470F38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73" r:id="rId9"/>
    <p:sldLayoutId id="2147483664" r:id="rId10"/>
    <p:sldLayoutId id="2147483663" r:id="rId11"/>
    <p:sldLayoutId id="214748366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600" smtClean="0"/>
              <a:t>4</a:t>
            </a:r>
            <a:r>
              <a:rPr lang="uk-UA" sz="4600" smtClean="0">
                <a:latin typeface="Arial" charset="0"/>
              </a:rPr>
              <a:t> види мовленнєвої діяльності</a:t>
            </a:r>
            <a:endParaRPr lang="ru-RU" sz="4600" smtClean="0">
              <a:latin typeface="Arial" charset="0"/>
            </a:endParaRPr>
          </a:p>
        </p:txBody>
      </p:sp>
      <p:pic>
        <p:nvPicPr>
          <p:cNvPr id="14338" name="Picture 5" descr="communicatio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2276475"/>
            <a:ext cx="57150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  Види говоріння</a:t>
            </a:r>
            <a:endParaRPr lang="ru-RU" smtClean="0"/>
          </a:p>
        </p:txBody>
      </p:sp>
      <p:sp>
        <p:nvSpPr>
          <p:cNvPr id="23554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Інтерактивний (діалог, рольова гра)</a:t>
            </a:r>
          </a:p>
          <a:p>
            <a:pPr eaLnBrk="1" hangingPunct="1"/>
            <a:endParaRPr lang="uk-UA" smtClean="0"/>
          </a:p>
          <a:p>
            <a:pPr eaLnBrk="1" hangingPunct="1"/>
            <a:r>
              <a:rPr lang="uk-UA" smtClean="0"/>
              <a:t>Частково інтерактивний (промова перед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аудиторією)</a:t>
            </a:r>
          </a:p>
          <a:p>
            <a:pPr eaLnBrk="1" hangingPunct="1"/>
            <a:endParaRPr lang="uk-UA" smtClean="0"/>
          </a:p>
          <a:p>
            <a:pPr eaLnBrk="1" hangingPunct="1"/>
            <a:r>
              <a:rPr lang="uk-UA" smtClean="0"/>
              <a:t>Неінтерактивний (запис на плівку)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4600" smtClean="0"/>
              <a:t>Основними етапами навчання діалогічної мови на уроці є: </a:t>
            </a:r>
          </a:p>
        </p:txBody>
      </p:sp>
      <p:sp>
        <p:nvSpPr>
          <p:cNvPr id="24578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презентація ситуації за допомогою словесного пояснення або технічних засобів навчання; </a:t>
            </a:r>
          </a:p>
          <a:p>
            <a:pPr eaLnBrk="1" hangingPunct="1"/>
            <a:r>
              <a:rPr lang="ru-RU" smtClean="0"/>
              <a:t> презентація діалогу в звуковій та графічній формі; </a:t>
            </a:r>
          </a:p>
          <a:p>
            <a:pPr eaLnBrk="1" hangingPunct="1"/>
            <a:r>
              <a:rPr lang="ru-RU" smtClean="0"/>
              <a:t> засвоєння мовного матеріалу діалогу; </a:t>
            </a:r>
          </a:p>
          <a:p>
            <a:pPr eaLnBrk="1" hangingPunct="1"/>
            <a:r>
              <a:rPr lang="ru-RU" smtClean="0"/>
              <a:t> засвоєння способів зв'язку реплік у діалозі; </a:t>
            </a:r>
          </a:p>
          <a:p>
            <a:pPr eaLnBrk="1" hangingPunct="1"/>
            <a:r>
              <a:rPr lang="ru-RU" smtClean="0"/>
              <a:t> відтворення діалогу; </a:t>
            </a:r>
          </a:p>
          <a:p>
            <a:pPr eaLnBrk="1" hangingPunct="1"/>
            <a:r>
              <a:rPr lang="ru-RU" smtClean="0"/>
              <a:t> розширення можливостей діалогу-зразка за рахунок зміни компонентів ситуації.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600" smtClean="0"/>
              <a:t>What can you say about your own house?</a:t>
            </a:r>
            <a:endParaRPr lang="ru-RU" sz="4600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kind of house or flat do you live in?</a:t>
            </a:r>
          </a:p>
          <a:p>
            <a:pPr eaLnBrk="1" hangingPunct="1"/>
            <a:r>
              <a:rPr lang="en-US" smtClean="0"/>
              <a:t>Where is it?</a:t>
            </a:r>
          </a:p>
          <a:p>
            <a:pPr eaLnBrk="1" hangingPunct="1"/>
            <a:r>
              <a:rPr lang="en-US" smtClean="0"/>
              <a:t>How many rooms are there?</a:t>
            </a:r>
          </a:p>
          <a:p>
            <a:pPr eaLnBrk="1" hangingPunct="1"/>
            <a:r>
              <a:rPr lang="en-US" smtClean="0"/>
              <a:t>What do you like about it?</a:t>
            </a:r>
          </a:p>
          <a:p>
            <a:pPr eaLnBrk="1" hangingPunct="1"/>
            <a:r>
              <a:rPr lang="en-US" smtClean="0"/>
              <a:t>What don’t you like about it?</a:t>
            </a:r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При навчанні діалогічної мови рекомендується варіювати різнівиди діалогів і форми роботи з ними</a:t>
            </a:r>
            <a:r>
              <a:rPr lang="ru-RU" sz="4600" smtClean="0"/>
              <a:t> 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діалог-бесіда, </a:t>
            </a:r>
          </a:p>
          <a:p>
            <a:pPr eaLnBrk="1" hangingPunct="1"/>
            <a:r>
              <a:rPr lang="ru-RU" smtClean="0"/>
              <a:t>діалог-інсценування,</a:t>
            </a:r>
          </a:p>
          <a:p>
            <a:pPr eaLnBrk="1" hangingPunct="1"/>
            <a:r>
              <a:rPr lang="ru-RU" smtClean="0"/>
              <a:t>бесіда учнів між собою та з викладачем, </a:t>
            </a:r>
          </a:p>
          <a:p>
            <a:pPr eaLnBrk="1" hangingPunct="1"/>
            <a:r>
              <a:rPr lang="ru-RU" smtClean="0"/>
              <a:t>парна та групова.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Монолог</a:t>
            </a:r>
            <a:endParaRPr lang="ru-RU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mtClean="0"/>
              <a:t>      </a:t>
            </a:r>
            <a:r>
              <a:rPr lang="ru-RU" b="1" smtClean="0"/>
              <a:t>Метою навчання монологічного мовлення є формування мовних монологічний умінь: </a:t>
            </a:r>
          </a:p>
          <a:p>
            <a:pPr eaLnBrk="1" hangingPunct="1"/>
            <a:r>
              <a:rPr lang="ru-RU" smtClean="0"/>
              <a:t> переказати текст, зробити опис, повідомлення на задану тему, скласти розповідь; </a:t>
            </a:r>
          </a:p>
          <a:p>
            <a:pPr eaLnBrk="1" hangingPunct="1"/>
            <a:r>
              <a:rPr lang="ru-RU" smtClean="0"/>
              <a:t> логічно послідовно розкрити задану тему; </a:t>
            </a:r>
          </a:p>
          <a:p>
            <a:pPr eaLnBrk="1" hangingPunct="1"/>
            <a:r>
              <a:rPr lang="ru-RU" smtClean="0"/>
              <a:t> обгрунтувати правильність своїх суджень, включаючи у свою мову елементи розмірковування, аргументації.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Читання</a:t>
            </a:r>
            <a:endParaRPr lang="ru-RU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uk-UA" sz="2200" smtClean="0"/>
              <a:t>Перцептивний письмовий вид мовленнєвої діяльності. </a:t>
            </a:r>
          </a:p>
          <a:p>
            <a:pPr eaLnBrk="1" hangingPunct="1"/>
            <a:endParaRPr lang="uk-UA" sz="2200" smtClean="0"/>
          </a:p>
          <a:p>
            <a:pPr eaLnBrk="1" hangingPunct="1"/>
            <a:r>
              <a:rPr lang="ru-RU" sz="2200" smtClean="0"/>
              <a:t>Читання сприяє збільшенню лексичного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200" smtClean="0"/>
              <a:t>   запасу мовця, збагаченню його знань практичної стилістики, а отже, хто багато читає, той кра-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200" smtClean="0"/>
              <a:t>   ще пише. </a:t>
            </a:r>
          </a:p>
        </p:txBody>
      </p:sp>
      <p:sp>
        <p:nvSpPr>
          <p:cNvPr id="28675" name="Rectangl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ru-RU" sz="2200" smtClean="0"/>
          </a:p>
        </p:txBody>
      </p:sp>
      <p:pic>
        <p:nvPicPr>
          <p:cNvPr id="28676" name="Picture 6" descr="ANd9GcRz2ySnM1Z6ue1AM3HvIwaJ5ic2yRD_vKZRs04eit6r6gesQga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2852738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600" smtClean="0"/>
              <a:t>Читання передбачає:</a:t>
            </a:r>
            <a:br>
              <a:rPr lang="ru-RU" sz="4600" smtClean="0"/>
            </a:br>
            <a:endParaRPr lang="ru-RU" sz="4600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читання з метою загальної орієнтації,</a:t>
            </a:r>
          </a:p>
          <a:p>
            <a:pPr eaLnBrk="1" hangingPunct="1"/>
            <a:r>
              <a:rPr lang="ru-RU" smtClean="0"/>
              <a:t> з метою отримання інформації (прочитати лист,     довідкову літературу), </a:t>
            </a:r>
          </a:p>
          <a:p>
            <a:pPr eaLnBrk="1" hangingPunct="1"/>
            <a:r>
              <a:rPr lang="ru-RU" smtClean="0"/>
              <a:t>для виконання інструкцій, </a:t>
            </a:r>
          </a:p>
          <a:p>
            <a:pPr eaLnBrk="1" hangingPunct="1"/>
            <a:r>
              <a:rPr lang="ru-RU" smtClean="0"/>
              <a:t>для задоволення.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600" smtClean="0"/>
              <a:t>Як зробити читання цікавішим?</a:t>
            </a:r>
            <a:endParaRPr lang="ru-RU" sz="4600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23" name="Picture 5" descr="Start%2BReading%2BBook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989138"/>
            <a:ext cx="520065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686800" cy="838200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Disappearing dialogue</a:t>
            </a:r>
            <a:endParaRPr lang="ru-RU" sz="36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1746" name="Содержимое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300" smtClean="0"/>
              <a:t>Do you like baseball caps?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Yes, I do. Do you like sunglasses?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Yes, I do. Which clothes do you like?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300" smtClean="0"/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I like skirts, dresses, blouses. And I really love my new purple boots.</a:t>
            </a:r>
          </a:p>
          <a:p>
            <a:pPr eaLnBrk="1" hangingPunct="1">
              <a:lnSpc>
                <a:spcPct val="80000"/>
              </a:lnSpc>
            </a:pPr>
            <a:endParaRPr lang="en-US" sz="2300" smtClean="0"/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And I hate skirts. I never wear dresses and blouses. </a:t>
            </a:r>
          </a:p>
          <a:p>
            <a:pPr eaLnBrk="1" hangingPunct="1">
              <a:lnSpc>
                <a:spcPct val="80000"/>
              </a:lnSpc>
            </a:pPr>
            <a:endParaRPr lang="en-US" sz="2300" smtClean="0"/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Which clothes do you like?</a:t>
            </a:r>
          </a:p>
          <a:p>
            <a:pPr eaLnBrk="1" hangingPunct="1">
              <a:lnSpc>
                <a:spcPct val="80000"/>
              </a:lnSpc>
            </a:pPr>
            <a:endParaRPr lang="en-US" sz="2300" smtClean="0"/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I like jeans, T-shirts  and sweatshirts. My favourite T-shirt is red with a picture of eagle on it.</a:t>
            </a:r>
            <a:endParaRPr lang="ru-RU" sz="23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ru-RU" smtClean="0"/>
          </a:p>
        </p:txBody>
      </p:sp>
      <p:sp>
        <p:nvSpPr>
          <p:cNvPr id="32770" name="Содержимое 2"/>
          <p:cNvSpPr>
            <a:spLocks noGrp="1"/>
          </p:cNvSpPr>
          <p:nvPr>
            <p:ph idx="4294967295"/>
          </p:nvPr>
        </p:nvSpPr>
        <p:spPr>
          <a:xfrm>
            <a:off x="304800" y="1143000"/>
            <a:ext cx="86868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300" smtClean="0"/>
              <a:t>Do you  …        baseball caps?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Yes, I do. Do you like ……                ?</a:t>
            </a:r>
          </a:p>
          <a:p>
            <a:pPr eaLnBrk="1" hangingPunct="1">
              <a:lnSpc>
                <a:spcPct val="90000"/>
              </a:lnSpc>
            </a:pPr>
            <a:endParaRPr lang="en-US" sz="2300" smtClean="0"/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…      , I do. Which    …           do you like?</a:t>
            </a:r>
          </a:p>
          <a:p>
            <a:pPr eaLnBrk="1" hangingPunct="1">
              <a:lnSpc>
                <a:spcPct val="90000"/>
              </a:lnSpc>
            </a:pPr>
            <a:endParaRPr lang="en-US" sz="2300" smtClean="0"/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I  …       skirts,   …         , blouses. And I really love my new  ……           boots.</a:t>
            </a:r>
          </a:p>
          <a:p>
            <a:pPr eaLnBrk="1" hangingPunct="1">
              <a:lnSpc>
                <a:spcPct val="90000"/>
              </a:lnSpc>
            </a:pPr>
            <a:endParaRPr lang="en-US" sz="2300" smtClean="0"/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And I hate    ….            . I never   ….    dresses and blouses. </a:t>
            </a:r>
          </a:p>
          <a:p>
            <a:pPr eaLnBrk="1" hangingPunct="1">
              <a:lnSpc>
                <a:spcPct val="90000"/>
              </a:lnSpc>
            </a:pPr>
            <a:endParaRPr lang="en-US" sz="2300" smtClean="0"/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Which clothes do you    …..           ?</a:t>
            </a:r>
          </a:p>
          <a:p>
            <a:pPr eaLnBrk="1" hangingPunct="1">
              <a:lnSpc>
                <a:spcPct val="90000"/>
              </a:lnSpc>
            </a:pPr>
            <a:endParaRPr lang="en-US" sz="2300" smtClean="0"/>
          </a:p>
          <a:p>
            <a:pPr eaLnBrk="1" hangingPunct="1">
              <a:lnSpc>
                <a:spcPct val="90000"/>
              </a:lnSpc>
            </a:pPr>
            <a:r>
              <a:rPr lang="en-US" sz="2300" smtClean="0"/>
              <a:t>I like   …..           , T-shirts  and sweatshirts. My favourite  …..       is red with a   …..     of eagle on it.</a:t>
            </a:r>
            <a:endParaRPr lang="ru-RU" sz="2300" smtClean="0"/>
          </a:p>
          <a:p>
            <a:pPr eaLnBrk="1" hangingPunct="1">
              <a:lnSpc>
                <a:spcPct val="90000"/>
              </a:lnSpc>
            </a:pPr>
            <a:endParaRPr lang="ru-RU" sz="23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2800" smtClean="0"/>
              <a:t>Мовознавці виділяють 4 основні види мовленнєвої діяльності</a:t>
            </a:r>
            <a:endParaRPr lang="ru-RU" sz="2800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uk-UA" sz="2200" smtClean="0"/>
          </a:p>
          <a:p>
            <a:pPr eaLnBrk="1" hangingPunct="1"/>
            <a:r>
              <a:rPr lang="uk-UA" sz="2200" smtClean="0"/>
              <a:t>Слухання (аудіювання);</a:t>
            </a:r>
          </a:p>
          <a:p>
            <a:pPr eaLnBrk="1" hangingPunct="1"/>
            <a:r>
              <a:rPr lang="uk-UA" sz="2200" smtClean="0"/>
              <a:t>Говоріння;</a:t>
            </a:r>
          </a:p>
          <a:p>
            <a:pPr eaLnBrk="1" hangingPunct="1"/>
            <a:r>
              <a:rPr lang="uk-UA" sz="2200" smtClean="0"/>
              <a:t>Читання;</a:t>
            </a:r>
          </a:p>
          <a:p>
            <a:pPr eaLnBrk="1" hangingPunct="1"/>
            <a:r>
              <a:rPr lang="uk-UA" sz="2200" smtClean="0"/>
              <a:t>Письмо.</a:t>
            </a:r>
            <a:endParaRPr lang="ru-RU" sz="2200" smtClean="0"/>
          </a:p>
        </p:txBody>
      </p:sp>
      <p:sp>
        <p:nvSpPr>
          <p:cNvPr id="15363" name="Rectangl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ru-RU" sz="2200" smtClean="0"/>
          </a:p>
        </p:txBody>
      </p:sp>
      <p:pic>
        <p:nvPicPr>
          <p:cNvPr id="15364" name="Picture 6" descr="http://britishacademyindia.com/images/2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916113"/>
            <a:ext cx="3240088" cy="381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 Pictures instead of the words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My </a:t>
            </a:r>
            <a:r>
              <a:rPr lang="en-US" dirty="0" err="1" smtClean="0"/>
              <a:t>favourite</a:t>
            </a:r>
            <a:r>
              <a:rPr lang="en-US" dirty="0" smtClean="0"/>
              <a:t> food is   </a:t>
            </a:r>
            <a:r>
              <a:rPr lang="ru-RU" dirty="0" smtClean="0"/>
              <a:t> </a:t>
            </a:r>
            <a:r>
              <a:rPr lang="en-US" dirty="0" smtClean="0"/>
              <a:t>      and         . But on Sundays my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mother cooks             for lunch. We eat it with           and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Then we usually have some        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Sometimes we eat            or         for dinner. And we often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eat          and           for breakfast. I eat a lot of           but I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don’t like           .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 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33795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1785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Рисунок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5" y="1857375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Рисунок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242887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Рисунок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88" y="242887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Рисунок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96188" y="2492375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Рисунок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95738" y="3141663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Рисунок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500" y="371475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Рисунок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929063" y="3857625"/>
            <a:ext cx="3619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3" name="Рисунок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1563" y="450056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4" name="Рисунок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286000" y="45720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5" name="Рисунок 1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000750" y="44291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6" name="Рисунок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85938" y="5214938"/>
            <a:ext cx="47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Письмо</a:t>
            </a:r>
            <a:endParaRPr lang="ru-RU" smtClean="0"/>
          </a:p>
        </p:txBody>
      </p:sp>
      <p:sp>
        <p:nvSpPr>
          <p:cNvPr id="34818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uk-UA" sz="2000" smtClean="0"/>
              <a:t>Продуктивний письмовий вид діяльності.</a:t>
            </a:r>
          </a:p>
          <a:p>
            <a:pPr eaLnBrk="1" hangingPunct="1"/>
            <a:endParaRPr lang="uk-UA" sz="2000" smtClean="0"/>
          </a:p>
          <a:p>
            <a:pPr eaLnBrk="1" hangingPunct="1"/>
            <a:r>
              <a:rPr lang="ru-RU" sz="2000" smtClean="0"/>
              <a:t>У процесі навчання письма потрібно прагнути вміти: заповнити формуляр, анкету, написати статтю, доповідь, есе, скласти записи для майбутнього використання,  записати під диктування, написати творчий образний текст, написати особистий і діловий лист та ін. </a:t>
            </a:r>
          </a:p>
        </p:txBody>
      </p:sp>
      <p:sp>
        <p:nvSpPr>
          <p:cNvPr id="34819" name="Rectangl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ru-RU" sz="2000" smtClean="0"/>
          </a:p>
        </p:txBody>
      </p:sp>
      <p:pic>
        <p:nvPicPr>
          <p:cNvPr id="34820" name="Picture 6" descr="writing-c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2420938"/>
            <a:ext cx="31718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Письмові завдання</a:t>
            </a:r>
            <a:endParaRPr lang="ru-RU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Контрольоване письмо (копіювання);</a:t>
            </a:r>
          </a:p>
          <a:p>
            <a:pPr eaLnBrk="1" hangingPunct="1"/>
            <a:r>
              <a:rPr lang="uk-UA" smtClean="0"/>
              <a:t>Напівконтрольоване письмо;</a:t>
            </a:r>
          </a:p>
          <a:p>
            <a:pPr eaLnBrk="1" hangingPunct="1"/>
            <a:r>
              <a:rPr lang="uk-UA" smtClean="0"/>
              <a:t>Самостійне (вільне) письмо.</a:t>
            </a:r>
            <a:endParaRPr lang="ru-RU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Контрольоване письмо</a:t>
            </a:r>
            <a:endParaRPr lang="ru-RU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Копіювання: підібрати слова до малюнків, з</a:t>
            </a:r>
            <a:r>
              <a:rPr lang="en-US" smtClean="0"/>
              <a:t>’</a:t>
            </a:r>
            <a:r>
              <a:rPr lang="uk-UA" smtClean="0"/>
              <a:t>єднати частини речення, питання і відповідь, поставити слова у правильному порядку і записати речення.</a:t>
            </a:r>
          </a:p>
          <a:p>
            <a:pPr eaLnBrk="1" hangingPunct="1"/>
            <a:r>
              <a:rPr lang="uk-UA" smtClean="0"/>
              <a:t>Знайти слова у лінії слів і записати: </a:t>
            </a:r>
            <a:r>
              <a:rPr lang="en-US" smtClean="0"/>
              <a:t>catdogratfishfrogcow. </a:t>
            </a:r>
            <a:endParaRPr lang="uk-UA" smtClean="0"/>
          </a:p>
          <a:p>
            <a:pPr eaLnBrk="1" hangingPunct="1"/>
            <a:r>
              <a:rPr lang="uk-UA" smtClean="0"/>
              <a:t>Утворити якомога більше слів з одного слова: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</a:t>
            </a:r>
            <a:r>
              <a:rPr lang="en-US" smtClean="0"/>
              <a:t>e.g. </a:t>
            </a:r>
            <a:r>
              <a:rPr lang="uk-UA" smtClean="0"/>
              <a:t> </a:t>
            </a:r>
            <a:r>
              <a:rPr lang="en-US" smtClean="0"/>
              <a:t>teacher.</a:t>
            </a:r>
            <a:r>
              <a:rPr lang="uk-UA" smtClean="0"/>
              <a:t> </a:t>
            </a:r>
            <a:endParaRPr lang="en-US" smtClean="0"/>
          </a:p>
          <a:p>
            <a:pPr eaLnBrk="1" hangingPunct="1"/>
            <a:r>
              <a:rPr lang="uk-UA" smtClean="0"/>
              <a:t>Вибрати речення для опису малюнка, т.ін. </a:t>
            </a:r>
            <a:endParaRPr lang="ru-RU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Напівконтрольоване письмо</a:t>
            </a:r>
            <a:endParaRPr lang="ru-RU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Диктант: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стандартний;</a:t>
            </a:r>
          </a:p>
          <a:p>
            <a:pPr eaLnBrk="1" hangingPunct="1">
              <a:buFont typeface="Wingdings 2" pitchFamily="18" charset="2"/>
              <a:buNone/>
            </a:pPr>
            <a:r>
              <a:rPr lang="uk-UA" smtClean="0"/>
              <a:t>    диктант на стіні (бігунцевий диктант);</a:t>
            </a:r>
          </a:p>
          <a:p>
            <a:pPr eaLnBrk="1" hangingPunct="1"/>
            <a:r>
              <a:rPr lang="uk-UA" smtClean="0"/>
              <a:t>Переказ </a:t>
            </a:r>
          </a:p>
          <a:p>
            <a:pPr eaLnBrk="1" hangingPunct="1"/>
            <a:r>
              <a:rPr lang="uk-UA" smtClean="0"/>
              <a:t>Творчий диктант</a:t>
            </a:r>
          </a:p>
          <a:p>
            <a:pPr eaLnBrk="1" hangingPunct="1"/>
            <a:r>
              <a:rPr lang="uk-UA" smtClean="0"/>
              <a:t>Диктант-переклад</a:t>
            </a:r>
          </a:p>
          <a:p>
            <a:pPr eaLnBrk="1" hangingPunct="1"/>
            <a:r>
              <a:rPr lang="uk-UA" smtClean="0"/>
              <a:t>Опис малюнка із використанням ключових слів;</a:t>
            </a:r>
          </a:p>
          <a:p>
            <a:pPr eaLnBrk="1" hangingPunct="1"/>
            <a:r>
              <a:rPr lang="uk-UA" smtClean="0"/>
              <a:t>Доповнити речення, та ін.</a:t>
            </a:r>
            <a:endParaRPr lang="ru-RU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Unfinished sentences</a:t>
            </a:r>
            <a:endParaRPr lang="ru-RU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funniest thing I ever saw was…</a:t>
            </a:r>
          </a:p>
          <a:p>
            <a:pPr eaLnBrk="1" hangingPunct="1"/>
            <a:r>
              <a:rPr lang="en-US" smtClean="0"/>
              <a:t>If I had 24 hours to live I would…</a:t>
            </a:r>
          </a:p>
          <a:p>
            <a:pPr eaLnBrk="1" hangingPunct="1"/>
            <a:r>
              <a:rPr lang="en-US" smtClean="0"/>
              <a:t>On Saturdays I usually…</a:t>
            </a:r>
          </a:p>
          <a:p>
            <a:pPr eaLnBrk="1" hangingPunct="1"/>
            <a:r>
              <a:rPr lang="en-US" smtClean="0"/>
              <a:t>I feel best when…</a:t>
            </a:r>
          </a:p>
          <a:p>
            <a:pPr eaLnBrk="1" hangingPunct="1"/>
            <a:r>
              <a:rPr lang="en-US" smtClean="0"/>
              <a:t>I’d like to…</a:t>
            </a:r>
            <a:endParaRPr lang="ru-RU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Вільне письмо</a:t>
            </a:r>
            <a:endParaRPr lang="ru-RU" smtClean="0"/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Лист;</a:t>
            </a:r>
          </a:p>
          <a:p>
            <a:pPr eaLnBrk="1" hangingPunct="1"/>
            <a:r>
              <a:rPr lang="uk-UA" smtClean="0"/>
              <a:t>Список покупок;</a:t>
            </a:r>
          </a:p>
          <a:p>
            <a:pPr eaLnBrk="1" hangingPunct="1"/>
            <a:r>
              <a:rPr lang="uk-UA" smtClean="0"/>
              <a:t>Оповідання;</a:t>
            </a:r>
          </a:p>
          <a:p>
            <a:pPr eaLnBrk="1" hangingPunct="1"/>
            <a:r>
              <a:rPr lang="uk-UA" smtClean="0"/>
              <a:t>Рецепт;</a:t>
            </a:r>
          </a:p>
          <a:p>
            <a:pPr eaLnBrk="1" hangingPunct="1"/>
            <a:r>
              <a:rPr lang="uk-UA" smtClean="0"/>
              <a:t>Запрошення;</a:t>
            </a:r>
          </a:p>
          <a:p>
            <a:pPr eaLnBrk="1" hangingPunct="1"/>
            <a:r>
              <a:rPr lang="uk-UA" smtClean="0"/>
              <a:t>Вітальна листівка.</a:t>
            </a:r>
            <a:endParaRPr lang="ru-RU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Способи перевірки</a:t>
            </a:r>
            <a:endParaRPr lang="ru-RU" smtClean="0"/>
          </a:p>
        </p:txBody>
      </p:sp>
      <p:sp>
        <p:nvSpPr>
          <p:cNvPr id="40962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uk-UA" sz="2200" smtClean="0"/>
              <a:t>Самоперевірка;</a:t>
            </a:r>
          </a:p>
          <a:p>
            <a:pPr eaLnBrk="1" hangingPunct="1"/>
            <a:r>
              <a:rPr lang="uk-UA" sz="2200" smtClean="0"/>
              <a:t>Перевірка в парах;</a:t>
            </a:r>
          </a:p>
          <a:p>
            <a:pPr eaLnBrk="1" hangingPunct="1"/>
            <a:r>
              <a:rPr lang="uk-UA" sz="2200" smtClean="0"/>
              <a:t>Перевірка в групах;</a:t>
            </a:r>
          </a:p>
          <a:p>
            <a:pPr eaLnBrk="1" hangingPunct="1"/>
            <a:r>
              <a:rPr lang="uk-UA" sz="2200" smtClean="0"/>
              <a:t>Перевірка класом;</a:t>
            </a:r>
          </a:p>
          <a:p>
            <a:pPr eaLnBrk="1" hangingPunct="1"/>
            <a:r>
              <a:rPr lang="uk-UA" sz="2200" smtClean="0"/>
              <a:t>Перевірка вчителем.</a:t>
            </a:r>
            <a:endParaRPr lang="ru-RU" sz="2200" smtClean="0"/>
          </a:p>
        </p:txBody>
      </p:sp>
      <p:sp>
        <p:nvSpPr>
          <p:cNvPr id="40963" name="Rectangl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ru-RU" sz="2200" smtClean="0"/>
          </a:p>
        </p:txBody>
      </p:sp>
      <p:pic>
        <p:nvPicPr>
          <p:cNvPr id="40964" name="Picture 6" descr="ANd9GcQF4MbPee7YdM5Jv5N8-g-Dh_8hWcv6YvVvNQyz0DMQ4EkOqeQ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2636838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Висновок</a:t>
            </a:r>
            <a:endParaRPr lang="ru-RU" smtClean="0"/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Потрібно пам’ятати, що види мовленнєвої діяльності не існують у чистому вигляді.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Вони так чи інакше тісно пов’язані між собою, наприклад, слухання і говоріння. „Не можна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/>
              <a:t>   нічого сказати, не слухаючи самого себе під час говоріння, тобто не контролюючи слухом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/>
              <a:t>   правильність і ознаки висловлювання.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Письмо є взаємозалежним із читанням. Особливо не може існувати без читання письмо. Кожен, хто пише (вправи, лист, твір), мусить читати свій текст.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200" smtClean="0"/>
              <a:t>Взаємопов</a:t>
            </a:r>
            <a:r>
              <a:rPr lang="en-US" sz="3200" smtClean="0"/>
              <a:t>’</a:t>
            </a:r>
            <a:r>
              <a:rPr lang="uk-UA" sz="3200" smtClean="0"/>
              <a:t>язаність видів мовленнєвої діяльності</a:t>
            </a:r>
            <a:endParaRPr lang="ru-RU" sz="3200" smtClean="0"/>
          </a:p>
        </p:txBody>
      </p:sp>
      <p:sp>
        <p:nvSpPr>
          <p:cNvPr id="16386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eaLnBrk="1" hangingPunct="1"/>
            <a:r>
              <a:rPr lang="uk-UA" sz="2200" smtClean="0"/>
              <a:t>Тип спілкування: усне чи письмове;</a:t>
            </a:r>
          </a:p>
          <a:p>
            <a:pPr eaLnBrk="1" hangingPunct="1"/>
            <a:endParaRPr lang="uk-UA" sz="2200" smtClean="0"/>
          </a:p>
          <a:p>
            <a:pPr eaLnBrk="1" hangingPunct="1"/>
            <a:endParaRPr lang="uk-UA" sz="2200" smtClean="0"/>
          </a:p>
          <a:p>
            <a:pPr eaLnBrk="1" hangingPunct="1"/>
            <a:r>
              <a:rPr lang="uk-UA" sz="2200" smtClean="0"/>
              <a:t>Напрямок спілкування: сприймання чи продукування повідомлення.</a:t>
            </a:r>
            <a:endParaRPr lang="ru-RU" sz="2200" smtClean="0"/>
          </a:p>
        </p:txBody>
      </p:sp>
      <p:graphicFrame>
        <p:nvGraphicFramePr>
          <p:cNvPr id="16422" name="Group 38"/>
          <p:cNvGraphicFramePr>
            <a:graphicFrameLocks noGrp="1"/>
          </p:cNvGraphicFramePr>
          <p:nvPr>
            <p:ph sz="half" idx="4294967295"/>
          </p:nvPr>
        </p:nvGraphicFramePr>
        <p:xfrm>
          <a:off x="4140200" y="2781300"/>
          <a:ext cx="4679950" cy="2886075"/>
        </p:xfrm>
        <a:graphic>
          <a:graphicData uri="http://schemas.openxmlformats.org/drawingml/2006/table">
            <a:tbl>
              <a:tblPr/>
              <a:tblGrid>
                <a:gridCol w="1439863"/>
                <a:gridCol w="1655762"/>
                <a:gridCol w="1584325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Усний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Письмовий </a:t>
                      </a: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Перцептивний 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Слухання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Читання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Продуктивний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Говоріння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Письмо 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1" descr="language-skil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0" y="1600200"/>
            <a:ext cx="47625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Слухання (аудіювання)</a:t>
            </a:r>
            <a:endParaRPr lang="ru-RU" smtClean="0"/>
          </a:p>
        </p:txBody>
      </p:sp>
      <p:sp>
        <p:nvSpPr>
          <p:cNvPr id="18434" name="Rectangle 9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Розуміння сприйнятого на слух усного мовлення, це перцептивна розумова діяльність.</a:t>
            </a:r>
          </a:p>
          <a:p>
            <a:pPr eaLnBrk="1" hangingPunct="1"/>
            <a:endParaRPr lang="uk-UA" smtClean="0"/>
          </a:p>
          <a:p>
            <a:pPr eaLnBrk="1" hangingPunct="1"/>
            <a:r>
              <a:rPr lang="uk-UA" smtClean="0"/>
              <a:t>Аудіювання є метою навчання іноземних мов як кінцевого результату.</a:t>
            </a:r>
          </a:p>
          <a:p>
            <a:pPr eaLnBrk="1" hangingPunct="1"/>
            <a:endParaRPr lang="uk-UA" smtClean="0"/>
          </a:p>
          <a:p>
            <a:pPr eaLnBrk="1" hangingPunct="1"/>
            <a:r>
              <a:rPr lang="uk-UA" smtClean="0"/>
              <a:t>Учні мають розвинути здатність здогадуватися про значення невідомих їм слів, а також розуміти загальний зміст повідомлення.</a:t>
            </a:r>
          </a:p>
          <a:p>
            <a:pPr eaLnBrk="1" hangingPunct="1"/>
            <a:endParaRPr lang="uk-UA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400" smtClean="0"/>
              <a:t>Аудіювання є не лише метою, а й засобом навчання. Воно дає можливість оволодіти </a:t>
            </a:r>
            <a:r>
              <a:rPr lang="uk-UA" sz="2400" i="1" smtClean="0"/>
              <a:t>фонемним складом та інтонацією мови. </a:t>
            </a:r>
          </a:p>
          <a:p>
            <a:pPr eaLnBrk="1" hangingPunct="1">
              <a:lnSpc>
                <a:spcPct val="80000"/>
              </a:lnSpc>
            </a:pPr>
            <a:endParaRPr lang="uk-UA" sz="2400" i="1" smtClean="0"/>
          </a:p>
          <a:p>
            <a:pPr eaLnBrk="1" hangingPunct="1">
              <a:lnSpc>
                <a:spcPct val="80000"/>
              </a:lnSpc>
            </a:pPr>
            <a:r>
              <a:rPr lang="uk-UA" sz="2400" smtClean="0"/>
              <a:t>Відбувається засвоєння </a:t>
            </a:r>
            <a:r>
              <a:rPr lang="uk-UA" sz="2400" i="1" smtClean="0"/>
              <a:t>лексичного матеріалу, граматичної структури мови</a:t>
            </a:r>
            <a:r>
              <a:rPr lang="uk-UA" sz="240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uk-UA" sz="2400" smtClean="0"/>
          </a:p>
          <a:p>
            <a:pPr eaLnBrk="1" hangingPunct="1">
              <a:lnSpc>
                <a:spcPct val="80000"/>
              </a:lnSpc>
            </a:pPr>
            <a:r>
              <a:rPr lang="uk-UA" sz="2400" smtClean="0"/>
              <a:t>Аудіювання полегшує оволодіння </a:t>
            </a:r>
            <a:r>
              <a:rPr lang="uk-UA" sz="2400" i="1" smtClean="0"/>
              <a:t>говорінням, читанням, письмом. </a:t>
            </a:r>
            <a:endParaRPr lang="ru-RU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smtClean="0"/>
              <a:t>Труднощі аудіювання</a:t>
            </a:r>
            <a:endParaRPr lang="ru-RU" smtClean="0"/>
          </a:p>
        </p:txBody>
      </p:sp>
      <p:sp>
        <p:nvSpPr>
          <p:cNvPr id="20482" name="Содержимое 4"/>
          <p:cNvSpPr>
            <a:spLocks noGrp="1"/>
          </p:cNvSpPr>
          <p:nvPr>
            <p:ph type="body" idx="2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pPr eaLnBrk="1" hangingPunct="1"/>
            <a:r>
              <a:rPr lang="en-US" sz="3500" smtClean="0"/>
              <a:t> </a:t>
            </a:r>
            <a:r>
              <a:rPr lang="uk-UA" sz="3500" smtClean="0"/>
              <a:t>Суб</a:t>
            </a:r>
            <a:r>
              <a:rPr lang="en-US" sz="3500" smtClean="0"/>
              <a:t>’</a:t>
            </a:r>
            <a:r>
              <a:rPr lang="uk-UA" sz="3500" smtClean="0"/>
              <a:t>єктивні: індивідуально-вікові особливості слухача.</a:t>
            </a:r>
          </a:p>
          <a:p>
            <a:pPr eaLnBrk="1" hangingPunct="1"/>
            <a:endParaRPr lang="uk-UA" sz="3500" smtClean="0"/>
          </a:p>
          <a:p>
            <a:pPr eaLnBrk="1" hangingPunct="1"/>
            <a:r>
              <a:rPr lang="uk-UA" sz="3500" smtClean="0"/>
              <a:t>Об</a:t>
            </a:r>
            <a:r>
              <a:rPr lang="en-US" sz="3500" smtClean="0"/>
              <a:t>’</a:t>
            </a:r>
            <a:r>
              <a:rPr lang="uk-UA" sz="3500" smtClean="0"/>
              <a:t>єктивні: зміст і структура тексту, умови його сприйняття.</a:t>
            </a:r>
            <a:endParaRPr lang="ru-RU" sz="3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 </a:t>
            </a:r>
            <a:r>
              <a:rPr lang="uk-UA" smtClean="0"/>
              <a:t>Робота з аудіотекстом</a:t>
            </a:r>
            <a:endParaRPr lang="ru-RU" smtClean="0"/>
          </a:p>
        </p:txBody>
      </p:sp>
      <p:sp>
        <p:nvSpPr>
          <p:cNvPr id="21506" name="Rectangle 1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mtClean="0"/>
              <a:t>Передтекстовий етап (</a:t>
            </a:r>
            <a:r>
              <a:rPr lang="en-US" smtClean="0"/>
              <a:t>pre-listening)</a:t>
            </a:r>
            <a:r>
              <a:rPr lang="uk-UA" smtClean="0"/>
              <a:t>: передбачення подій у тексті за заголовком, малюнком; з</a:t>
            </a:r>
            <a:r>
              <a:rPr lang="en-US" smtClean="0"/>
              <a:t>’</a:t>
            </a:r>
            <a:r>
              <a:rPr lang="uk-UA" smtClean="0"/>
              <a:t>єднати слова із визначеннями, вставити пропущені слова.  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Текстовий етап</a:t>
            </a:r>
            <a:r>
              <a:rPr lang="en-US" smtClean="0"/>
              <a:t> (listening)</a:t>
            </a:r>
            <a:r>
              <a:rPr lang="uk-UA" smtClean="0"/>
              <a:t>: відповісти на запитання, знайти синоніми/антоніми, вставити прийменники, відкрити дужки, вживаючи правильну часову форму. </a:t>
            </a:r>
          </a:p>
          <a:p>
            <a:pPr eaLnBrk="1" hangingPunct="1">
              <a:lnSpc>
                <a:spcPct val="90000"/>
              </a:lnSpc>
            </a:pPr>
            <a:r>
              <a:rPr lang="uk-UA" smtClean="0"/>
              <a:t>Післятекстовий етап</a:t>
            </a:r>
            <a:r>
              <a:rPr lang="en-US" smtClean="0"/>
              <a:t> (after-listening)</a:t>
            </a:r>
            <a:r>
              <a:rPr lang="uk-UA" smtClean="0"/>
              <a:t>: поставити події у правильному порядку, проаналізувати вчинки головних героїв, висловити своє ставлення до подій і вчинків персонажів. 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Говоріння</a:t>
            </a:r>
            <a:endParaRPr lang="ru-RU" smtClean="0"/>
          </a:p>
        </p:txBody>
      </p:sp>
      <p:sp>
        <p:nvSpPr>
          <p:cNvPr id="2253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eaLnBrk="1" hangingPunct="1"/>
            <a:r>
              <a:rPr lang="ru-RU" sz="2200" smtClean="0"/>
              <a:t>продуктивний вид мовленнєвої діяльності, за допомогою якого (разом з аудіюванням) здійснюється усне вербальне спілкування. </a:t>
            </a:r>
          </a:p>
          <a:p>
            <a:pPr eaLnBrk="1" hangingPunct="1"/>
            <a:endParaRPr lang="uk-UA" sz="2200" smtClean="0"/>
          </a:p>
        </p:txBody>
      </p:sp>
      <p:sp>
        <p:nvSpPr>
          <p:cNvPr id="22531" name="Rectangle 5"/>
          <p:cNvSpPr>
            <a:spLocks noGrp="1"/>
          </p:cNvSpPr>
          <p:nvPr>
            <p:ph sz="half" idx="4294967295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eaLnBrk="1" hangingPunct="1"/>
            <a:endParaRPr lang="ru-RU" sz="2200" smtClean="0"/>
          </a:p>
        </p:txBody>
      </p:sp>
      <p:pic>
        <p:nvPicPr>
          <p:cNvPr id="22532" name="Picture 7" descr="ANd9GcR0vL3k5OFMQUwD71kdHlpIJaUr1f77D_GHIKLPzy1V-w32hic5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2133600"/>
            <a:ext cx="2663825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812</Words>
  <Application>Microsoft Office PowerPoint</Application>
  <PresentationFormat>Экран (4:3)</PresentationFormat>
  <Paragraphs>167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Constantia</vt:lpstr>
      <vt:lpstr>Wingdings 2</vt:lpstr>
      <vt:lpstr>Поток</vt:lpstr>
      <vt:lpstr>Поток</vt:lpstr>
      <vt:lpstr>4 види мовленнєвої діяльності</vt:lpstr>
      <vt:lpstr>Мовознавці виділяють 4 основні види мовленнєвої діяльності</vt:lpstr>
      <vt:lpstr>Взаємопов’язаність видів мовленнєвої діяльності</vt:lpstr>
      <vt:lpstr>Слайд 4</vt:lpstr>
      <vt:lpstr>Слухання (аудіювання)</vt:lpstr>
      <vt:lpstr>Слайд 6</vt:lpstr>
      <vt:lpstr>Труднощі аудіювання</vt:lpstr>
      <vt:lpstr> Робота з аудіотекстом</vt:lpstr>
      <vt:lpstr>Говоріння</vt:lpstr>
      <vt:lpstr>  Види говоріння</vt:lpstr>
      <vt:lpstr>Основними етапами навчання діалогічної мови на уроці є: </vt:lpstr>
      <vt:lpstr>What can you say about your own house?</vt:lpstr>
      <vt:lpstr>При навчанні діалогічної мови рекомендується варіювати різнівиди діалогів і форми роботи з ними </vt:lpstr>
      <vt:lpstr>Монолог</vt:lpstr>
      <vt:lpstr>Читання</vt:lpstr>
      <vt:lpstr>Читання передбачає: </vt:lpstr>
      <vt:lpstr>Як зробити читання цікавішим?</vt:lpstr>
      <vt:lpstr>Слайд 18</vt:lpstr>
      <vt:lpstr>Слайд 19</vt:lpstr>
      <vt:lpstr> Pictures instead of the words</vt:lpstr>
      <vt:lpstr>Письмо</vt:lpstr>
      <vt:lpstr>Письмові завдання</vt:lpstr>
      <vt:lpstr>Контрольоване письмо</vt:lpstr>
      <vt:lpstr>Напівконтрольоване письмо</vt:lpstr>
      <vt:lpstr>Unfinished sentences</vt:lpstr>
      <vt:lpstr>Вільне письмо</vt:lpstr>
      <vt:lpstr>Способи перевірки</vt:lpstr>
      <vt:lpstr>Висновок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24</cp:revision>
  <dcterms:created xsi:type="dcterms:W3CDTF">2012-02-29T15:17:22Z</dcterms:created>
  <dcterms:modified xsi:type="dcterms:W3CDTF">2015-11-05T22:19:52Z</dcterms:modified>
</cp:coreProperties>
</file>