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4" r:id="rId4"/>
    <p:sldId id="258" r:id="rId5"/>
    <p:sldId id="259" r:id="rId6"/>
    <p:sldId id="271" r:id="rId7"/>
    <p:sldId id="285" r:id="rId8"/>
    <p:sldId id="269" r:id="rId9"/>
    <p:sldId id="268" r:id="rId10"/>
    <p:sldId id="275" r:id="rId11"/>
    <p:sldId id="278" r:id="rId12"/>
    <p:sldId id="292" r:id="rId13"/>
    <p:sldId id="279" r:id="rId14"/>
    <p:sldId id="289" r:id="rId15"/>
    <p:sldId id="276" r:id="rId16"/>
    <p:sldId id="280" r:id="rId17"/>
    <p:sldId id="282" r:id="rId18"/>
    <p:sldId id="295" r:id="rId19"/>
    <p:sldId id="283" r:id="rId20"/>
    <p:sldId id="260" r:id="rId21"/>
    <p:sldId id="286" r:id="rId22"/>
    <p:sldId id="287" r:id="rId23"/>
    <p:sldId id="288" r:id="rId24"/>
    <p:sldId id="277" r:id="rId25"/>
    <p:sldId id="293" r:id="rId26"/>
    <p:sldId id="291" r:id="rId27"/>
    <p:sldId id="290" r:id="rId28"/>
    <p:sldId id="26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B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2090093685098592E-2"/>
          <c:y val="6.7724060424024124E-2"/>
          <c:w val="0.76470643903173863"/>
          <c:h val="0.8205523537559705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В. р-нь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 клас (2011-2012 н. р.)</c:v>
                </c:pt>
                <c:pt idx="1">
                  <c:v>6 клас (2012-2013 н. р.)</c:v>
                </c:pt>
                <c:pt idx="2">
                  <c:v>7 клас (2013-2014 н. р.)</c:v>
                </c:pt>
                <c:pt idx="3">
                  <c:v>8 клас (2014-2015 н. р.)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Д. р-нь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 клас (2011-2012 н. р.)</c:v>
                </c:pt>
                <c:pt idx="1">
                  <c:v>6 клас (2012-2013 н. р.)</c:v>
                </c:pt>
                <c:pt idx="2">
                  <c:v>7 клас (2013-2014 н. р.)</c:v>
                </c:pt>
                <c:pt idx="3">
                  <c:v>8 клас (2014-2015 н. р.)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С. р-нь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 клас (2011-2012 н. р.)</c:v>
                </c:pt>
                <c:pt idx="1">
                  <c:v>6 клас (2012-2013 н. р.)</c:v>
                </c:pt>
                <c:pt idx="2">
                  <c:v>7 клас (2013-2014 н. р.)</c:v>
                </c:pt>
                <c:pt idx="3">
                  <c:v>8 клас (2014-2015 н. р.)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Поч. р-нь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5 клас (2011-2012 н. р.)</c:v>
                </c:pt>
                <c:pt idx="1">
                  <c:v>6 клас (2012-2013 н. р.)</c:v>
                </c:pt>
                <c:pt idx="2">
                  <c:v>7 клас (2013-2014 н. р.)</c:v>
                </c:pt>
                <c:pt idx="3">
                  <c:v>8 клас (2014-2015 н. р.)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71349760"/>
        <c:axId val="71361280"/>
      </c:barChart>
      <c:catAx>
        <c:axId val="71349760"/>
        <c:scaling>
          <c:orientation val="minMax"/>
        </c:scaling>
        <c:axPos val="b"/>
        <c:tickLblPos val="nextTo"/>
        <c:crossAx val="71361280"/>
        <c:crosses val="autoZero"/>
        <c:auto val="1"/>
        <c:lblAlgn val="ctr"/>
        <c:lblOffset val="100"/>
      </c:catAx>
      <c:valAx>
        <c:axId val="71361280"/>
        <c:scaling>
          <c:orientation val="minMax"/>
        </c:scaling>
        <c:axPos val="l"/>
        <c:majorGridlines/>
        <c:numFmt formatCode="General" sourceLinked="1"/>
        <c:tickLblPos val="nextTo"/>
        <c:crossAx val="7134976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В. р.</c:v>
                </c:pt>
              </c:strCache>
            </c:strRef>
          </c:tx>
          <c:cat>
            <c:strRef>
              <c:f>Аркуш1!$A$2:$A$5</c:f>
              <c:strCache>
                <c:ptCount val="4"/>
                <c:pt idx="0">
                  <c:v>5 клас</c:v>
                </c:pt>
                <c:pt idx="1">
                  <c:v>7 клас</c:v>
                </c:pt>
                <c:pt idx="2">
                  <c:v>9 клас</c:v>
                </c:pt>
                <c:pt idx="3">
                  <c:v>11 клас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3</c:v>
                </c:pt>
                <c:pt idx="1">
                  <c:v>1</c:v>
                </c:pt>
                <c:pt idx="2">
                  <c:v>2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Д. р.</c:v>
                </c:pt>
              </c:strCache>
            </c:strRef>
          </c:tx>
          <c:cat>
            <c:strRef>
              <c:f>Аркуш1!$A$2:$A$5</c:f>
              <c:strCache>
                <c:ptCount val="4"/>
                <c:pt idx="0">
                  <c:v>5 клас</c:v>
                </c:pt>
                <c:pt idx="1">
                  <c:v>7 клас</c:v>
                </c:pt>
                <c:pt idx="2">
                  <c:v>9 клас</c:v>
                </c:pt>
                <c:pt idx="3">
                  <c:v>11 клас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С. р.</c:v>
                </c:pt>
              </c:strCache>
            </c:strRef>
          </c:tx>
          <c:cat>
            <c:strRef>
              <c:f>Аркуш1!$A$2:$A$5</c:f>
              <c:strCache>
                <c:ptCount val="4"/>
                <c:pt idx="0">
                  <c:v>5 клас</c:v>
                </c:pt>
                <c:pt idx="1">
                  <c:v>7 клас</c:v>
                </c:pt>
                <c:pt idx="2">
                  <c:v>9 клас</c:v>
                </c:pt>
                <c:pt idx="3">
                  <c:v>11 клас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5</c:v>
                </c:pt>
                <c:pt idx="3">
                  <c:v>10</c:v>
                </c:pt>
              </c:numCache>
            </c:numRef>
          </c:val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П. р.</c:v>
                </c:pt>
              </c:strCache>
            </c:strRef>
          </c:tx>
          <c:cat>
            <c:strRef>
              <c:f>Аркуш1!$A$2:$A$5</c:f>
              <c:strCache>
                <c:ptCount val="4"/>
                <c:pt idx="0">
                  <c:v>5 клас</c:v>
                </c:pt>
                <c:pt idx="1">
                  <c:v>7 клас</c:v>
                </c:pt>
                <c:pt idx="2">
                  <c:v>9 клас</c:v>
                </c:pt>
                <c:pt idx="3">
                  <c:v>11 клас</c:v>
                </c:pt>
              </c:strCache>
            </c:strRef>
          </c:cat>
          <c:val>
            <c:numRef>
              <c:f>Аркуш1!$E$2:$E$5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77433472"/>
        <c:axId val="77439360"/>
      </c:barChart>
      <c:catAx>
        <c:axId val="77433472"/>
        <c:scaling>
          <c:orientation val="minMax"/>
        </c:scaling>
        <c:axPos val="b"/>
        <c:tickLblPos val="nextTo"/>
        <c:crossAx val="77439360"/>
        <c:crosses val="autoZero"/>
        <c:auto val="1"/>
        <c:lblAlgn val="ctr"/>
        <c:lblOffset val="100"/>
      </c:catAx>
      <c:valAx>
        <c:axId val="77439360"/>
        <c:scaling>
          <c:orientation val="minMax"/>
        </c:scaling>
        <c:axPos val="l"/>
        <c:majorGridlines/>
        <c:numFmt formatCode="General" sourceLinked="1"/>
        <c:tickLblPos val="nextTo"/>
        <c:crossAx val="7743347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3378246871412986"/>
          <c:y val="2.1438102823555766E-2"/>
          <c:w val="0.35471672405909088"/>
          <c:h val="0.7832042311275067"/>
        </c:manualLayout>
      </c:layout>
      <c:bar3DChart>
        <c:barDir val="bar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відмінний результат</c:v>
                </c:pt>
              </c:strCache>
            </c:strRef>
          </c:tx>
          <c:cat>
            <c:strRef>
              <c:f>Аркуш1!$A$2:$A$4</c:f>
              <c:strCache>
                <c:ptCount val="3"/>
                <c:pt idx="0">
                  <c:v>2011-2012 н. р.</c:v>
                </c:pt>
                <c:pt idx="1">
                  <c:v>2012-2013 н. р.</c:v>
                </c:pt>
                <c:pt idx="2">
                  <c:v>2013-2014 н. р.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3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добрий результат</c:v>
                </c:pt>
              </c:strCache>
            </c:strRef>
          </c:tx>
          <c:cat>
            <c:strRef>
              <c:f>Аркуш1!$A$2:$A$4</c:f>
              <c:strCache>
                <c:ptCount val="3"/>
                <c:pt idx="0">
                  <c:v>2011-2012 н. р.</c:v>
                </c:pt>
                <c:pt idx="1">
                  <c:v>2012-2013 н. р.</c:v>
                </c:pt>
                <c:pt idx="2">
                  <c:v>2013-2014 н. р.</c:v>
                </c:pt>
              </c:strCache>
            </c:strRef>
          </c:cat>
          <c:val>
            <c:numRef>
              <c:f>Аркуш1!$C$2:$C$4</c:f>
              <c:numCache>
                <c:formatCode>General</c:formatCode>
                <c:ptCount val="3"/>
                <c:pt idx="0">
                  <c:v>9</c:v>
                </c:pt>
                <c:pt idx="1">
                  <c:v>12</c:v>
                </c:pt>
                <c:pt idx="2">
                  <c:v>8</c:v>
                </c:pt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учасник</c:v>
                </c:pt>
              </c:strCache>
            </c:strRef>
          </c:tx>
          <c:cat>
            <c:strRef>
              <c:f>Аркуш1!$A$2:$A$4</c:f>
              <c:strCache>
                <c:ptCount val="3"/>
                <c:pt idx="0">
                  <c:v>2011-2012 н. р.</c:v>
                </c:pt>
                <c:pt idx="1">
                  <c:v>2012-2013 н. р.</c:v>
                </c:pt>
                <c:pt idx="2">
                  <c:v>2013-2014 н. р.</c:v>
                </c:pt>
              </c:strCache>
            </c:strRef>
          </c:cat>
          <c:val>
            <c:numRef>
              <c:f>Аркуш1!$D$2:$D$4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</c:ser>
        <c:shape val="box"/>
        <c:axId val="90397312"/>
        <c:axId val="90399104"/>
        <c:axId val="0"/>
      </c:bar3DChart>
      <c:catAx>
        <c:axId val="90397312"/>
        <c:scaling>
          <c:orientation val="minMax"/>
        </c:scaling>
        <c:axPos val="l"/>
        <c:tickLblPos val="nextTo"/>
        <c:crossAx val="90399104"/>
        <c:crosses val="autoZero"/>
        <c:auto val="1"/>
        <c:lblAlgn val="ctr"/>
        <c:lblOffset val="100"/>
      </c:catAx>
      <c:valAx>
        <c:axId val="90399104"/>
        <c:scaling>
          <c:orientation val="minMax"/>
        </c:scaling>
        <c:axPos val="b"/>
        <c:majorGridlines/>
        <c:numFmt formatCode="General" sourceLinked="1"/>
        <c:tickLblPos val="nextTo"/>
        <c:crossAx val="9039731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E18DE-58AB-4C80-ABEF-7F6EF916368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A1BB-C977-484A-B49D-64612972DFC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0A1BB-C977-484A-B49D-64612972DFC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BD65D-76D0-470C-ABE0-B925175C06A4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2FBF9-F5AF-4BB7-9826-172319265CE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42984"/>
            <a:ext cx="7772400" cy="4286280"/>
          </a:xfrm>
        </p:spPr>
        <p:txBody>
          <a:bodyPr>
            <a:normAutofit/>
          </a:bodyPr>
          <a:lstStyle/>
          <a:p>
            <a:r>
              <a:rPr lang="uk-UA" b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Портфоліо</a:t>
            </a:r>
            <a:r>
              <a:rPr lang="uk-UA" b="1" dirty="0" smtClean="0">
                <a:latin typeface="Georgia" pitchFamily="18" charset="0"/>
              </a:rPr>
              <a:t/>
            </a:r>
            <a:br>
              <a:rPr lang="uk-UA" b="1" dirty="0" smtClean="0">
                <a:latin typeface="Georgia" pitchFamily="18" charset="0"/>
              </a:rPr>
            </a:b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вчителя математики</a:t>
            </a:r>
            <a:b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загальноосвітньої школи І-ІІІ ступенів села </a:t>
            </a:r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Постолівка</a:t>
            </a:r>
            <a:r>
              <a:rPr lang="uk-UA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  <a:t/>
            </a:r>
            <a:br>
              <a:rPr lang="uk-UA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Лахман Ольги Степанівни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/>
        </p:nvGraphicFramePr>
        <p:xfrm>
          <a:off x="1928794" y="1285860"/>
          <a:ext cx="507209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85852" y="428603"/>
            <a:ext cx="6858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Результативність </a:t>
            </a:r>
          </a:p>
          <a:p>
            <a:pPr algn="ctr"/>
            <a:r>
              <a:rPr lang="uk-UA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itchFamily="34" charset="0"/>
              </a:rPr>
              <a:t>педагогічної діяльності</a:t>
            </a:r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4357694"/>
            <a:ext cx="7500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Якість навчальних досягнень учнів</a:t>
            </a:r>
          </a:p>
          <a:p>
            <a:pPr algn="ctr"/>
            <a:r>
              <a:rPr lang="uk-UA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 клас – 62%</a:t>
            </a:r>
          </a:p>
          <a:p>
            <a:pPr algn="ctr"/>
            <a:r>
              <a:rPr lang="uk-UA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 клас – 62%</a:t>
            </a:r>
          </a:p>
          <a:p>
            <a:pPr algn="ctr"/>
            <a:r>
              <a:rPr lang="uk-UA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7 клас – 62%</a:t>
            </a:r>
          </a:p>
          <a:p>
            <a:pPr algn="ctr"/>
            <a:r>
              <a:rPr lang="uk-UA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8 клас – 54%</a:t>
            </a:r>
          </a:p>
          <a:p>
            <a:pPr algn="ctr"/>
            <a:r>
              <a:rPr lang="uk-UA" sz="24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Успішність  - </a:t>
            </a:r>
            <a:r>
              <a:rPr lang="uk-UA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imes New Roman" pitchFamily="18" charset="0"/>
              </a:rPr>
              <a:t>100 %</a:t>
            </a:r>
            <a:endParaRPr lang="ru-RU" sz="2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</p:nvPr>
        </p:nvGraphicFramePr>
        <p:xfrm>
          <a:off x="1000100" y="1600201"/>
          <a:ext cx="7643866" cy="4329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7290" y="785794"/>
            <a:ext cx="671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Якість навчальних досягнень учнів за </a:t>
            </a:r>
          </a:p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І семестр 2015-2016 н. р.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1500166" y="857232"/>
            <a:ext cx="6715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Позакласна робота з математики</a:t>
            </a:r>
          </a:p>
        </p:txBody>
      </p:sp>
      <p:pic>
        <p:nvPicPr>
          <p:cNvPr id="7" name="Рисунок 6" descr="C:\Documents and Settings\Admin\Рабочий стол\IMG_03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357298"/>
            <a:ext cx="250033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Admin\Рабочий стол\IMG_03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285860"/>
            <a:ext cx="242889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8992" y="1571612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Georgia" pitchFamily="18" charset="0"/>
              </a:rPr>
              <a:t>“Мовою</a:t>
            </a:r>
            <a:r>
              <a:rPr lang="uk-UA" b="1" dirty="0" smtClean="0">
                <a:latin typeface="Georgia" pitchFamily="18" charset="0"/>
              </a:rPr>
              <a:t> казки про </a:t>
            </a:r>
            <a:r>
              <a:rPr lang="uk-UA" b="1" dirty="0" err="1" smtClean="0">
                <a:latin typeface="Georgia" pitchFamily="18" charset="0"/>
              </a:rPr>
              <a:t>математику”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8662" y="3429000"/>
            <a:ext cx="1143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Georgia" pitchFamily="18" charset="0"/>
              </a:rPr>
              <a:t>LG-</a:t>
            </a:r>
            <a:endParaRPr lang="uk-UA" sz="1600" b="1" dirty="0" smtClean="0">
              <a:latin typeface="Georgia" pitchFamily="18" charset="0"/>
            </a:endParaRPr>
          </a:p>
          <a:p>
            <a:pPr algn="ctr"/>
            <a:r>
              <a:rPr lang="uk-UA" sz="1600" b="1" dirty="0" smtClean="0">
                <a:latin typeface="Georgia" pitchFamily="18" charset="0"/>
              </a:rPr>
              <a:t>ЕВРИКА 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5140" y="3286124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Математика</a:t>
            </a:r>
          </a:p>
          <a:p>
            <a:pPr algn="ctr"/>
            <a:r>
              <a:rPr lang="uk-UA" b="1" dirty="0" smtClean="0">
                <a:latin typeface="Georgia" pitchFamily="18" charset="0"/>
              </a:rPr>
              <a:t> і гумор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4357694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 descr="D:\робо\фото\фотоапарат\DSCN01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357694"/>
            <a:ext cx="3266410" cy="202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D:\мами\DSC_707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3000372"/>
            <a:ext cx="2357454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Documents and Settings\Вчитель\Рабочий стол\фото_6-7\DSC0156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3000372"/>
            <a:ext cx="2214578" cy="16648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робо\фони\26793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662" y="857232"/>
            <a:ext cx="764386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  <a:latin typeface="Georgia" pitchFamily="18" charset="0"/>
              </a:rPr>
              <a:t>Результати Всеукраїнської олімпіади з математики</a:t>
            </a:r>
          </a:p>
          <a:p>
            <a:pPr algn="ctr"/>
            <a:r>
              <a:rPr lang="uk-UA" sz="2400" b="1" i="1" dirty="0" smtClean="0">
                <a:solidFill>
                  <a:srgbClr val="7030A0"/>
                </a:solidFill>
                <a:latin typeface="Georgia" pitchFamily="18" charset="0"/>
              </a:rPr>
              <a:t>(районний тур)</a:t>
            </a:r>
          </a:p>
          <a:p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2011 р.  -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Яворська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Тетяна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7 класу)   </a:t>
            </a:r>
            <a:r>
              <a:rPr lang="uk-UA" sz="2000" b="1" i="1" dirty="0" smtClean="0">
                <a:solidFill>
                  <a:srgbClr val="C00000"/>
                </a:solidFill>
                <a:latin typeface="Georgia" pitchFamily="18" charset="0"/>
              </a:rPr>
              <a:t>І місце</a:t>
            </a:r>
          </a:p>
          <a:p>
            <a:endParaRPr lang="uk-UA" sz="20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2013 р. </a:t>
            </a:r>
            <a:r>
              <a:rPr lang="uk-UA" sz="2000" b="1" i="1" dirty="0" smtClean="0">
                <a:solidFill>
                  <a:srgbClr val="002060"/>
                </a:solidFill>
                <a:latin typeface="Georgia" pitchFamily="18" charset="0"/>
              </a:rPr>
              <a:t>–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Яворська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Тетяна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9 класу)   5 місце</a:t>
            </a:r>
          </a:p>
          <a:p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                  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Цвігун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Олеся    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8 класу)       6 місце</a:t>
            </a:r>
          </a:p>
          <a:p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                   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Сеник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Михайло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(учень 7 класу)         </a:t>
            </a:r>
            <a:r>
              <a:rPr lang="uk-UA" sz="2000" b="1" i="1" dirty="0" smtClean="0">
                <a:solidFill>
                  <a:srgbClr val="C00000"/>
                </a:solidFill>
                <a:latin typeface="Georgia" pitchFamily="18" charset="0"/>
              </a:rPr>
              <a:t>І місце</a:t>
            </a:r>
            <a:endParaRPr lang="uk-UA" sz="20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20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2014 р. -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Мостецький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Михайло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(учень 11 класу) 7 місце</a:t>
            </a:r>
          </a:p>
          <a:p>
            <a:r>
              <a:rPr lang="uk-UA" sz="2000" b="1" i="1" dirty="0" smtClean="0">
                <a:solidFill>
                  <a:srgbClr val="002060"/>
                </a:solidFill>
                <a:latin typeface="Georgia" pitchFamily="18" charset="0"/>
              </a:rPr>
              <a:t>                 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Яворська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Тетяна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10 класу)    5 місце</a:t>
            </a:r>
          </a:p>
          <a:p>
            <a:r>
              <a:rPr lang="uk-UA" sz="2000" b="1" i="1" dirty="0" smtClean="0">
                <a:solidFill>
                  <a:srgbClr val="002060"/>
                </a:solidFill>
                <a:latin typeface="Georgia" pitchFamily="18" charset="0"/>
              </a:rPr>
              <a:t>                 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Цвігун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Олеся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9 класу)              8 місце</a:t>
            </a:r>
          </a:p>
          <a:p>
            <a:endParaRPr lang="uk-UA" sz="20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2015 р. -   </a:t>
            </a:r>
            <a:r>
              <a:rPr lang="uk-UA" sz="2000" b="1" dirty="0" err="1" smtClean="0">
                <a:solidFill>
                  <a:srgbClr val="002060"/>
                </a:solidFill>
                <a:latin typeface="Georgia" pitchFamily="18" charset="0"/>
              </a:rPr>
              <a:t>Яворська</a:t>
            </a:r>
            <a:r>
              <a:rPr lang="uk-UA" sz="2000" b="1" dirty="0" smtClean="0">
                <a:solidFill>
                  <a:srgbClr val="002060"/>
                </a:solidFill>
                <a:latin typeface="Georgia" pitchFamily="18" charset="0"/>
              </a:rPr>
              <a:t> Тетяна </a:t>
            </a:r>
            <a:r>
              <a:rPr lang="uk-UA" sz="2000" i="1" dirty="0" smtClean="0">
                <a:solidFill>
                  <a:srgbClr val="002060"/>
                </a:solidFill>
                <a:latin typeface="Georgia" pitchFamily="18" charset="0"/>
              </a:rPr>
              <a:t>(учениця 11 класу)   </a:t>
            </a:r>
            <a:r>
              <a:rPr lang="uk-UA" sz="2000" b="1" i="1" dirty="0" smtClean="0">
                <a:solidFill>
                  <a:srgbClr val="C00000"/>
                </a:solidFill>
                <a:latin typeface="Georgia" pitchFamily="18" charset="0"/>
              </a:rPr>
              <a:t>І місце</a:t>
            </a:r>
            <a:endParaRPr lang="uk-UA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2000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uk-UA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728" y="1071546"/>
            <a:ext cx="61436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Результати ЗНО 2015</a:t>
            </a:r>
          </a:p>
          <a:p>
            <a:pPr algn="ctr"/>
            <a:endParaRPr lang="uk-UA" sz="2400" b="1" dirty="0" smtClean="0">
              <a:latin typeface="Georgia" pitchFamily="18" charset="0"/>
            </a:endParaRPr>
          </a:p>
          <a:p>
            <a:pPr algn="ctr"/>
            <a:endParaRPr lang="uk-UA" sz="2400" b="1" dirty="0" smtClean="0">
              <a:latin typeface="Georgia" pitchFamily="18" charset="0"/>
            </a:endParaRPr>
          </a:p>
          <a:p>
            <a:pPr algn="ctr"/>
            <a:endParaRPr lang="uk-UA" sz="2400" b="1" dirty="0" smtClean="0">
              <a:latin typeface="Georgia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Мостецький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Михайло  - 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198 балів</a:t>
            </a:r>
          </a:p>
          <a:p>
            <a:endParaRPr lang="uk-UA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Мокрій Андрій    -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181,5 бали</a:t>
            </a:r>
          </a:p>
          <a:p>
            <a:endParaRPr lang="uk-UA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Буряківський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Ігор  - 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180  балів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072362" cy="1582726"/>
          </a:xfrm>
        </p:spPr>
        <p:txBody>
          <a:bodyPr>
            <a:normAutofit/>
          </a:bodyPr>
          <a:lstStyle/>
          <a:p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Участь у міжнародному математичному конкурсі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“Кенгуру”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</p:nvPr>
        </p:nvGraphicFramePr>
        <p:xfrm>
          <a:off x="785786" y="2071678"/>
          <a:ext cx="500066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 descr="D:\Новая папка\фото на візитку школи\101MSDCF\DSC010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214554"/>
            <a:ext cx="3000396" cy="254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500166" y="642918"/>
            <a:ext cx="6957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Педагогічна діяльність у світлинах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Picture 2" descr="C:\Users\☺♪♫\Desktop\101NIKON\DSCN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4843">
            <a:off x="946643" y="1289844"/>
            <a:ext cx="3238491" cy="2428868"/>
          </a:xfrm>
          <a:prstGeom prst="rect">
            <a:avLst/>
          </a:prstGeom>
          <a:noFill/>
        </p:spPr>
      </p:pic>
      <p:pic>
        <p:nvPicPr>
          <p:cNvPr id="7" name="Рисунок 6" descr="http://postolivka.ucoz.ru/_ph/8/8009159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8415">
            <a:off x="4929190" y="1357298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Users\☺♪♫\Desktop\101NIKON\DSCN1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4000504"/>
            <a:ext cx="3214710" cy="2411032"/>
          </a:xfrm>
          <a:prstGeom prst="rect">
            <a:avLst/>
          </a:prstGeom>
          <a:noFill/>
        </p:spPr>
      </p:pic>
      <p:pic>
        <p:nvPicPr>
          <p:cNvPr id="9" name="Picture 5" descr="C:\Users\☺♪♫\Desktop\101NIKON\DSCN10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4000504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pic>
        <p:nvPicPr>
          <p:cNvPr id="4" name="Рисунок 3" descr="D:\мами\фото\Без імені1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446">
            <a:off x="1285852" y="3571876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☺♪♫\Desktop\101NIKON\DSCN1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4553">
            <a:off x="5000628" y="857232"/>
            <a:ext cx="3357586" cy="2518190"/>
          </a:xfrm>
          <a:prstGeom prst="rect">
            <a:avLst/>
          </a:prstGeom>
          <a:noFill/>
        </p:spPr>
      </p:pic>
      <p:pic>
        <p:nvPicPr>
          <p:cNvPr id="8" name="Рисунок 7" descr="E:\мами\фото\ФОТО1\IMG_01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67051">
            <a:off x="1428728" y="928670"/>
            <a:ext cx="314327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мами\фото\ФОТО1\IMG_01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95612">
            <a:off x="5179307" y="3566581"/>
            <a:ext cx="3237452" cy="2568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144000" cy="707229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418271" y="571480"/>
            <a:ext cx="6725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Науково-методична діяльність </a:t>
            </a:r>
            <a:endParaRPr lang="ru-RU" sz="2800" b="1" dirty="0">
              <a:solidFill>
                <a:srgbClr val="BF0B3E"/>
              </a:solidFill>
              <a:latin typeface="Georgia" pitchFamily="18" charset="0"/>
            </a:endParaRPr>
          </a:p>
        </p:txBody>
      </p:sp>
      <p:pic>
        <p:nvPicPr>
          <p:cNvPr id="6" name="Рисунок 5" descr="D:\Новая папка\фото\103_PANA\P10300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143116"/>
            <a:ext cx="250033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Новая папка\фото\103_PANA\P10300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071546"/>
            <a:ext cx="247014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57224" y="1214422"/>
            <a:ext cx="3929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Засідання атестаційної комісії ЗОШ І-ІІІ ступенів села </a:t>
            </a:r>
            <a:r>
              <a:rPr lang="uk-UA" sz="2000" b="1" dirty="0" err="1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Постолівка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357694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Робота з молодими </a:t>
            </a:r>
          </a:p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вчителями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" name="Рисунок 9" descr="D:\мами\DSC_71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857628"/>
            <a:ext cx="335758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290"/>
            <a:ext cx="9144000" cy="7072290"/>
          </a:xfrm>
          <a:prstGeom prst="rect">
            <a:avLst/>
          </a:prstGeom>
          <a:noFill/>
        </p:spPr>
      </p:pic>
      <p:pic>
        <p:nvPicPr>
          <p:cNvPr id="9" name="Рисунок 8" descr="http://gus-matematik.edukit.te.ua/files2/photogallery/932/IMG_0018.JPG?size=100&amp;width=800?0.31126442784443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214686"/>
            <a:ext cx="314327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gus-matematik.edukit.te.ua/files2/photogallery/994/DSCN1065.JPG?size=100&amp;width=800?0.964383520185947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143248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кутник 11"/>
          <p:cNvSpPr/>
          <p:nvPr/>
        </p:nvSpPr>
        <p:spPr>
          <a:xfrm>
            <a:off x="1643042" y="785794"/>
            <a:ext cx="67151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Науково-методична діяльність </a:t>
            </a:r>
            <a:endParaRPr lang="ru-RU" sz="2800" b="1" dirty="0">
              <a:solidFill>
                <a:srgbClr val="BF0B3E"/>
              </a:solidFill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0166" y="1500174"/>
            <a:ext cx="628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Georgia" pitchFamily="18" charset="0"/>
              </a:rPr>
              <a:t>Участь у роботі комісії з перевірки завдань учасників ІІ етапу Всеукраїнської олімпіади з математики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214290"/>
            <a:ext cx="785818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Будьмо знайомі</a:t>
            </a:r>
          </a:p>
          <a:p>
            <a:r>
              <a:rPr lang="uk-UA" sz="2800" b="1" dirty="0" smtClean="0">
                <a:solidFill>
                  <a:srgbClr val="BF0B3E"/>
                </a:solidFill>
                <a:latin typeface="Georgia" pitchFamily="18" charset="0"/>
              </a:rPr>
              <a:t>            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  <a:latin typeface="Georgia" pitchFamily="18" charset="0"/>
              </a:rPr>
              <a:t>Лахман Ольга Степанівна</a:t>
            </a:r>
          </a:p>
          <a:p>
            <a:endParaRPr lang="uk-UA" sz="28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                            </a:t>
            </a:r>
            <a:r>
              <a:rPr lang="uk-UA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народження: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25.10.1968 р.</a:t>
            </a:r>
          </a:p>
          <a:p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вища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Заклад, який закінчила 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ЛДУ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ім. І. Франка, 1992 р.</a:t>
            </a:r>
          </a:p>
          <a:p>
            <a:r>
              <a:rPr lang="uk-UA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Спеціальність       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вчитель 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математики, викладач</a:t>
            </a:r>
          </a:p>
          <a:p>
            <a:endParaRPr lang="uk-UA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Кваліфікація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спеціаліст вищої  кваліфікаційної 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категорії,   старший вчитель</a:t>
            </a:r>
          </a:p>
          <a:p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Місце роботи  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загальноосвітня школа І-ІІІ ступенів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села </a:t>
            </a:r>
            <a:r>
              <a:rPr lang="uk-UA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Постолівка</a:t>
            </a:r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24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uk-UA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4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 роки</a:t>
            </a:r>
          </a:p>
          <a:p>
            <a:endParaRPr lang="uk-UA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  <a:p>
            <a:r>
              <a:rPr lang="uk-UA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</a:p>
          <a:p>
            <a:endParaRPr lang="ru-RU" sz="2800" b="1" dirty="0">
              <a:solidFill>
                <a:srgbClr val="BF0B3E"/>
              </a:solidFill>
              <a:latin typeface="Georgia" pitchFamily="18" charset="0"/>
            </a:endParaRPr>
          </a:p>
        </p:txBody>
      </p:sp>
      <p:pic>
        <p:nvPicPr>
          <p:cNvPr id="7" name="Рисунок 6" descr="C:\Users\☺♪♫\Desktop\фото 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142985"/>
            <a:ext cx="207170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28728" y="785794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BF0B3E"/>
                </a:solidFill>
                <a:latin typeface="Georgia" pitchFamily="18" charset="0"/>
              </a:rPr>
              <a:t>Участь у роботі </a:t>
            </a:r>
            <a:r>
              <a:rPr lang="uk-UA" sz="2400" b="1" dirty="0" err="1" smtClean="0">
                <a:solidFill>
                  <a:srgbClr val="BF0B3E"/>
                </a:solidFill>
                <a:latin typeface="Georgia" pitchFamily="18" charset="0"/>
              </a:rPr>
              <a:t>МО</a:t>
            </a:r>
            <a:r>
              <a:rPr lang="uk-UA" sz="2400" b="1" dirty="0" smtClean="0">
                <a:solidFill>
                  <a:srgbClr val="BF0B3E"/>
                </a:solidFill>
                <a:latin typeface="Georgia" pitchFamily="18" charset="0"/>
              </a:rPr>
              <a:t> вчителів математики</a:t>
            </a:r>
            <a:endParaRPr lang="ru-RU" sz="2400" b="1" dirty="0">
              <a:solidFill>
                <a:srgbClr val="BF0B3E"/>
              </a:solidFill>
              <a:latin typeface="Georgia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1071538" y="3857628"/>
            <a:ext cx="3643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У 2014 - 2015 р. – виступ на засіданні </a:t>
            </a:r>
            <a:r>
              <a:rPr lang="uk-UA" b="1" dirty="0" err="1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МО</a:t>
            </a:r>
            <a:r>
              <a:rPr lang="uk-UA" b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вчителів математики «Національна стратегія розвитку освіти в Україні на період до 2021 року».</a:t>
            </a:r>
            <a:endParaRPr lang="ru-RU" b="1" dirty="0"/>
          </a:p>
        </p:txBody>
      </p:sp>
      <p:pic>
        <p:nvPicPr>
          <p:cNvPr id="11" name="Picture 4" descr="D:\мами\фото\ФОТО1\IMG_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498" y="1428736"/>
            <a:ext cx="3080763" cy="2143140"/>
          </a:xfrm>
          <a:prstGeom prst="rect">
            <a:avLst/>
          </a:prstGeom>
          <a:noFill/>
        </p:spPr>
      </p:pic>
      <p:pic>
        <p:nvPicPr>
          <p:cNvPr id="13" name="Picture 2" descr="D:\мами\фото\ФОТО1\IMG_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28736"/>
            <a:ext cx="2982542" cy="2236907"/>
          </a:xfrm>
          <a:prstGeom prst="rect">
            <a:avLst/>
          </a:prstGeom>
          <a:noFill/>
        </p:spPr>
      </p:pic>
      <p:pic>
        <p:nvPicPr>
          <p:cNvPr id="14" name="Рисунок 13" descr="http://gus-matematik.edukit.te.ua/files2/photogallery/962/DSCN0556.JPG?size=100&amp;height=300&amp;width=39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29066"/>
            <a:ext cx="300039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pic>
        <p:nvPicPr>
          <p:cNvPr id="5" name="Рисунок 4" descr="http://gus-matematik.edukit.te.ua/files2/photogallery/980/DSCN0889.JPG?size=100&amp;width=800?0.976232654880732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214554"/>
            <a:ext cx="278608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gus-matematik.edukit.te.ua/files2/photogallery/980/DSCN0888.JPG?size=100&amp;width=800?0.4189433569554239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143380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gus-matematik.edukit.te.ua/files2/photogallery/959/DSCN0515.JPG?size=100&amp;width=800?0.2207342227920889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4214818"/>
            <a:ext cx="307183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gus-matematik.edukit.te.ua/files2/photogallery/888/IMG_3035.JPG?size=100&amp;width=800?0.841635553166270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214554"/>
            <a:ext cx="2970213" cy="208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gus-matematik.edukit.te.ua/files2/photogallery/888/IMG_3030.JPG?size=100&amp;width=800?0.4597877566702664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2071678"/>
            <a:ext cx="2684461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28728" y="714356"/>
            <a:ext cx="6786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Georgia" pitchFamily="18" charset="0"/>
              </a:rPr>
              <a:t>Участь у роботі творчої групи по створенню сайту вчителів математики </a:t>
            </a:r>
            <a:r>
              <a:rPr lang="uk-UA" sz="2000" b="1" dirty="0" err="1" smtClean="0">
                <a:latin typeface="Georgia" pitchFamily="18" charset="0"/>
              </a:rPr>
              <a:t>Гусятинського</a:t>
            </a:r>
            <a:r>
              <a:rPr lang="uk-UA" sz="2000" b="1" dirty="0" smtClean="0">
                <a:latin typeface="Georgia" pitchFamily="18" charset="0"/>
              </a:rPr>
              <a:t> району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pic>
        <p:nvPicPr>
          <p:cNvPr id="5" name="Рисунок 4" descr="http://gus-matematik.edukit.te.ua/files2/photogallery/995/DSCN1130.JPG?size=100&amp;width=800?0.743415600853040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4174">
            <a:off x="5103320" y="1819401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gus-matematik.edukit.te.ua/files2/photogallery/995/DSCN1093.JPG?size=100&amp;width=800?0.451101005310192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857628"/>
            <a:ext cx="342902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gus-matematik.edukit.te.ua/files2/photogallery/995/DSCN1096.JPG?size=100&amp;width=800?0.4223706866614520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857628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gus-matematik.edukit.te.ua/files2/photogallery/995/DSCN1074.JPG?size=100&amp;width=800?0.78673113463446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82731">
            <a:off x="1241539" y="1781641"/>
            <a:ext cx="3113089" cy="22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214414" y="785794"/>
            <a:ext cx="7286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Я – фіналіст І етапу Всеукраїнського конкурсу </a:t>
            </a:r>
            <a:r>
              <a:rPr lang="uk-UA" sz="2400" b="1" dirty="0" err="1" smtClean="0">
                <a:solidFill>
                  <a:srgbClr val="C00000"/>
                </a:solidFill>
                <a:latin typeface="Georgia" pitchFamily="18" charset="0"/>
              </a:rPr>
              <a:t>“Вчитель</a:t>
            </a:r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року-2016”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222" y="0"/>
            <a:ext cx="9501222" cy="685800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214414" y="642918"/>
            <a:ext cx="7215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Семінар-практикум «Використання ІКТ під час групових форм і методів навчання на уроках математики».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 descr="http://gus-matematik.edukit.te.ua/files2/photogallery/969/DSCN0625.JPG?size=100&amp;height=300&amp;width=39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94210">
            <a:off x="889170" y="2023118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gus-matematik.edukit.te.ua/files2/photogallery/969/DSCN0614.JPG?size=100&amp;height=300&amp;width=39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1482">
            <a:off x="5051658" y="1984744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мами\фото\ФОТО1\ФОТОГРАФІЇ\IMG_02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4000504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32" cy="6888406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142976" y="997789"/>
            <a:ext cx="735811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Участь у обласному семінарі методистів з математики районних методичних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кабінетів. Виступила зі стендовою доповіддю  </a:t>
            </a:r>
            <a:r>
              <a:rPr kumimoji="0" lang="uk-UA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“Метод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проектів  у  навчальній і  методичній  </a:t>
            </a:r>
            <a:r>
              <a:rPr kumimoji="0" lang="uk-UA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роботі”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" name="Picture 2" descr="C:\Users\☺♪♫\Desktop\фото1\DSCN1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3786190"/>
            <a:ext cx="3451585" cy="2428892"/>
          </a:xfrm>
          <a:prstGeom prst="rect">
            <a:avLst/>
          </a:prstGeom>
          <a:noFill/>
        </p:spPr>
      </p:pic>
      <p:pic>
        <p:nvPicPr>
          <p:cNvPr id="1027" name="Picture 3" descr="C:\Users\☺♪♫\Desktop\фото1\DSCN1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28934"/>
            <a:ext cx="3429024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30406"/>
            <a:ext cx="9144032" cy="68884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71435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Громадська діяльність</a:t>
            </a:r>
            <a:endParaRPr lang="ru-RU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7" name="Рисунок 6" descr="D:\робо\фото\фотоапарат\DSCN01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3398841" cy="2441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обо\фото\фотоапарат\DSCN01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3357586" cy="244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5984" y="1357298"/>
            <a:ext cx="528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  <a:latin typeface="Georgia" pitchFamily="18" charset="0"/>
              </a:rPr>
              <a:t>Голова ПК школи </a:t>
            </a:r>
            <a:r>
              <a:rPr lang="uk-UA" sz="2000" b="1" i="1" dirty="0" smtClean="0">
                <a:solidFill>
                  <a:srgbClr val="C00000"/>
                </a:solidFill>
                <a:latin typeface="Georgia" pitchFamily="18" charset="0"/>
              </a:rPr>
              <a:t>(збори трудового колективу)</a:t>
            </a:r>
            <a:endParaRPr lang="ru-RU" sz="2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2" name="Рисунок 11" descr="C:\Users\☺♪♫\Desktop\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500570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☺♪♫\Desktop\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500570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30406"/>
            <a:ext cx="9144032" cy="6888406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276507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500174"/>
            <a:ext cx="2643207" cy="37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143108" y="571480"/>
            <a:ext cx="5214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  <a:latin typeface="Georgia" pitchFamily="18" charset="0"/>
              </a:rPr>
              <a:t>Мої нагороди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8" name="Рисунок 7" descr="C:\Users\☺♪♫\Desktop\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928803"/>
            <a:ext cx="292895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sp>
        <p:nvSpPr>
          <p:cNvPr id="5" name="Прямокутник 4"/>
          <p:cNvSpPr/>
          <p:nvPr/>
        </p:nvSpPr>
        <p:spPr>
          <a:xfrm>
            <a:off x="1071538" y="714356"/>
            <a:ext cx="75724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cap="none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Мої послідовники - моя гордість</a:t>
            </a:r>
            <a:endParaRPr lang="uk-UA" sz="3600" b="1" cap="none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24" y="1571612"/>
            <a:ext cx="77153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Вершигора Оксана 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– вчитель математики і фізики</a:t>
            </a:r>
          </a:p>
          <a:p>
            <a:pPr algn="ctr"/>
            <a:endParaRPr lang="uk-UA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Грош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(Гаврилюк) Світлана Іванівна 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– вчитель математики та інформатики</a:t>
            </a:r>
          </a:p>
          <a:p>
            <a:pPr algn="ctr"/>
            <a:endParaRPr lang="uk-UA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Кибало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(</a:t>
            </a:r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Дудун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) Людмила Григорівна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– вчитель математики та інформатики</a:t>
            </a:r>
          </a:p>
          <a:p>
            <a:pPr algn="ctr"/>
            <a:endParaRPr lang="uk-UA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Хом</a:t>
            </a:r>
            <a:r>
              <a:rPr lang="en-US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’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як  (Бабій) Марія  Володимирівна 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- вчитель математики та інформатики</a:t>
            </a:r>
          </a:p>
          <a:p>
            <a:pPr algn="ctr"/>
            <a:endParaRPr lang="uk-UA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Гуменна (</a:t>
            </a:r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Ступніцька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) Марія Олексіївна 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– вчитель математики та інформатики</a:t>
            </a:r>
          </a:p>
          <a:p>
            <a:pPr algn="ctr"/>
            <a:endParaRPr lang="uk-UA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  <a:p>
            <a:pPr algn="ctr"/>
            <a:r>
              <a:rPr lang="uk-UA" sz="2000" b="1" dirty="0" err="1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Котуцький</a:t>
            </a:r>
            <a:r>
              <a:rPr lang="uk-UA" sz="2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Василь Михайлович</a:t>
            </a:r>
            <a:r>
              <a:rPr lang="uk-UA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- вчитель математики і фізики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43108" y="1857364"/>
            <a:ext cx="442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Дякую </a:t>
            </a:r>
          </a:p>
          <a:p>
            <a:pPr algn="ctr"/>
            <a:r>
              <a:rPr lang="uk-UA" sz="4800" b="1" dirty="0" smtClean="0">
                <a:solidFill>
                  <a:srgbClr val="C00000"/>
                </a:solidFill>
                <a:latin typeface="Georgia" pitchFamily="18" charset="0"/>
              </a:rPr>
              <a:t>за увагу!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pic>
        <p:nvPicPr>
          <p:cNvPr id="4" name="Рисунок 3" descr="C:\Users\☺♪♫\Desktop\диплом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428868"/>
            <a:ext cx="4786346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☺♪♫\Desktop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3786214" cy="2944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9298"/>
            <a:ext cx="9144000" cy="694729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71538" y="1142984"/>
            <a:ext cx="721523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Життєве кредо  </a:t>
            </a:r>
          </a:p>
          <a:p>
            <a:endParaRPr lang="uk-UA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uk-UA" sz="2400" b="1" i="1" dirty="0" smtClean="0">
                <a:solidFill>
                  <a:srgbClr val="00B050"/>
                </a:solidFill>
                <a:latin typeface="Georgia" pitchFamily="18" charset="0"/>
              </a:rPr>
              <a:t>             </a:t>
            </a:r>
            <a:r>
              <a:rPr lang="uk-UA" sz="2400" b="1" i="1" dirty="0" smtClean="0">
                <a:solidFill>
                  <a:srgbClr val="BF0B3E"/>
                </a:solidFill>
                <a:latin typeface="Georgia" pitchFamily="18" charset="0"/>
              </a:rPr>
              <a:t>Будь добрим до ближнього </a:t>
            </a:r>
          </a:p>
          <a:p>
            <a:r>
              <a:rPr lang="uk-UA" sz="2400" b="1" i="1" dirty="0" smtClean="0">
                <a:solidFill>
                  <a:srgbClr val="BF0B3E"/>
                </a:solidFill>
                <a:latin typeface="Georgia" pitchFamily="18" charset="0"/>
              </a:rPr>
              <a:t>             і добро повернеться до тебе</a:t>
            </a:r>
            <a:endParaRPr lang="uk-UA" sz="2400" b="1" dirty="0" smtClean="0">
              <a:solidFill>
                <a:srgbClr val="BF0B3E"/>
              </a:solidFill>
              <a:latin typeface="Georgia" pitchFamily="18" charset="0"/>
            </a:endParaRPr>
          </a:p>
          <a:p>
            <a:endParaRPr lang="uk-UA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endParaRPr lang="uk-UA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r>
              <a:rPr lang="uk-UA" sz="2400" b="1" dirty="0" smtClean="0">
                <a:solidFill>
                  <a:srgbClr val="C00000"/>
                </a:solidFill>
                <a:latin typeface="Georgia" pitchFamily="18" charset="0"/>
              </a:rPr>
              <a:t>   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Педагогічне кредо  </a:t>
            </a:r>
          </a:p>
          <a:p>
            <a:endParaRPr lang="uk-UA" sz="24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uk-UA" sz="2400" b="1" dirty="0" smtClean="0">
                <a:solidFill>
                  <a:srgbClr val="BF0B3E"/>
                </a:solidFill>
                <a:latin typeface="Georgia" pitchFamily="18" charset="0"/>
              </a:rPr>
              <a:t>  </a:t>
            </a:r>
            <a:r>
              <a:rPr lang="uk-UA" sz="2400" b="1" i="1" dirty="0" smtClean="0">
                <a:solidFill>
                  <a:srgbClr val="BF0B3E"/>
                </a:solidFill>
                <a:latin typeface="Georgia" pitchFamily="18" charset="0"/>
              </a:rPr>
              <a:t>Учитель не той, хто вчить, </a:t>
            </a:r>
          </a:p>
          <a:p>
            <a:pPr algn="ctr"/>
            <a:r>
              <a:rPr lang="uk-UA" sz="2400" b="1" i="1" dirty="0" smtClean="0">
                <a:solidFill>
                  <a:srgbClr val="BF0B3E"/>
                </a:solidFill>
                <a:latin typeface="Georgia" pitchFamily="18" charset="0"/>
              </a:rPr>
              <a:t>а той у кого вчаться  </a:t>
            </a:r>
            <a:endParaRPr lang="ru-RU" sz="2400" b="1" i="1" dirty="0">
              <a:solidFill>
                <a:srgbClr val="BF0B3E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5143536"/>
          </a:xfrm>
        </p:spPr>
        <p:txBody>
          <a:bodyPr>
            <a:normAutofit/>
          </a:bodyPr>
          <a:lstStyle/>
          <a:p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Життя чудове лише двома речами: </a:t>
            </a:r>
            <a:b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вчитися математики і навчати математики</a:t>
            </a:r>
            <a:r>
              <a:rPr lang="uk-UA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.</a:t>
            </a:r>
            <a:r>
              <a:rPr lang="uk-UA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/>
            </a:r>
            <a:br>
              <a:rPr lang="uk-UA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</a:t>
            </a:r>
            <a:r>
              <a:rPr lang="uk-UA" sz="18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1800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Пуасон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Проблема над якою працюю</a:t>
            </a:r>
            <a: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/>
            </a:r>
            <a:b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/>
            </a:r>
            <a:br>
              <a:rPr lang="uk-UA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Групова навчально-пізнавальна</a:t>
            </a:r>
            <a:b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 діяльність учнів </a:t>
            </a:r>
            <a:b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</a:br>
            <a:r>
              <a:rPr lang="uk-UA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Times New Roman" pitchFamily="18" charset="0"/>
              </a:rPr>
              <a:t>на уроках математики</a:t>
            </a: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00232" y="1071546"/>
            <a:ext cx="5143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Актуальність проблеми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214414" y="1646597"/>
            <a:ext cx="68580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Групова робота активізує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мисленнєву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діяльність учнів,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допомагає згуртувати класний колек</a:t>
            </a: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тив, вчить учнів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самостійно працювати з додатковою літературою,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розвиває вміння аналізувати, систематизувати,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узагальнювати вивчений матеріал.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3313154" y="2679896"/>
            <a:ext cx="2214578" cy="12858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428992" y="2714620"/>
            <a:ext cx="2143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Технологія колективно-групового навчання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000100" y="2643182"/>
            <a:ext cx="207170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38572" y="2448220"/>
            <a:ext cx="207170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786314" y="4214818"/>
            <a:ext cx="2286016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000232" y="4248238"/>
            <a:ext cx="207170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572000" y="1000108"/>
            <a:ext cx="207170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500562" y="1285860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Проектна технологія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43636" y="278605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Інтерактивні технології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7752" y="4572008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Інформаційні технології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71670" y="4500570"/>
            <a:ext cx="192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Georgia" pitchFamily="18" charset="0"/>
              </a:rPr>
              <a:t>Технологія навчання через дослідження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0100" y="3000372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Georgia" pitchFamily="18" charset="0"/>
              </a:rPr>
              <a:t>Технологія успіху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71670" y="428604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2"/>
                </a:solidFill>
                <a:latin typeface="Georgia" pitchFamily="18" charset="0"/>
              </a:rPr>
              <a:t>Технології на уроках математики</a:t>
            </a:r>
            <a:endParaRPr lang="ru-RU" sz="2400" b="1" dirty="0">
              <a:solidFill>
                <a:schemeClr val="tx2"/>
              </a:solidFill>
              <a:latin typeface="Georgia" pitchFamily="18" charset="0"/>
            </a:endParaRPr>
          </a:p>
        </p:txBody>
      </p:sp>
      <p:cxnSp>
        <p:nvCxnSpPr>
          <p:cNvPr id="38" name="Пряма зі стрілкою 37"/>
          <p:cNvCxnSpPr/>
          <p:nvPr/>
        </p:nvCxnSpPr>
        <p:spPr>
          <a:xfrm rot="5400000" flipH="1" flipV="1">
            <a:off x="4767958" y="2375786"/>
            <a:ext cx="393904" cy="214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 зі стрілкою 39"/>
          <p:cNvCxnSpPr>
            <a:stCxn id="5" idx="6"/>
            <a:endCxn id="9" idx="2"/>
          </p:cNvCxnSpPr>
          <p:nvPr/>
        </p:nvCxnSpPr>
        <p:spPr>
          <a:xfrm flipV="1">
            <a:off x="5527732" y="3126881"/>
            <a:ext cx="510840" cy="1959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 зі стрілкою 41"/>
          <p:cNvCxnSpPr>
            <a:endCxn id="8" idx="6"/>
          </p:cNvCxnSpPr>
          <p:nvPr/>
        </p:nvCxnSpPr>
        <p:spPr>
          <a:xfrm rot="10800000">
            <a:off x="3071802" y="3321844"/>
            <a:ext cx="285752" cy="1071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 зі стрілкою 43"/>
          <p:cNvCxnSpPr/>
          <p:nvPr/>
        </p:nvCxnSpPr>
        <p:spPr>
          <a:xfrm rot="10800000" flipV="1">
            <a:off x="3000364" y="3929066"/>
            <a:ext cx="107157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зі стрілкою 46"/>
          <p:cNvCxnSpPr>
            <a:endCxn id="10" idx="0"/>
          </p:cNvCxnSpPr>
          <p:nvPr/>
        </p:nvCxnSpPr>
        <p:spPr>
          <a:xfrm>
            <a:off x="4857752" y="3923782"/>
            <a:ext cx="1071570" cy="291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1928794" y="1000108"/>
            <a:ext cx="2071702" cy="135732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 зі стрілкою 23"/>
          <p:cNvCxnSpPr/>
          <p:nvPr/>
        </p:nvCxnSpPr>
        <p:spPr>
          <a:xfrm rot="16200000" flipV="1">
            <a:off x="3393273" y="2321711"/>
            <a:ext cx="50006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00232" y="1142984"/>
            <a:ext cx="2071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latin typeface="Georgia" pitchFamily="18" charset="0"/>
              </a:rPr>
              <a:t>Технологія </a:t>
            </a:r>
          </a:p>
          <a:p>
            <a:pPr algn="ctr"/>
            <a:r>
              <a:rPr lang="uk-UA" sz="1600" b="1" dirty="0" smtClean="0">
                <a:latin typeface="Georgia" pitchFamily="18" charset="0"/>
              </a:rPr>
              <a:t>ситуативного</a:t>
            </a:r>
          </a:p>
          <a:p>
            <a:pPr algn="ctr"/>
            <a:r>
              <a:rPr lang="uk-UA" sz="1600" b="1" dirty="0" smtClean="0">
                <a:latin typeface="Georgia" pitchFamily="18" charset="0"/>
              </a:rPr>
              <a:t>моделювання</a:t>
            </a:r>
            <a:endParaRPr lang="ru-RU" sz="1600" b="1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1643042" y="800960"/>
            <a:ext cx="61436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BF0B3E"/>
                </a:solidFill>
                <a:latin typeface="Times New Roman" pitchFamily="18" charset="0"/>
                <a:cs typeface="Times New Roman" pitchFamily="18" charset="0"/>
              </a:rPr>
              <a:t>… знову шукати стежок </a:t>
            </a:r>
            <a:r>
              <a:rPr lang="uk-UA" sz="2000" b="1" dirty="0" err="1" smtClean="0">
                <a:solidFill>
                  <a:srgbClr val="BF0B3E"/>
                </a:solidFill>
                <a:latin typeface="Times New Roman" pitchFamily="18" charset="0"/>
                <a:cs typeface="Times New Roman" pitchFamily="18" charset="0"/>
              </a:rPr>
              <a:t>непроторених</a:t>
            </a:r>
            <a:r>
              <a:rPr lang="uk-UA" sz="2000" b="1" dirty="0" smtClean="0">
                <a:solidFill>
                  <a:srgbClr val="BF0B3E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BF0B3E"/>
                </a:solidFill>
                <a:latin typeface="Times New Roman" pitchFamily="18" charset="0"/>
                <a:cs typeface="Times New Roman" pitchFamily="18" charset="0"/>
              </a:rPr>
              <a:t>Бо життя - вічний рух, де немає повторення.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BF0B3E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М.Луків</a:t>
            </a:r>
            <a:endParaRPr lang="ru-RU" sz="2000" dirty="0">
              <a:solidFill>
                <a:srgbClr val="BF0B3E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571604" y="2649539"/>
            <a:ext cx="52864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Кейс-метод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Метод проектів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Обговорення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проблеми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загальному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колі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 Ажурна пилка;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Мікрофон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Незакінчене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речення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Мозковий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штурм;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Навчаючи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вчуся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Аналіз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ситуації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Рішення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проблем;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071538" y="1926606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B050"/>
                </a:solidFill>
                <a:latin typeface="Georgia" pitchFamily="18" charset="0"/>
              </a:rPr>
              <a:t>Робота на уроках математики з використанням інтерактивних методів і вправ</a:t>
            </a:r>
            <a:endParaRPr lang="uk-UA" b="1" dirty="0">
              <a:solidFill>
                <a:srgbClr val="00B05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робо\фони\26793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1928794" y="1357298"/>
            <a:ext cx="58579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В своїй діяльності використовую такі форми роботи:</a:t>
            </a:r>
            <a:endParaRPr lang="ru-RU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214414" y="2500306"/>
            <a:ext cx="700092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Індивідуальна;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Парна;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Кооперативно-групова;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Колективна;</a:t>
            </a:r>
          </a:p>
          <a:p>
            <a:pPr algn="ctr">
              <a:lnSpc>
                <a:spcPct val="150000"/>
              </a:lnSpc>
              <a:buFont typeface="Wingdings" pitchFamily="2" charset="2"/>
              <a:buChar char="q"/>
            </a:pPr>
            <a:r>
              <a:rPr lang="uk-UA" sz="2000" b="1" dirty="0" smtClean="0">
                <a:solidFill>
                  <a:srgbClr val="C00000"/>
                </a:solidFill>
                <a:latin typeface="Arial Black" pitchFamily="34" charset="0"/>
              </a:rPr>
              <a:t>  Фронтальна</a:t>
            </a:r>
            <a:endParaRPr 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636</Words>
  <Application>Microsoft Office PowerPoint</Application>
  <PresentationFormat>Екран (4:3)</PresentationFormat>
  <Paragraphs>143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Тема Office</vt:lpstr>
      <vt:lpstr>Портфоліо вчителя математики загальноосвітньої школи І-ІІІ ступенів села Постолівка Лахман Ольги Степанівни</vt:lpstr>
      <vt:lpstr>Слайд 2</vt:lpstr>
      <vt:lpstr>Слайд 3</vt:lpstr>
      <vt:lpstr>Слайд 4</vt:lpstr>
      <vt:lpstr> Життя чудове лише двома речами:  вчитися математики і навчати математики.                                                                         С. Пуасон     Проблема над якою працюю  Групова навчально-пізнавальна  діяльність учнів  на уроках математики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Участь у міжнародному математичному конкурсі “Кенгуру”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☺♪♫</dc:creator>
  <cp:lastModifiedBy>☺♪♫</cp:lastModifiedBy>
  <cp:revision>124</cp:revision>
  <dcterms:created xsi:type="dcterms:W3CDTF">2015-11-30T11:52:21Z</dcterms:created>
  <dcterms:modified xsi:type="dcterms:W3CDTF">2016-02-25T11:39:06Z</dcterms:modified>
</cp:coreProperties>
</file>