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75" r:id="rId3"/>
    <p:sldId id="257" r:id="rId4"/>
    <p:sldId id="280" r:id="rId5"/>
    <p:sldId id="259" r:id="rId6"/>
    <p:sldId id="281" r:id="rId7"/>
    <p:sldId id="284" r:id="rId8"/>
    <p:sldId id="269" r:id="rId9"/>
    <p:sldId id="282" r:id="rId10"/>
    <p:sldId id="260" r:id="rId11"/>
    <p:sldId id="270" r:id="rId12"/>
    <p:sldId id="256" r:id="rId13"/>
    <p:sldId id="277" r:id="rId14"/>
    <p:sldId id="264" r:id="rId15"/>
    <p:sldId id="268" r:id="rId16"/>
    <p:sldId id="267" r:id="rId17"/>
    <p:sldId id="274" r:id="rId18"/>
    <p:sldId id="258" r:id="rId19"/>
    <p:sldId id="261" r:id="rId20"/>
    <p:sldId id="262" r:id="rId21"/>
    <p:sldId id="263" r:id="rId22"/>
    <p:sldId id="265" r:id="rId23"/>
    <p:sldId id="271" r:id="rId24"/>
    <p:sldId id="273" r:id="rId25"/>
    <p:sldId id="276" r:id="rId26"/>
    <p:sldId id="266" r:id="rId27"/>
    <p:sldId id="285" r:id="rId28"/>
    <p:sldId id="272" r:id="rId2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agneto" pitchFamily="8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agneto" pitchFamily="8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agneto" pitchFamily="8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agneto" pitchFamily="8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agneto" pitchFamily="8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agneto" pitchFamily="8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agneto" pitchFamily="8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agneto" pitchFamily="8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agneto" pitchFamily="8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CC3300"/>
    <a:srgbClr val="99CC00"/>
    <a:srgbClr val="FF0000"/>
    <a:srgbClr val="9900CC"/>
    <a:srgbClr val="008000"/>
    <a:srgbClr val="0033CC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99" autoAdjust="0"/>
    <p:restoredTop sz="94660"/>
  </p:normalViewPr>
  <p:slideViewPr>
    <p:cSldViewPr>
      <p:cViewPr varScale="1">
        <p:scale>
          <a:sx n="75" d="100"/>
          <a:sy n="75" d="100"/>
        </p:scale>
        <p:origin x="-7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AC558-EE22-4BBE-B7E1-DF4452AEC6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2AEC1-4CA1-48E8-84EB-DAE4954CA7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4343A-37A5-4FEF-A50B-7BAAB15842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30408-A333-40B8-9D7C-80ECF2373C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A3012-2DD6-46FB-B128-E8314758BE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B6567-A494-47AE-A54E-7781846241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B2BE4-9A37-495D-A4D5-43D90BA393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5D450-7442-44FA-8573-5B53541D08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224BA-1728-47C7-99F9-E954E5085B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81505-626A-4B7F-9522-61C1408B43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80204-AA03-4269-9E59-1B39DF3349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CB4734A-9B1A-4210-B127-39EB506589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4442">
            <a:off x="3995738" y="3429000"/>
            <a:ext cx="2592387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90080">
            <a:off x="1908175" y="3716338"/>
            <a:ext cx="2376488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12495">
            <a:off x="3203575" y="1773238"/>
            <a:ext cx="34544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395288" y="5661025"/>
            <a:ext cx="8308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5400">
                <a:solidFill>
                  <a:srgbClr val="008000"/>
                </a:solidFill>
                <a:latin typeface="Showcard Gothic" pitchFamily="82" charset="0"/>
              </a:rPr>
              <a:t>Talking about photos</a:t>
            </a:r>
          </a:p>
        </p:txBody>
      </p:sp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693224">
            <a:off x="474663" y="2276475"/>
            <a:ext cx="3024187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67850">
            <a:off x="6011863" y="2781300"/>
            <a:ext cx="2232025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28775"/>
            <a:ext cx="475297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81388"/>
            <a:ext cx="4279900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5343525" y="1649413"/>
            <a:ext cx="3476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008000"/>
                </a:solidFill>
                <a:latin typeface="Arial" charset="0"/>
              </a:rPr>
              <a:t>Now talk about some of the following photos.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 descr="436425-58219-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3644900"/>
            <a:ext cx="43211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6" descr="brazil-estrutural-sl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84313"/>
            <a:ext cx="453548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3125788"/>
            <a:ext cx="4752975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84313"/>
            <a:ext cx="4392612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773238"/>
            <a:ext cx="3757613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773238"/>
            <a:ext cx="4608513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484313"/>
            <a:ext cx="3744912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4186238"/>
            <a:ext cx="3960813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84313"/>
            <a:ext cx="3040063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" descr="92764Flight%20delay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4076700"/>
            <a:ext cx="3959225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8" descr="Holidaymakers_Get_Back_to_Nature_Camping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1484313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Girls-eating-icecreams-on-be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557338"/>
            <a:ext cx="4175125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557338"/>
            <a:ext cx="252095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860800"/>
            <a:ext cx="3527425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  <p:pic>
        <p:nvPicPr>
          <p:cNvPr id="28676" name="Picture 14" descr="woodstock_csg02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41287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8" descr="6a00d834ff890853ef0134864e2cfb970c-500w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221163"/>
            <a:ext cx="360045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2420938"/>
            <a:ext cx="46799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054475"/>
            <a:ext cx="33845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412875"/>
            <a:ext cx="3024187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2276475"/>
            <a:ext cx="2408238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2276475"/>
            <a:ext cx="263207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149725"/>
            <a:ext cx="338455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628775"/>
            <a:ext cx="338455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221163"/>
            <a:ext cx="39592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12875"/>
            <a:ext cx="43227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412875"/>
            <a:ext cx="410368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4221163"/>
            <a:ext cx="3529013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8" descr="Be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133600"/>
            <a:ext cx="4824413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9"/>
          <p:cNvSpPr txBox="1">
            <a:spLocks noChangeArrowheads="1"/>
          </p:cNvSpPr>
          <p:nvPr/>
        </p:nvSpPr>
        <p:spPr bwMode="auto">
          <a:xfrm>
            <a:off x="179388" y="1773238"/>
            <a:ext cx="3960812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GB" b="1">
                <a:solidFill>
                  <a:srgbClr val="008000"/>
                </a:solidFill>
                <a:latin typeface="Arial" charset="0"/>
              </a:rPr>
              <a:t>1) Describe the photo.</a:t>
            </a:r>
          </a:p>
          <a:p>
            <a:pPr marL="342900" indent="-342900">
              <a:buFontTx/>
              <a:buChar char="•"/>
            </a:pPr>
            <a:r>
              <a:rPr lang="en-GB">
                <a:latin typeface="Arial" charset="0"/>
              </a:rPr>
              <a:t>Describe what you can see and what is happening in the photos.</a:t>
            </a:r>
          </a:p>
          <a:p>
            <a:pPr marL="342900" indent="-342900">
              <a:buFontTx/>
              <a:buChar char="•"/>
            </a:pPr>
            <a:r>
              <a:rPr lang="en-GB">
                <a:latin typeface="Arial" charset="0"/>
              </a:rPr>
              <a:t>Say where it’s happening; ie </a:t>
            </a:r>
            <a:r>
              <a:rPr lang="en-GB" i="1">
                <a:latin typeface="Arial" charset="0"/>
              </a:rPr>
              <a:t>on the right / left, at the bottom / top, in the middle, behind, in front...</a:t>
            </a:r>
            <a:r>
              <a:rPr lang="en-GB">
                <a:latin typeface="Arial" charset="0"/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GB" sz="1600">
                <a:latin typeface="Arial" charset="0"/>
              </a:rPr>
              <a:t>Use Present Continuous. </a:t>
            </a:r>
            <a:r>
              <a:rPr lang="en-GB" i="1">
                <a:latin typeface="Arial" charset="0"/>
              </a:rPr>
              <a:t>What are they doing? </a:t>
            </a:r>
          </a:p>
          <a:p>
            <a:pPr marL="342900" indent="-342900">
              <a:buFontTx/>
              <a:buChar char="•"/>
            </a:pPr>
            <a:r>
              <a:rPr lang="en-GB">
                <a:latin typeface="Arial" charset="0"/>
              </a:rPr>
              <a:t>What clothes are they wearing</a:t>
            </a:r>
          </a:p>
          <a:p>
            <a:pPr marL="342900" indent="-342900">
              <a:buFontTx/>
              <a:buChar char="•"/>
            </a:pPr>
            <a:r>
              <a:rPr lang="en-GB">
                <a:latin typeface="Arial" charset="0"/>
              </a:rPr>
              <a:t>What’s the weather like?</a:t>
            </a:r>
          </a:p>
          <a:p>
            <a:pPr marL="342900" indent="-342900">
              <a:buFontTx/>
              <a:buChar char="•"/>
            </a:pPr>
            <a:r>
              <a:rPr lang="en-GB">
                <a:latin typeface="Arial" charset="0"/>
              </a:rPr>
              <a:t>Are they inside or outside?</a:t>
            </a:r>
          </a:p>
          <a:p>
            <a:pPr marL="342900" indent="-342900">
              <a:buFontTx/>
              <a:buChar char="•"/>
            </a:pPr>
            <a:r>
              <a:rPr lang="en-GB">
                <a:latin typeface="Arial" charset="0"/>
              </a:rPr>
              <a:t>Use adjectives. Do they look </a:t>
            </a:r>
            <a:r>
              <a:rPr lang="en-GB" i="1">
                <a:latin typeface="Arial" charset="0"/>
              </a:rPr>
              <a:t>happy, sad, angry, bored, tired</a:t>
            </a:r>
            <a:r>
              <a:rPr lang="en-GB">
                <a:latin typeface="Arial" charset="0"/>
              </a:rPr>
              <a:t>..?</a:t>
            </a:r>
          </a:p>
          <a:p>
            <a:pPr marL="342900" indent="-342900">
              <a:buFontTx/>
              <a:buChar char="•"/>
            </a:pPr>
            <a:r>
              <a:rPr lang="en-GB">
                <a:latin typeface="Arial" charset="0"/>
              </a:rPr>
              <a:t>How does the photo make you feel?</a:t>
            </a:r>
          </a:p>
          <a:p>
            <a:pPr marL="342900" indent="-342900">
              <a:buFontTx/>
              <a:buChar char="•"/>
            </a:pPr>
            <a:r>
              <a:rPr lang="en-GB">
                <a:latin typeface="Arial" charset="0"/>
              </a:rPr>
              <a:t>Would you like to be there? Why / Why not?</a:t>
            </a:r>
          </a:p>
        </p:txBody>
      </p:sp>
      <p:sp>
        <p:nvSpPr>
          <p:cNvPr id="1433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12875"/>
            <a:ext cx="4392612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644900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4005263"/>
            <a:ext cx="34829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412875"/>
            <a:ext cx="3198812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3906838"/>
            <a:ext cx="20955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412875"/>
            <a:ext cx="35274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412875"/>
            <a:ext cx="36734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149725"/>
            <a:ext cx="3887787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4149725"/>
            <a:ext cx="381635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412875"/>
            <a:ext cx="352901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412875"/>
            <a:ext cx="40322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4365625"/>
            <a:ext cx="3455987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4105275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4149725"/>
            <a:ext cx="4741863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484313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076700"/>
            <a:ext cx="33051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1" descr="M3700987-Underage_drinking-S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076700"/>
            <a:ext cx="3887787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17" descr="friends_drinking_red_wine_42-192235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41052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15" descr="group_of_teenagers_drinking_alcohol_and_smoking_0087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098925"/>
            <a:ext cx="3959225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9" descr="Dinner+party+6-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141287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" descr="SCMG0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4292600"/>
            <a:ext cx="3095625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8" descr="6a012876893619970c0154330fb57f970c-320w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221163"/>
            <a:ext cx="3960813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7" descr="Teenagers-in-London-s-Carnaby-Street-19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412875"/>
            <a:ext cx="4227512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0" descr="Bikers_969-3-7A2_CLE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412875"/>
            <a:ext cx="424815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937000"/>
            <a:ext cx="352901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4437063"/>
            <a:ext cx="3233738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2708275"/>
            <a:ext cx="34575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412875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1412875"/>
            <a:ext cx="30257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 descr="1950s-housewif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005263"/>
            <a:ext cx="1984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1916113"/>
            <a:ext cx="2176463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700213"/>
            <a:ext cx="22209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16" descr="benetton-aids-a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1412875"/>
            <a:ext cx="3940175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  <p:pic>
        <p:nvPicPr>
          <p:cNvPr id="39942" name="Picture 20" descr="6a00d83451ccbc69e20120a6961b1f970c-400w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4005263"/>
            <a:ext cx="19764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4"/>
          <p:cNvSpPr txBox="1">
            <a:spLocks noChangeArrowheads="1"/>
          </p:cNvSpPr>
          <p:nvPr/>
        </p:nvSpPr>
        <p:spPr bwMode="auto">
          <a:xfrm>
            <a:off x="179388" y="1484313"/>
            <a:ext cx="3908425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GB" b="1">
                <a:solidFill>
                  <a:srgbClr val="008000"/>
                </a:solidFill>
                <a:latin typeface="Arial" charset="0"/>
              </a:rPr>
              <a:t>1) Describe the photo.</a:t>
            </a:r>
          </a:p>
          <a:p>
            <a:pPr marL="342900" indent="-342900">
              <a:buFontTx/>
              <a:buChar char="•"/>
            </a:pPr>
            <a:r>
              <a:rPr lang="en-GB" sz="1600">
                <a:latin typeface="Arial" charset="0"/>
              </a:rPr>
              <a:t>Describe what you can see and what is happening in the photos.</a:t>
            </a:r>
          </a:p>
          <a:p>
            <a:pPr marL="342900" indent="-342900">
              <a:buFontTx/>
              <a:buChar char="•"/>
            </a:pPr>
            <a:r>
              <a:rPr lang="en-GB" sz="1600">
                <a:latin typeface="Arial" charset="0"/>
              </a:rPr>
              <a:t>Say where it’s happening; ie </a:t>
            </a:r>
            <a:r>
              <a:rPr lang="en-GB" sz="1600" i="1">
                <a:latin typeface="Arial" charset="0"/>
              </a:rPr>
              <a:t>on the right / left, at the bottom / top, in the middle, behind, in front...</a:t>
            </a:r>
            <a:r>
              <a:rPr lang="en-GB" sz="1600">
                <a:latin typeface="Arial" charset="0"/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GB" sz="1600">
                <a:latin typeface="Arial" charset="0"/>
              </a:rPr>
              <a:t>Use Present Continuous. </a:t>
            </a:r>
            <a:r>
              <a:rPr lang="en-GB" sz="1600" i="1">
                <a:latin typeface="Arial" charset="0"/>
              </a:rPr>
              <a:t>What are they doing? </a:t>
            </a:r>
          </a:p>
          <a:p>
            <a:pPr marL="342900" indent="-342900">
              <a:buFontTx/>
              <a:buChar char="•"/>
            </a:pPr>
            <a:r>
              <a:rPr lang="en-GB" sz="1600">
                <a:latin typeface="Arial" charset="0"/>
              </a:rPr>
              <a:t>What clothes are they wearing</a:t>
            </a:r>
          </a:p>
          <a:p>
            <a:pPr marL="342900" indent="-342900">
              <a:buFontTx/>
              <a:buChar char="•"/>
            </a:pPr>
            <a:r>
              <a:rPr lang="en-GB" sz="1600">
                <a:latin typeface="Arial" charset="0"/>
              </a:rPr>
              <a:t>What’s the weather like?</a:t>
            </a:r>
          </a:p>
          <a:p>
            <a:pPr marL="342900" indent="-342900">
              <a:buFontTx/>
              <a:buChar char="•"/>
            </a:pPr>
            <a:r>
              <a:rPr lang="en-GB" sz="1600">
                <a:latin typeface="Arial" charset="0"/>
              </a:rPr>
              <a:t>Are they inside or outside?</a:t>
            </a:r>
          </a:p>
          <a:p>
            <a:pPr marL="342900" indent="-342900">
              <a:buFontTx/>
              <a:buChar char="•"/>
            </a:pPr>
            <a:r>
              <a:rPr lang="en-GB" sz="1600">
                <a:latin typeface="Arial" charset="0"/>
              </a:rPr>
              <a:t>Use adjectives. Do they look </a:t>
            </a:r>
            <a:r>
              <a:rPr lang="en-GB" sz="1600" i="1">
                <a:latin typeface="Arial" charset="0"/>
              </a:rPr>
              <a:t>happy, sad, angry, bored, tired</a:t>
            </a:r>
            <a:r>
              <a:rPr lang="en-GB" sz="1600">
                <a:latin typeface="Arial" charset="0"/>
              </a:rPr>
              <a:t>..?</a:t>
            </a:r>
          </a:p>
          <a:p>
            <a:pPr marL="342900" indent="-342900">
              <a:buFontTx/>
              <a:buChar char="•"/>
            </a:pPr>
            <a:r>
              <a:rPr lang="en-GB" sz="1600">
                <a:latin typeface="Arial" charset="0"/>
              </a:rPr>
              <a:t>How does the photo make you feel?</a:t>
            </a:r>
          </a:p>
          <a:p>
            <a:pPr marL="342900" indent="-342900">
              <a:buFontTx/>
              <a:buChar char="•"/>
            </a:pPr>
            <a:r>
              <a:rPr lang="en-GB" sz="1600">
                <a:latin typeface="Arial" charset="0"/>
              </a:rPr>
              <a:t>Would you like to be there? Why / Why not?</a:t>
            </a:r>
          </a:p>
          <a:p>
            <a:pPr marL="342900" indent="-342900">
              <a:buFontTx/>
              <a:buAutoNum type="arabicParenR"/>
            </a:pPr>
            <a:endParaRPr lang="en-GB" sz="1600">
              <a:latin typeface="Arial" charset="0"/>
            </a:endParaRPr>
          </a:p>
        </p:txBody>
      </p:sp>
      <p:sp>
        <p:nvSpPr>
          <p:cNvPr id="40962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  <p:sp>
        <p:nvSpPr>
          <p:cNvPr id="40963" name="Text Box 17"/>
          <p:cNvSpPr txBox="1">
            <a:spLocks noChangeArrowheads="1"/>
          </p:cNvSpPr>
          <p:nvPr/>
        </p:nvSpPr>
        <p:spPr bwMode="auto">
          <a:xfrm>
            <a:off x="4932363" y="1412875"/>
            <a:ext cx="3189287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0033CC"/>
                </a:solidFill>
                <a:latin typeface="Arial" charset="0"/>
              </a:rPr>
              <a:t>2) Comparing and contrasting photos</a:t>
            </a:r>
          </a:p>
          <a:p>
            <a:r>
              <a:rPr lang="en-GB" sz="1600" b="1">
                <a:solidFill>
                  <a:srgbClr val="CC3300"/>
                </a:solidFill>
                <a:latin typeface="Arial" charset="0"/>
              </a:rPr>
              <a:t>Similarities</a:t>
            </a:r>
            <a:r>
              <a:rPr lang="en-GB" sz="1600">
                <a:latin typeface="Arial" charset="0"/>
              </a:rPr>
              <a:t>; </a:t>
            </a:r>
            <a:r>
              <a:rPr lang="en-GB" sz="1600" i="1">
                <a:latin typeface="Arial" charset="0"/>
              </a:rPr>
              <a:t>all, most, some, both... </a:t>
            </a:r>
          </a:p>
          <a:p>
            <a:r>
              <a:rPr lang="en-GB" sz="1600" i="1">
                <a:latin typeface="Arial" charset="0"/>
              </a:rPr>
              <a:t>... also, as well, too.</a:t>
            </a:r>
          </a:p>
          <a:p>
            <a:r>
              <a:rPr lang="en-GB" sz="1600" b="1">
                <a:solidFill>
                  <a:srgbClr val="9933FF"/>
                </a:solidFill>
                <a:latin typeface="Arial" charset="0"/>
              </a:rPr>
              <a:t>Differences</a:t>
            </a:r>
            <a:r>
              <a:rPr lang="en-GB" sz="1600">
                <a:latin typeface="Arial" charset="0"/>
              </a:rPr>
              <a:t>; </a:t>
            </a:r>
            <a:r>
              <a:rPr lang="en-GB" sz="1600" i="1">
                <a:latin typeface="Arial" charset="0"/>
              </a:rPr>
              <a:t>... but / however / whereas / while / on the other hand...</a:t>
            </a:r>
          </a:p>
          <a:p>
            <a:r>
              <a:rPr lang="en-GB" sz="1600" i="1">
                <a:latin typeface="Arial" charset="0"/>
              </a:rPr>
              <a:t>Although...</a:t>
            </a:r>
            <a:endParaRPr lang="en-GB" sz="1600"/>
          </a:p>
        </p:txBody>
      </p:sp>
      <p:sp>
        <p:nvSpPr>
          <p:cNvPr id="40964" name="Text Box 18"/>
          <p:cNvSpPr txBox="1">
            <a:spLocks noChangeArrowheads="1"/>
          </p:cNvSpPr>
          <p:nvPr/>
        </p:nvSpPr>
        <p:spPr bwMode="auto">
          <a:xfrm>
            <a:off x="4932363" y="3789363"/>
            <a:ext cx="3332162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9900CC"/>
                </a:solidFill>
                <a:latin typeface="Arial" charset="0"/>
              </a:rPr>
              <a:t>3) Speculate about the situation</a:t>
            </a:r>
          </a:p>
          <a:p>
            <a:r>
              <a:rPr lang="en-GB" sz="1600" i="1">
                <a:latin typeface="Arial" charset="0"/>
              </a:rPr>
              <a:t>Use may / might / could / must /  can’t be...</a:t>
            </a:r>
          </a:p>
          <a:p>
            <a:r>
              <a:rPr lang="en-GB" sz="1600" i="1">
                <a:latin typeface="Arial" charset="0"/>
              </a:rPr>
              <a:t>He seems to / appears to be...</a:t>
            </a:r>
            <a:r>
              <a:rPr lang="en-GB">
                <a:latin typeface="Arial" charset="0"/>
              </a:rPr>
              <a:t>       </a:t>
            </a:r>
          </a:p>
        </p:txBody>
      </p:sp>
      <p:sp>
        <p:nvSpPr>
          <p:cNvPr id="40965" name="Text Box 19"/>
          <p:cNvSpPr txBox="1">
            <a:spLocks noChangeArrowheads="1"/>
          </p:cNvSpPr>
          <p:nvPr/>
        </p:nvSpPr>
        <p:spPr bwMode="auto">
          <a:xfrm>
            <a:off x="4932363" y="5300663"/>
            <a:ext cx="3379787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Arial" charset="0"/>
              </a:rPr>
              <a:t>4) Give your reaction</a:t>
            </a:r>
          </a:p>
          <a:p>
            <a:r>
              <a:rPr lang="en-GB" sz="1600" i="1">
                <a:latin typeface="Arial" charset="0"/>
              </a:rPr>
              <a:t>I’d love / hate to do that!</a:t>
            </a:r>
          </a:p>
          <a:p>
            <a:r>
              <a:rPr lang="en-GB" sz="1600" i="1">
                <a:latin typeface="Arial" charset="0"/>
              </a:rPr>
              <a:t>It looks great / dangerous / awful!</a:t>
            </a:r>
          </a:p>
          <a:p>
            <a:r>
              <a:rPr lang="en-GB" sz="1600" i="1">
                <a:latin typeface="Arial" charset="0"/>
              </a:rPr>
              <a:t>It makes me want to try / go there...</a:t>
            </a:r>
          </a:p>
          <a:p>
            <a:r>
              <a:rPr lang="en-GB" sz="1600" i="1">
                <a:latin typeface="Arial" charset="0"/>
              </a:rPr>
              <a:t>It wouldn’t suit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/>
          <p:cNvSpPr txBox="1">
            <a:spLocks noChangeArrowheads="1"/>
          </p:cNvSpPr>
          <p:nvPr/>
        </p:nvSpPr>
        <p:spPr bwMode="auto">
          <a:xfrm>
            <a:off x="395288" y="1547813"/>
            <a:ext cx="36004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0033CC"/>
                </a:solidFill>
                <a:latin typeface="Arial" charset="0"/>
              </a:rPr>
              <a:t>Comparing and contrasting photos</a:t>
            </a:r>
          </a:p>
          <a:p>
            <a:r>
              <a:rPr lang="en-GB">
                <a:latin typeface="Arial" charset="0"/>
              </a:rPr>
              <a:t>What vocabulary do we use?</a:t>
            </a:r>
          </a:p>
          <a:p>
            <a:r>
              <a:rPr lang="en-GB" b="1">
                <a:solidFill>
                  <a:srgbClr val="CC3300"/>
                </a:solidFill>
                <a:latin typeface="Arial" charset="0"/>
              </a:rPr>
              <a:t>Similarities</a:t>
            </a:r>
            <a:r>
              <a:rPr lang="en-GB">
                <a:latin typeface="Arial" charset="0"/>
              </a:rPr>
              <a:t>; </a:t>
            </a:r>
            <a:r>
              <a:rPr lang="en-GB" i="1">
                <a:latin typeface="Arial" charset="0"/>
              </a:rPr>
              <a:t>all, ...</a:t>
            </a:r>
          </a:p>
          <a:p>
            <a:endParaRPr lang="en-GB" i="1">
              <a:latin typeface="Arial" charset="0"/>
            </a:endParaRPr>
          </a:p>
          <a:p>
            <a:r>
              <a:rPr lang="en-GB" i="1">
                <a:latin typeface="Arial" charset="0"/>
              </a:rPr>
              <a:t>... and</a:t>
            </a:r>
          </a:p>
          <a:p>
            <a:endParaRPr lang="en-GB" i="1">
              <a:latin typeface="Arial" charset="0"/>
            </a:endParaRPr>
          </a:p>
          <a:p>
            <a:endParaRPr lang="en-GB" i="1">
              <a:latin typeface="Arial" charset="0"/>
            </a:endParaRPr>
          </a:p>
          <a:p>
            <a:endParaRPr lang="en-GB" i="1">
              <a:latin typeface="Arial" charset="0"/>
            </a:endParaRPr>
          </a:p>
          <a:p>
            <a:endParaRPr lang="en-GB">
              <a:latin typeface="Arial" charset="0"/>
            </a:endParaRPr>
          </a:p>
          <a:p>
            <a:r>
              <a:rPr lang="en-GB" b="1">
                <a:solidFill>
                  <a:srgbClr val="9933FF"/>
                </a:solidFill>
                <a:latin typeface="Arial" charset="0"/>
              </a:rPr>
              <a:t>Differences</a:t>
            </a:r>
            <a:r>
              <a:rPr lang="en-GB">
                <a:latin typeface="Arial" charset="0"/>
              </a:rPr>
              <a:t>; </a:t>
            </a:r>
            <a:r>
              <a:rPr lang="en-GB" i="1">
                <a:latin typeface="Arial" charset="0"/>
              </a:rPr>
              <a:t>... but ...</a:t>
            </a:r>
          </a:p>
        </p:txBody>
      </p:sp>
      <p:sp>
        <p:nvSpPr>
          <p:cNvPr id="1536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  <p:pic>
        <p:nvPicPr>
          <p:cNvPr id="1536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773238"/>
            <a:ext cx="4914900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/>
          <p:cNvSpPr txBox="1">
            <a:spLocks noChangeArrowheads="1"/>
          </p:cNvSpPr>
          <p:nvPr/>
        </p:nvSpPr>
        <p:spPr bwMode="auto">
          <a:xfrm>
            <a:off x="395288" y="1547813"/>
            <a:ext cx="360045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0033CC"/>
                </a:solidFill>
                <a:latin typeface="Arial" charset="0"/>
              </a:rPr>
              <a:t>Comparing and contrasting photos</a:t>
            </a:r>
          </a:p>
          <a:p>
            <a:r>
              <a:rPr lang="en-GB">
                <a:latin typeface="Arial" charset="0"/>
              </a:rPr>
              <a:t>What vocabulary do we use?</a:t>
            </a:r>
          </a:p>
          <a:p>
            <a:r>
              <a:rPr lang="en-GB" b="1">
                <a:solidFill>
                  <a:srgbClr val="CC3300"/>
                </a:solidFill>
                <a:latin typeface="Arial" charset="0"/>
              </a:rPr>
              <a:t>Similarities</a:t>
            </a:r>
            <a:r>
              <a:rPr lang="en-GB">
                <a:latin typeface="Arial" charset="0"/>
              </a:rPr>
              <a:t>; </a:t>
            </a:r>
            <a:r>
              <a:rPr lang="en-GB" i="1">
                <a:latin typeface="Arial" charset="0"/>
              </a:rPr>
              <a:t>all, most, some, both... </a:t>
            </a:r>
          </a:p>
          <a:p>
            <a:r>
              <a:rPr lang="en-GB" i="1">
                <a:latin typeface="Arial" charset="0"/>
              </a:rPr>
              <a:t>... and, also, as well, too</a:t>
            </a:r>
          </a:p>
          <a:p>
            <a:endParaRPr lang="en-GB" i="1">
              <a:latin typeface="Arial" charset="0"/>
            </a:endParaRPr>
          </a:p>
          <a:p>
            <a:endParaRPr lang="en-GB">
              <a:latin typeface="Arial" charset="0"/>
            </a:endParaRPr>
          </a:p>
          <a:p>
            <a:r>
              <a:rPr lang="en-GB" b="1">
                <a:solidFill>
                  <a:srgbClr val="9933FF"/>
                </a:solidFill>
                <a:latin typeface="Arial" charset="0"/>
              </a:rPr>
              <a:t>Differences</a:t>
            </a:r>
            <a:r>
              <a:rPr lang="en-GB">
                <a:latin typeface="Arial" charset="0"/>
              </a:rPr>
              <a:t>; </a:t>
            </a:r>
            <a:r>
              <a:rPr lang="en-GB" i="1">
                <a:latin typeface="Arial" charset="0"/>
              </a:rPr>
              <a:t>... but / however / whereas / while / on the other hand...</a:t>
            </a:r>
          </a:p>
          <a:p>
            <a:r>
              <a:rPr lang="en-GB" i="1">
                <a:latin typeface="Arial" charset="0"/>
              </a:rPr>
              <a:t>Although...</a:t>
            </a:r>
          </a:p>
          <a:p>
            <a:endParaRPr lang="en-GB" i="1">
              <a:latin typeface="Arial" charset="0"/>
            </a:endParaRPr>
          </a:p>
          <a:p>
            <a:r>
              <a:rPr lang="en-GB" i="1">
                <a:latin typeface="Arial" charset="0"/>
              </a:rPr>
              <a:t>“In both photos the woman is blond. In the photo on the left she is wearing a white shirt whereas in the photo on the right she is wearing a black coat”.</a:t>
            </a:r>
          </a:p>
        </p:txBody>
      </p:sp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773238"/>
            <a:ext cx="4914900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592513"/>
            <a:ext cx="4522787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57338"/>
            <a:ext cx="5040312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5487988" y="1504950"/>
            <a:ext cx="3332162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9900CC"/>
                </a:solidFill>
                <a:latin typeface="Arial" charset="0"/>
              </a:rPr>
              <a:t>Speculate about the situation</a:t>
            </a:r>
          </a:p>
          <a:p>
            <a:r>
              <a:rPr lang="en-GB">
                <a:latin typeface="Arial" charset="0"/>
              </a:rPr>
              <a:t>What language do we use?</a:t>
            </a:r>
          </a:p>
          <a:p>
            <a:endParaRPr lang="en-GB">
              <a:latin typeface="Arial" charset="0"/>
            </a:endParaRPr>
          </a:p>
          <a:p>
            <a:endParaRPr lang="en-GB">
              <a:latin typeface="Arial" charset="0"/>
            </a:endParaRPr>
          </a:p>
        </p:txBody>
      </p:sp>
      <p:sp>
        <p:nvSpPr>
          <p:cNvPr id="1741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592513"/>
            <a:ext cx="4522787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57338"/>
            <a:ext cx="5040312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487988" y="1504950"/>
            <a:ext cx="3332162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9900CC"/>
                </a:solidFill>
                <a:latin typeface="Arial" charset="0"/>
              </a:rPr>
              <a:t>Speculate about the situation</a:t>
            </a:r>
          </a:p>
          <a:p>
            <a:r>
              <a:rPr lang="en-GB">
                <a:latin typeface="Arial" charset="0"/>
              </a:rPr>
              <a:t>What language do we use?</a:t>
            </a:r>
          </a:p>
          <a:p>
            <a:endParaRPr lang="en-GB">
              <a:latin typeface="Arial" charset="0"/>
            </a:endParaRPr>
          </a:p>
          <a:p>
            <a:r>
              <a:rPr lang="en-GB" i="1">
                <a:latin typeface="Arial" charset="0"/>
              </a:rPr>
              <a:t>Use may / might / could / must /  can’t be...</a:t>
            </a:r>
          </a:p>
          <a:p>
            <a:r>
              <a:rPr lang="en-GB" i="1">
                <a:latin typeface="Arial" charset="0"/>
              </a:rPr>
              <a:t>He seems to / appears to be...</a:t>
            </a:r>
            <a:r>
              <a:rPr lang="en-GB">
                <a:latin typeface="Arial" charset="0"/>
              </a:rPr>
              <a:t>       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58750" y="4889500"/>
            <a:ext cx="390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Arial" charset="0"/>
              </a:rPr>
              <a:t>Make some sentences</a:t>
            </a:r>
          </a:p>
          <a:p>
            <a:endParaRPr lang="en-GB" b="1">
              <a:latin typeface="Arial" charset="0"/>
            </a:endParaRPr>
          </a:p>
        </p:txBody>
      </p:sp>
      <p:sp>
        <p:nvSpPr>
          <p:cNvPr id="1843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592513"/>
            <a:ext cx="4522787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57338"/>
            <a:ext cx="5040312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5487988" y="1504950"/>
            <a:ext cx="3332162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9900CC"/>
                </a:solidFill>
                <a:latin typeface="Arial" charset="0"/>
              </a:rPr>
              <a:t>Speculate about the situation</a:t>
            </a:r>
          </a:p>
          <a:p>
            <a:r>
              <a:rPr lang="en-GB">
                <a:latin typeface="Arial" charset="0"/>
              </a:rPr>
              <a:t>What language do we use?</a:t>
            </a:r>
          </a:p>
          <a:p>
            <a:endParaRPr lang="en-GB">
              <a:latin typeface="Arial" charset="0"/>
            </a:endParaRPr>
          </a:p>
          <a:p>
            <a:r>
              <a:rPr lang="en-GB" i="1">
                <a:latin typeface="Arial" charset="0"/>
              </a:rPr>
              <a:t>Use may / might / could / must /  can’t be...</a:t>
            </a:r>
          </a:p>
          <a:p>
            <a:r>
              <a:rPr lang="en-GB" i="1">
                <a:latin typeface="Arial" charset="0"/>
              </a:rPr>
              <a:t>He seems to / appears to be...</a:t>
            </a:r>
            <a:r>
              <a:rPr lang="en-GB">
                <a:latin typeface="Arial" charset="0"/>
              </a:rPr>
              <a:t>       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58750" y="4889500"/>
            <a:ext cx="3908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Arial" charset="0"/>
              </a:rPr>
              <a:t>Make some sentences</a:t>
            </a:r>
          </a:p>
          <a:p>
            <a:endParaRPr lang="en-GB" b="1">
              <a:latin typeface="Arial" charset="0"/>
            </a:endParaRPr>
          </a:p>
          <a:p>
            <a:r>
              <a:rPr lang="en-GB" i="1">
                <a:latin typeface="Arial" charset="0"/>
              </a:rPr>
              <a:t>“They seem to be very happy. Their team must be winning”.</a:t>
            </a:r>
          </a:p>
        </p:txBody>
      </p:sp>
      <p:sp>
        <p:nvSpPr>
          <p:cNvPr id="1946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8" descr="Homes with sports appeal: Ian and Nikki Walker and their children spend their weekends playing tennis at their home, Prospect Cottage, in Kingston, Surr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770313"/>
            <a:ext cx="4525962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6" descr="p_house-pool_1624053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84313"/>
            <a:ext cx="4392612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4911725" y="1504950"/>
            <a:ext cx="3067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Arial" charset="0"/>
              </a:rPr>
              <a:t>Give your reaction</a:t>
            </a:r>
          </a:p>
          <a:p>
            <a:r>
              <a:rPr lang="en-GB">
                <a:latin typeface="Arial" charset="0"/>
              </a:rPr>
              <a:t>What language can we use?</a:t>
            </a:r>
          </a:p>
        </p:txBody>
      </p:sp>
      <p:sp>
        <p:nvSpPr>
          <p:cNvPr id="2048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omes with sports appeal: Ian and Nikki Walker and their children spend their weekends playing tennis at their home, Prospect Cottage, in Kingston, Surr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770313"/>
            <a:ext cx="4525962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 descr="p_house-pool_1624053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84313"/>
            <a:ext cx="4392612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4911725" y="1504950"/>
            <a:ext cx="37655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Arial" charset="0"/>
              </a:rPr>
              <a:t>Give your reaction</a:t>
            </a:r>
          </a:p>
          <a:p>
            <a:r>
              <a:rPr lang="en-GB">
                <a:latin typeface="Arial" charset="0"/>
              </a:rPr>
              <a:t>What language can we use?</a:t>
            </a:r>
          </a:p>
          <a:p>
            <a:endParaRPr lang="en-GB">
              <a:latin typeface="Arial" charset="0"/>
            </a:endParaRPr>
          </a:p>
          <a:p>
            <a:r>
              <a:rPr lang="en-GB" i="1">
                <a:latin typeface="Arial" charset="0"/>
              </a:rPr>
              <a:t>I’d love / hate to do that!</a:t>
            </a:r>
          </a:p>
          <a:p>
            <a:r>
              <a:rPr lang="en-GB" i="1">
                <a:latin typeface="Arial" charset="0"/>
              </a:rPr>
              <a:t>It looks great / dangerous / awful!</a:t>
            </a:r>
          </a:p>
          <a:p>
            <a:r>
              <a:rPr lang="en-GB" i="1">
                <a:latin typeface="Arial" charset="0"/>
              </a:rPr>
              <a:t>It makes me want to try / go there...</a:t>
            </a:r>
          </a:p>
          <a:p>
            <a:r>
              <a:rPr lang="en-GB" i="1">
                <a:latin typeface="Arial" charset="0"/>
              </a:rPr>
              <a:t>It wouldn’t suit me.</a:t>
            </a:r>
          </a:p>
        </p:txBody>
      </p:sp>
      <p:sp>
        <p:nvSpPr>
          <p:cNvPr id="2150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 eaLnBrk="1" hangingPunct="1"/>
            <a:r>
              <a:rPr lang="en-GB" sz="3200" smtClean="0">
                <a:solidFill>
                  <a:srgbClr val="008000"/>
                </a:solidFill>
                <a:latin typeface="Showcard Gothic" pitchFamily="82" charset="0"/>
              </a:rPr>
              <a:t>1) Describe.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2) Compare and contrast. </a:t>
            </a:r>
            <a:b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</a:br>
            <a:r>
              <a:rPr lang="en-GB" sz="3200" smtClean="0">
                <a:solidFill>
                  <a:srgbClr val="9900CC"/>
                </a:solidFill>
                <a:latin typeface="Showcard Gothic" pitchFamily="82" charset="0"/>
              </a:rPr>
              <a:t>3) Speculate.</a:t>
            </a:r>
            <a:r>
              <a:rPr lang="en-GB" sz="3200" smtClean="0">
                <a:solidFill>
                  <a:srgbClr val="0033CC"/>
                </a:solidFill>
                <a:latin typeface="Showcard Gothic" pitchFamily="82" charset="0"/>
              </a:rPr>
              <a:t> </a:t>
            </a:r>
            <a:r>
              <a:rPr lang="en-GB" sz="3200" smtClean="0">
                <a:solidFill>
                  <a:srgbClr val="FF0000"/>
                </a:solidFill>
                <a:latin typeface="Showcard Gothic" pitchFamily="82" charset="0"/>
              </a:rPr>
              <a:t>4) React.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708</Words>
  <Application>Microsoft Office PowerPoint</Application>
  <PresentationFormat>Экран (4:3)</PresentationFormat>
  <Paragraphs>108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Magneto</vt:lpstr>
      <vt:lpstr>Arial</vt:lpstr>
      <vt:lpstr>Calibri</vt:lpstr>
      <vt:lpstr>Showcard Gothic</vt:lpstr>
      <vt:lpstr>Default Design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  <vt:lpstr>1) Describe. 2) Compare and contrast.  3) Speculate. 4) React.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User</cp:lastModifiedBy>
  <cp:revision>20</cp:revision>
  <dcterms:created xsi:type="dcterms:W3CDTF">2011-09-23T19:37:17Z</dcterms:created>
  <dcterms:modified xsi:type="dcterms:W3CDTF">2014-11-19T18:14:08Z</dcterms:modified>
</cp:coreProperties>
</file>