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68" r:id="rId4"/>
    <p:sldId id="269" r:id="rId5"/>
    <p:sldId id="284" r:id="rId6"/>
    <p:sldId id="285" r:id="rId7"/>
    <p:sldId id="259" r:id="rId8"/>
    <p:sldId id="267" r:id="rId9"/>
    <p:sldId id="278" r:id="rId10"/>
    <p:sldId id="279" r:id="rId11"/>
    <p:sldId id="281" r:id="rId12"/>
    <p:sldId id="283" r:id="rId13"/>
    <p:sldId id="282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53B45C-32C8-45DA-B4B3-F1D295D051B7}">
          <p14:sldIdLst>
            <p14:sldId id="256"/>
            <p14:sldId id="257"/>
            <p14:sldId id="268"/>
            <p14:sldId id="269"/>
            <p14:sldId id="284"/>
            <p14:sldId id="285"/>
            <p14:sldId id="259"/>
            <p14:sldId id="267"/>
            <p14:sldId id="278"/>
            <p14:sldId id="279"/>
            <p14:sldId id="281"/>
            <p14:sldId id="283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07" autoAdjust="0"/>
  </p:normalViewPr>
  <p:slideViewPr>
    <p:cSldViewPr>
      <p:cViewPr varScale="1">
        <p:scale>
          <a:sx n="81" d="100"/>
          <a:sy n="81" d="100"/>
        </p:scale>
        <p:origin x="108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0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General index of progress quality </a:t>
            </a:r>
            <a:endParaRPr lang="ru-RU" dirty="0"/>
          </a:p>
        </c:rich>
      </c:tx>
      <c:layout>
        <c:manualLayout>
          <c:xMode val="edge"/>
          <c:yMode val="edge"/>
          <c:x val="0.1440569103432951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1555610236220475E-2"/>
          <c:y val="0.12990625"/>
          <c:w val="0.91511105643044621"/>
          <c:h val="0.699299458661417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62</c:v>
                </c:pt>
                <c:pt idx="1">
                  <c:v>61</c:v>
                </c:pt>
                <c:pt idx="2">
                  <c:v>63</c:v>
                </c:pt>
                <c:pt idx="3">
                  <c:v>64</c:v>
                </c:pt>
                <c:pt idx="4">
                  <c:v>65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426824"/>
        <c:axId val="172427216"/>
      </c:barChart>
      <c:catAx>
        <c:axId val="172426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2427216"/>
        <c:crosses val="autoZero"/>
        <c:auto val="1"/>
        <c:lblAlgn val="ctr"/>
        <c:lblOffset val="100"/>
        <c:noMultiLvlLbl val="0"/>
      </c:catAx>
      <c:valAx>
        <c:axId val="172427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2426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4EDB5-2223-4ED2-887C-703C24665A1F}" type="datetimeFigureOut">
              <a:rPr lang="uk-UA" smtClean="0"/>
              <a:pPr/>
              <a:t>15.12.2015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C5546-3B68-4062-BC4C-E7F1192D0F6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212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C5546-3B68-4062-BC4C-E7F1192D0F6A}" type="slidenum">
              <a:rPr lang="uk-UA" smtClean="0"/>
              <a:pPr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1522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C5546-3B68-4062-BC4C-E7F1192D0F6A}" type="slidenum">
              <a:rPr lang="uk-UA" smtClean="0"/>
              <a:pPr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5324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7651C23-8091-4A70-9BC9-7566C2845B4C}" type="datetimeFigureOut">
              <a:rPr lang="uk-UA" smtClean="0"/>
              <a:pPr/>
              <a:t>15.12.2015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059198D-6748-4BBB-AE23-EE3457C8D1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651C23-8091-4A70-9BC9-7566C2845B4C}" type="datetimeFigureOut">
              <a:rPr lang="uk-UA" smtClean="0"/>
              <a:pPr/>
              <a:t>15.12.2015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59198D-6748-4BBB-AE23-EE3457C8D1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7651C23-8091-4A70-9BC9-7566C2845B4C}" type="datetimeFigureOut">
              <a:rPr lang="uk-UA" smtClean="0"/>
              <a:pPr/>
              <a:t>15.12.2015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059198D-6748-4BBB-AE23-EE3457C8D1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651C23-8091-4A70-9BC9-7566C2845B4C}" type="datetimeFigureOut">
              <a:rPr lang="uk-UA" smtClean="0"/>
              <a:pPr/>
              <a:t>15.12.2015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59198D-6748-4BBB-AE23-EE3457C8D1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7651C23-8091-4A70-9BC9-7566C2845B4C}" type="datetimeFigureOut">
              <a:rPr lang="uk-UA" smtClean="0"/>
              <a:pPr/>
              <a:t>15.12.2015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059198D-6748-4BBB-AE23-EE3457C8D1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651C23-8091-4A70-9BC9-7566C2845B4C}" type="datetimeFigureOut">
              <a:rPr lang="uk-UA" smtClean="0"/>
              <a:pPr/>
              <a:t>15.12.2015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59198D-6748-4BBB-AE23-EE3457C8D1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651C23-8091-4A70-9BC9-7566C2845B4C}" type="datetimeFigureOut">
              <a:rPr lang="uk-UA" smtClean="0"/>
              <a:pPr/>
              <a:t>15.12.2015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59198D-6748-4BBB-AE23-EE3457C8D1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651C23-8091-4A70-9BC9-7566C2845B4C}" type="datetimeFigureOut">
              <a:rPr lang="uk-UA" smtClean="0"/>
              <a:pPr/>
              <a:t>15.12.2015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59198D-6748-4BBB-AE23-EE3457C8D1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7651C23-8091-4A70-9BC9-7566C2845B4C}" type="datetimeFigureOut">
              <a:rPr lang="uk-UA" smtClean="0"/>
              <a:pPr/>
              <a:t>15.12.2015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59198D-6748-4BBB-AE23-EE3457C8D1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651C23-8091-4A70-9BC9-7566C2845B4C}" type="datetimeFigureOut">
              <a:rPr lang="uk-UA" smtClean="0"/>
              <a:pPr/>
              <a:t>15.12.2015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59198D-6748-4BBB-AE23-EE3457C8D1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651C23-8091-4A70-9BC9-7566C2845B4C}" type="datetimeFigureOut">
              <a:rPr lang="uk-UA" smtClean="0"/>
              <a:pPr/>
              <a:t>15.12.2015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59198D-6748-4BBB-AE23-EE3457C8D16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7651C23-8091-4A70-9BC9-7566C2845B4C}" type="datetimeFigureOut">
              <a:rPr lang="uk-UA" smtClean="0"/>
              <a:pPr/>
              <a:t>15.12.2015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059198D-6748-4BBB-AE23-EE3457C8D163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1268760"/>
            <a:ext cx="5832648" cy="417646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3200" dirty="0" smtClean="0"/>
              <a:t>“</a:t>
            </a:r>
            <a:r>
              <a:rPr lang="uk-UA" sz="3200" dirty="0" err="1" smtClean="0"/>
              <a:t>Taking</a:t>
            </a:r>
            <a:r>
              <a:rPr lang="uk-UA" sz="3200" dirty="0" smtClean="0"/>
              <a:t> </a:t>
            </a:r>
            <a:r>
              <a:rPr lang="uk-UA" sz="3200" dirty="0" err="1"/>
              <a:t>into</a:t>
            </a:r>
            <a:r>
              <a:rPr lang="uk-UA" sz="3200" dirty="0"/>
              <a:t> </a:t>
            </a:r>
            <a:r>
              <a:rPr lang="uk-UA" sz="3200" dirty="0" err="1" smtClean="0"/>
              <a:t>account</a:t>
            </a:r>
            <a:endParaRPr lang="en-US" sz="3200" dirty="0" smtClean="0"/>
          </a:p>
          <a:p>
            <a:pPr algn="l"/>
            <a:r>
              <a:rPr lang="uk-UA" sz="3200" dirty="0" smtClean="0"/>
              <a:t> </a:t>
            </a:r>
            <a:r>
              <a:rPr lang="uk-UA" sz="3200" dirty="0" err="1"/>
              <a:t>the</a:t>
            </a:r>
            <a:r>
              <a:rPr lang="uk-UA" sz="3200" dirty="0"/>
              <a:t> </a:t>
            </a:r>
            <a:r>
              <a:rPr lang="uk-UA" sz="3200" dirty="0" err="1"/>
              <a:t>individual</a:t>
            </a:r>
            <a:r>
              <a:rPr lang="uk-UA" sz="3200" dirty="0"/>
              <a:t> </a:t>
            </a:r>
            <a:r>
              <a:rPr lang="uk-UA" sz="3200" dirty="0" err="1"/>
              <a:t>characteristics</a:t>
            </a:r>
            <a:r>
              <a:rPr lang="uk-UA" sz="3200" dirty="0"/>
              <a:t> </a:t>
            </a:r>
            <a:r>
              <a:rPr lang="uk-UA" sz="3200" dirty="0" err="1"/>
              <a:t>of</a:t>
            </a:r>
            <a:r>
              <a:rPr lang="uk-UA" sz="3200" dirty="0"/>
              <a:t> </a:t>
            </a:r>
            <a:r>
              <a:rPr lang="uk-UA" sz="3200" dirty="0" err="1"/>
              <a:t>students</a:t>
            </a:r>
            <a:r>
              <a:rPr lang="uk-UA" sz="3200" dirty="0"/>
              <a:t> </a:t>
            </a:r>
            <a:r>
              <a:rPr lang="uk-UA" sz="3200" dirty="0" err="1"/>
              <a:t>through</a:t>
            </a:r>
            <a:r>
              <a:rPr lang="uk-UA" sz="3200" dirty="0"/>
              <a:t> </a:t>
            </a:r>
            <a:r>
              <a:rPr lang="en-US" sz="3200" dirty="0" smtClean="0"/>
              <a:t>personality </a:t>
            </a:r>
            <a:r>
              <a:rPr lang="uk-UA" sz="3200" dirty="0" err="1" smtClean="0"/>
              <a:t>oriented</a:t>
            </a:r>
            <a:r>
              <a:rPr lang="uk-UA" sz="3200" dirty="0" smtClean="0"/>
              <a:t> </a:t>
            </a:r>
            <a:r>
              <a:rPr lang="uk-UA" sz="3200" dirty="0" err="1"/>
              <a:t>learning</a:t>
            </a:r>
            <a:r>
              <a:rPr lang="uk-UA" sz="3200" dirty="0"/>
              <a:t> </a:t>
            </a:r>
            <a:r>
              <a:rPr lang="uk-UA" sz="3200" dirty="0" err="1"/>
              <a:t>of</a:t>
            </a:r>
            <a:r>
              <a:rPr lang="uk-UA" sz="3200" dirty="0"/>
              <a:t> </a:t>
            </a:r>
            <a:r>
              <a:rPr lang="uk-UA" sz="3200" dirty="0" err="1"/>
              <a:t>foreign</a:t>
            </a:r>
            <a:r>
              <a:rPr lang="uk-UA" sz="3200" dirty="0"/>
              <a:t> </a:t>
            </a:r>
            <a:r>
              <a:rPr lang="uk-UA" sz="3200" dirty="0" err="1" smtClean="0"/>
              <a:t>language</a:t>
            </a:r>
            <a:r>
              <a:rPr lang="en-US" sz="3200" dirty="0" smtClean="0"/>
              <a:t>”</a:t>
            </a:r>
            <a:endParaRPr lang="ru-RU" sz="3200" b="1" dirty="0"/>
          </a:p>
          <a:p>
            <a:r>
              <a:rPr lang="en-US" sz="36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Teacher of English</a:t>
            </a:r>
          </a:p>
          <a:p>
            <a:r>
              <a:rPr lang="en-US" dirty="0" err="1" smtClean="0"/>
              <a:t>Demchyshyn</a:t>
            </a:r>
            <a:r>
              <a:rPr lang="en-US" dirty="0" smtClean="0"/>
              <a:t> </a:t>
            </a:r>
            <a:r>
              <a:rPr lang="en-US" dirty="0" err="1" smtClean="0"/>
              <a:t>Mariia</a:t>
            </a:r>
            <a:r>
              <a:rPr lang="en-US" dirty="0" smtClean="0"/>
              <a:t> </a:t>
            </a:r>
            <a:r>
              <a:rPr lang="en-US" dirty="0" err="1" smtClean="0"/>
              <a:t>Vasylivna</a:t>
            </a:r>
            <a:endParaRPr lang="en-US" dirty="0" smtClean="0"/>
          </a:p>
          <a:p>
            <a:r>
              <a:rPr lang="en-US" dirty="0" smtClean="0"/>
              <a:t>School of </a:t>
            </a:r>
            <a:r>
              <a:rPr lang="en-US" dirty="0" err="1" smtClean="0"/>
              <a:t>Dubenka</a:t>
            </a:r>
            <a:endParaRPr lang="en-US" dirty="0" smtClean="0"/>
          </a:p>
          <a:p>
            <a:r>
              <a:rPr lang="en-US" dirty="0" err="1" smtClean="0"/>
              <a:t>Monastyrysk</a:t>
            </a:r>
            <a:r>
              <a:rPr lang="en-US" dirty="0" smtClean="0"/>
              <a:t> district</a:t>
            </a:r>
          </a:p>
          <a:p>
            <a:r>
              <a:rPr lang="en-US" dirty="0" err="1" smtClean="0"/>
              <a:t>Ternopil</a:t>
            </a:r>
            <a:r>
              <a:rPr lang="en-US" dirty="0" smtClean="0"/>
              <a:t> region</a:t>
            </a:r>
            <a:endParaRPr lang="ru-RU" dirty="0" smtClean="0"/>
          </a:p>
          <a:p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409" y="788071"/>
            <a:ext cx="2811362" cy="24015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AutoShape 3"/>
          <p:cNvSpPr>
            <a:spLocks noChangeArrowheads="1"/>
          </p:cNvSpPr>
          <p:nvPr/>
        </p:nvSpPr>
        <p:spPr bwMode="gray">
          <a:xfrm>
            <a:off x="2904697" y="2204864"/>
            <a:ext cx="3356992" cy="2959968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gray">
          <a:xfrm>
            <a:off x="6246440" y="3861048"/>
            <a:ext cx="2915816" cy="2448272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gray">
          <a:xfrm>
            <a:off x="0" y="764704"/>
            <a:ext cx="2915816" cy="2448272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gray">
          <a:xfrm>
            <a:off x="45501" y="3861048"/>
            <a:ext cx="2915816" cy="2448272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gray">
          <a:xfrm>
            <a:off x="6149908" y="764704"/>
            <a:ext cx="2915816" cy="2448272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3528" y="0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 IS COOL!</a:t>
            </a:r>
          </a:p>
          <a:p>
            <a:pPr algn="ctr"/>
            <a:r>
              <a:rPr lang="en-US" sz="4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Untraditional lessons</a:t>
            </a:r>
            <a:endParaRPr lang="ru-RU" sz="4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19872" y="5452863"/>
            <a:ext cx="2304256" cy="593393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1400" b="1" cap="all" dirty="0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«</a:t>
            </a:r>
            <a:r>
              <a:rPr lang="en-US" sz="1400" b="1" cap="all" dirty="0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My </a:t>
            </a:r>
            <a:r>
              <a:rPr lang="en-US" sz="1400" b="1" cap="all" dirty="0" err="1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favourite</a:t>
            </a:r>
            <a:r>
              <a:rPr lang="en-US" sz="1400" b="1" cap="all" dirty="0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 tale</a:t>
            </a:r>
            <a:r>
              <a:rPr lang="uk-UA" sz="1400" b="1" cap="all" dirty="0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»</a:t>
            </a:r>
            <a:endParaRPr lang="ru-RU" sz="1400" b="1" cap="all" dirty="0">
              <a:ln w="0"/>
              <a:solidFill>
                <a:srgbClr val="0033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86735" y="3236344"/>
            <a:ext cx="2620036" cy="53536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1400" b="1" cap="all" dirty="0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«</a:t>
            </a:r>
            <a:r>
              <a:rPr lang="en-US" sz="1400" b="1" cap="all" dirty="0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health is above wealth</a:t>
            </a:r>
            <a:r>
              <a:rPr lang="uk-UA" sz="1400" b="1" cap="all" dirty="0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»</a:t>
            </a:r>
            <a:endParaRPr lang="ru-RU" sz="1400" b="1" cap="all" dirty="0">
              <a:ln w="0"/>
              <a:solidFill>
                <a:srgbClr val="0033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89819" y="6309320"/>
            <a:ext cx="2687798" cy="43204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cap="all" dirty="0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Project work</a:t>
            </a:r>
            <a:endParaRPr lang="ru-RU" sz="1400" b="1" cap="all" dirty="0">
              <a:ln w="0"/>
              <a:solidFill>
                <a:srgbClr val="0033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3527" y="3203076"/>
            <a:ext cx="2151989" cy="48177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1400" b="1" cap="all" dirty="0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«</a:t>
            </a:r>
            <a:r>
              <a:rPr lang="en-US" sz="1400" b="1" cap="all" dirty="0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travelling to </a:t>
            </a:r>
            <a:r>
              <a:rPr lang="en-US" sz="1400" b="1" cap="all" dirty="0" err="1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london</a:t>
            </a:r>
            <a:endParaRPr lang="ru-RU" sz="1400" b="1" cap="all" dirty="0">
              <a:ln w="0"/>
              <a:solidFill>
                <a:srgbClr val="0033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0547" y="6309320"/>
            <a:ext cx="2734149" cy="43204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1400" b="1" cap="all" dirty="0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«</a:t>
            </a:r>
            <a:r>
              <a:rPr lang="en-US" sz="1400" b="1" cap="all" dirty="0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cooking is my hobby</a:t>
            </a:r>
            <a:r>
              <a:rPr lang="uk-UA" sz="1400" b="1" cap="all" dirty="0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»</a:t>
            </a:r>
            <a:endParaRPr lang="ru-RU" sz="1400" b="1" cap="all" dirty="0">
              <a:ln w="0"/>
              <a:solidFill>
                <a:srgbClr val="0033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47" y="811439"/>
            <a:ext cx="2609104" cy="24015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198" y="2332346"/>
            <a:ext cx="3245211" cy="27050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927" y="3903677"/>
            <a:ext cx="2825690" cy="24056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47" y="3953930"/>
            <a:ext cx="2591887" cy="22625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666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/>
          <p:cNvSpPr/>
          <p:nvPr/>
        </p:nvSpPr>
        <p:spPr>
          <a:xfrm>
            <a:off x="3182095" y="2458802"/>
            <a:ext cx="2802196" cy="2452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/>
              <a:t>Parties and Holidays</a:t>
            </a:r>
            <a:endParaRPr lang="ru-RU" sz="3200" b="1" i="1" dirty="0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gray">
          <a:xfrm>
            <a:off x="2904697" y="2204864"/>
            <a:ext cx="3356992" cy="2959968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gray">
          <a:xfrm>
            <a:off x="6246440" y="3861048"/>
            <a:ext cx="2915816" cy="2448272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gray">
          <a:xfrm>
            <a:off x="0" y="764704"/>
            <a:ext cx="2915816" cy="2448272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gray">
          <a:xfrm>
            <a:off x="45501" y="3861048"/>
            <a:ext cx="2915816" cy="2448272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gray">
          <a:xfrm>
            <a:off x="6149908" y="764704"/>
            <a:ext cx="2915816" cy="2448272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3528" y="0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Extracurricular activity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386735" y="3236344"/>
            <a:ext cx="2620036" cy="53536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cap="all" dirty="0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Christmas at school </a:t>
            </a:r>
            <a:endParaRPr lang="ru-RU" sz="1400" b="1" cap="all" dirty="0">
              <a:ln w="0"/>
              <a:solidFill>
                <a:srgbClr val="0033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89819" y="6309320"/>
            <a:ext cx="2687798" cy="43204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cap="all" dirty="0" err="1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Baloon</a:t>
            </a:r>
            <a:r>
              <a:rPr lang="en-US" sz="1400" b="1" cap="all" dirty="0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 party</a:t>
            </a:r>
            <a:endParaRPr lang="ru-RU" sz="1400" b="1" cap="all" dirty="0">
              <a:ln w="0"/>
              <a:solidFill>
                <a:srgbClr val="0033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3527" y="3203076"/>
            <a:ext cx="2151989" cy="48177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cap="all" dirty="0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St. Valentine`s day</a:t>
            </a:r>
            <a:endParaRPr lang="ru-RU" sz="1400" b="1" cap="all" dirty="0">
              <a:ln w="0"/>
              <a:solidFill>
                <a:srgbClr val="0033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0547" y="6309320"/>
            <a:ext cx="2734149" cy="43204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cap="all" dirty="0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Harvest holiday</a:t>
            </a:r>
            <a:endParaRPr lang="ru-RU" sz="1400" b="1" cap="all" dirty="0">
              <a:ln w="0"/>
              <a:solidFill>
                <a:srgbClr val="0033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31" y="854435"/>
            <a:ext cx="2609103" cy="2268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585" y="4004397"/>
            <a:ext cx="2576774" cy="2147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440" y="895860"/>
            <a:ext cx="2555776" cy="2268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72" y="4004397"/>
            <a:ext cx="2595214" cy="2278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98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214467697"/>
              </p:ext>
            </p:extLst>
          </p:nvPr>
        </p:nvGraphicFramePr>
        <p:xfrm>
          <a:off x="323528" y="1124744"/>
          <a:ext cx="4032448" cy="4424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42048" cy="79208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Diagnostic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2828836"/>
            <a:ext cx="345638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i="1" dirty="0">
                <a:solidFill>
                  <a:srgbClr val="444444"/>
                </a:solidFill>
                <a:latin typeface="arial" panose="020B0604020202020204" pitchFamily="34" charset="0"/>
              </a:rPr>
              <a:t>If pedagogics wants to educate a person in all aspects, it must know how to do it in</a:t>
            </a:r>
          </a:p>
          <a:p>
            <a:pPr algn="r"/>
            <a:r>
              <a:rPr lang="en-US" sz="3200" b="1" i="1" dirty="0">
                <a:solidFill>
                  <a:srgbClr val="444444"/>
                </a:solidFill>
                <a:latin typeface="arial" panose="020B0604020202020204" pitchFamily="34" charset="0"/>
              </a:rPr>
              <a:t>all aspects</a:t>
            </a:r>
            <a:r>
              <a:rPr lang="en-US" b="1" i="1" dirty="0">
                <a:solidFill>
                  <a:srgbClr val="444444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712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16632"/>
            <a:ext cx="7848600" cy="609600"/>
          </a:xfrm>
        </p:spPr>
        <p:txBody>
          <a:bodyPr/>
          <a:lstStyle/>
          <a:p>
            <a:r>
              <a:rPr lang="en-US" dirty="0" smtClean="0"/>
              <a:t> </a:t>
            </a:r>
          </a:p>
        </p:txBody>
      </p:sp>
      <p:pic>
        <p:nvPicPr>
          <p:cNvPr id="26" name="Picture 2" descr="D:\Pictures\425e9b66d3b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9109">
            <a:off x="794994" y="736722"/>
            <a:ext cx="8022576" cy="5645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4167" y="116632"/>
            <a:ext cx="8251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TEACHER`S</a:t>
            </a: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P. S.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1237385">
            <a:off x="1169749" y="1562268"/>
            <a:ext cx="354913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    </a:t>
            </a:r>
            <a:r>
              <a:rPr lang="uk-UA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Учителю суджено бути пошуковцем, винахідником, а відтак, слід сповна усвідомити сутність змін, які приносить новий час, аби підготувати людину до життя в нинішньому столітті.</a:t>
            </a:r>
          </a:p>
          <a:p>
            <a:r>
              <a:rPr lang="uk-UA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Від здатності вчителя дати гідну відповідь на виклики 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XXI </a:t>
            </a:r>
            <a:r>
              <a:rPr lang="uk-UA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століття залежатимуть долі мільйонів поки що маленьких українців, та й, власне, майбутнє самої України.</a:t>
            </a:r>
          </a:p>
          <a:p>
            <a:r>
              <a:rPr lang="uk-UA" sz="16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16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ru-RU" i="1" dirty="0">
              <a:latin typeface="Bookman Old Style" panose="02050604050505020204" pitchFamily="18" charset="0"/>
              <a:cs typeface="Aharoni" panose="02010803020104030203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 rot="20987011">
            <a:off x="5011796" y="4576545"/>
            <a:ext cx="3722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 am not intended to become better than others, I just want to become better of myself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0250">
            <a:off x="4605795" y="1154515"/>
            <a:ext cx="3767231" cy="32912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330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Mariia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smtClean="0">
                <a:solidFill>
                  <a:schemeClr val="tx2">
                    <a:lumMod val="75000"/>
                  </a:schemeClr>
                </a:solidFill>
              </a:rPr>
              <a:t>demchyshyn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high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education:ivano-frankivsk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pedagogical institute(1992)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7944" y="1700807"/>
            <a:ext cx="3744416" cy="3460299"/>
          </a:xfrm>
        </p:spPr>
        <p:txBody>
          <a:bodyPr>
            <a:normAutofit fontScale="92500" lnSpcReduction="20000"/>
          </a:bodyPr>
          <a:lstStyle/>
          <a:p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vital credo: “If you want to be somebody really special, be yourself”</a:t>
            </a:r>
            <a:endParaRPr lang="uk-UA" sz="2800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teaching credo</a:t>
            </a:r>
            <a:r>
              <a:rPr lang="uk-UA" sz="28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uk-UA" sz="28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 has </a:t>
            </a:r>
            <a:r>
              <a:rPr lang="en-US" sz="28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value only  when 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helps </a:t>
            </a:r>
            <a:r>
              <a:rPr lang="en-US" sz="28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man to become 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Man </a:t>
            </a:r>
            <a:r>
              <a:rPr lang="uk-UA" sz="28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7" y="2376343"/>
            <a:ext cx="3520440" cy="2784764"/>
          </a:xfrm>
        </p:spPr>
      </p:pic>
      <p:sp>
        <p:nvSpPr>
          <p:cNvPr id="2" name="Горизонтальный свиток 1"/>
          <p:cNvSpPr/>
          <p:nvPr/>
        </p:nvSpPr>
        <p:spPr>
          <a:xfrm>
            <a:off x="457200" y="5301208"/>
            <a:ext cx="7242048" cy="15373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«The personality orientated education  claims that the man is the greatest value around whom  other public priorities are founded  ", - says </a:t>
            </a:r>
            <a:r>
              <a:rPr lang="ru-RU"/>
              <a:t>І</a:t>
            </a:r>
            <a:r>
              <a:rPr lang="en-US"/>
              <a:t>.D. Bekh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Purpose and objectives</a:t>
            </a:r>
            <a:endParaRPr lang="uk-UA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77262" y="1916832"/>
            <a:ext cx="7414239" cy="476355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-Form</a:t>
            </a:r>
            <a:r>
              <a:rPr lang="en-US" dirty="0"/>
              <a:t> professional competence in relation to </a:t>
            </a:r>
            <a:r>
              <a:rPr lang="en-US" dirty="0" smtClean="0"/>
              <a:t>the individual</a:t>
            </a:r>
            <a:r>
              <a:rPr lang="en-US" dirty="0"/>
              <a:t> features of students in the personality </a:t>
            </a:r>
            <a:r>
              <a:rPr lang="en-US" dirty="0" smtClean="0"/>
              <a:t>orientated studies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 smtClean="0"/>
              <a:t>-find out factors of influence</a:t>
            </a:r>
            <a:r>
              <a:rPr lang="en-US" dirty="0"/>
              <a:t> are on the individual </a:t>
            </a:r>
            <a:r>
              <a:rPr lang="en-US" dirty="0" err="1"/>
              <a:t>featuresof</a:t>
            </a:r>
            <a:r>
              <a:rPr lang="en-US" dirty="0"/>
              <a:t> students;</a:t>
            </a:r>
            <a:br>
              <a:rPr lang="en-US" dirty="0"/>
            </a:br>
            <a:r>
              <a:rPr lang="en-US" dirty="0" smtClean="0"/>
              <a:t>-improve</a:t>
            </a:r>
            <a:r>
              <a:rPr lang="en-US" dirty="0"/>
              <a:t> application of innovative technologies </a:t>
            </a:r>
            <a:r>
              <a:rPr lang="en-US" dirty="0" smtClean="0"/>
              <a:t>with taking</a:t>
            </a:r>
            <a:r>
              <a:rPr lang="en-US" dirty="0"/>
              <a:t> into account of individual features of students;</a:t>
            </a:r>
            <a:br>
              <a:rPr lang="en-US" dirty="0"/>
            </a:br>
            <a:r>
              <a:rPr lang="en-US" dirty="0" smtClean="0"/>
              <a:t>-raise</a:t>
            </a:r>
            <a:r>
              <a:rPr lang="en-US" dirty="0"/>
              <a:t> motivation of students in relation to the study </a:t>
            </a:r>
            <a:r>
              <a:rPr lang="en-US" dirty="0" smtClean="0"/>
              <a:t>of English</a:t>
            </a:r>
            <a:r>
              <a:rPr lang="en-US" dirty="0"/>
              <a:t> </a:t>
            </a:r>
            <a:r>
              <a:rPr lang="en-US" dirty="0" smtClean="0"/>
              <a:t>and discover</a:t>
            </a:r>
            <a:r>
              <a:rPr lang="en-US" dirty="0"/>
              <a:t> </a:t>
            </a:r>
            <a:r>
              <a:rPr lang="en-US" dirty="0" smtClean="0"/>
              <a:t>the</a:t>
            </a:r>
            <a:r>
              <a:rPr lang="en-US" dirty="0"/>
              <a:t> use </a:t>
            </a:r>
            <a:r>
              <a:rPr lang="en-US" dirty="0" smtClean="0"/>
              <a:t>of individual experience</a:t>
            </a:r>
            <a:r>
              <a:rPr lang="en-US" dirty="0"/>
              <a:t> of child;</a:t>
            </a:r>
            <a:br>
              <a:rPr lang="en-US" dirty="0"/>
            </a:br>
            <a:r>
              <a:rPr lang="en-US" dirty="0" smtClean="0"/>
              <a:t>-to</a:t>
            </a:r>
            <a:r>
              <a:rPr lang="en-US" dirty="0"/>
              <a:t> get to know </a:t>
            </a:r>
            <a:r>
              <a:rPr lang="en-US" dirty="0" smtClean="0"/>
              <a:t>personalities</a:t>
            </a:r>
            <a:r>
              <a:rPr lang="en-US" dirty="0"/>
              <a:t> </a:t>
            </a:r>
            <a:r>
              <a:rPr lang="en-US" dirty="0" smtClean="0"/>
              <a:t>themselves</a:t>
            </a:r>
            <a:r>
              <a:rPr lang="en-US" dirty="0"/>
              <a:t> </a:t>
            </a:r>
            <a:br>
              <a:rPr lang="en-US" dirty="0"/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 smtClean="0">
                <a:solidFill>
                  <a:schemeClr val="accent1"/>
                </a:solidFill>
              </a:rPr>
              <a:t>Використання інноваційних технологій</a:t>
            </a:r>
            <a:endParaRPr lang="ru-RU" i="1" dirty="0">
              <a:solidFill>
                <a:schemeClr val="accent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5721101"/>
            <a:ext cx="352044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57200" y="1711840"/>
            <a:ext cx="3520440" cy="51461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-</a:t>
            </a:r>
            <a:r>
              <a:rPr lang="en-US" sz="2000" dirty="0"/>
              <a:t> </a:t>
            </a:r>
            <a:r>
              <a:rPr lang="en-US" sz="2000" dirty="0" smtClean="0"/>
              <a:t>project</a:t>
            </a:r>
            <a:r>
              <a:rPr lang="en-US" sz="2000" dirty="0"/>
              <a:t> studies;</a:t>
            </a:r>
            <a:br>
              <a:rPr lang="en-US" sz="2000" dirty="0"/>
            </a:br>
            <a:endParaRPr lang="uk-UA" sz="2000" dirty="0" smtClean="0"/>
          </a:p>
          <a:p>
            <a:pPr algn="ctr"/>
            <a:endParaRPr lang="uk-UA" sz="2000" dirty="0" smtClean="0"/>
          </a:p>
          <a:p>
            <a:pPr algn="ctr"/>
            <a:r>
              <a:rPr lang="uk-UA" sz="2000" dirty="0" smtClean="0"/>
              <a:t>-</a:t>
            </a:r>
            <a:r>
              <a:rPr lang="en-US" sz="2000" dirty="0"/>
              <a:t>developing studies</a:t>
            </a:r>
            <a:r>
              <a:rPr lang="uk-UA" sz="2000" dirty="0" smtClean="0"/>
              <a:t>;</a:t>
            </a:r>
          </a:p>
          <a:p>
            <a:pPr algn="ctr"/>
            <a:endParaRPr lang="uk-UA" sz="2000" dirty="0" smtClean="0"/>
          </a:p>
          <a:p>
            <a:pPr algn="ctr"/>
            <a:r>
              <a:rPr lang="en-US" sz="2000" dirty="0" smtClean="0"/>
              <a:t>-development</a:t>
            </a:r>
            <a:r>
              <a:rPr lang="en-US" sz="2000" dirty="0"/>
              <a:t> of the </a:t>
            </a:r>
            <a:endParaRPr lang="en-US" sz="2000" dirty="0" smtClean="0"/>
          </a:p>
          <a:p>
            <a:pPr algn="ctr"/>
            <a:r>
              <a:rPr lang="en-US" sz="2000" dirty="0" smtClean="0"/>
              <a:t>critical</a:t>
            </a:r>
            <a:r>
              <a:rPr lang="en-US" sz="2000" dirty="0"/>
              <a:t> </a:t>
            </a:r>
            <a:r>
              <a:rPr lang="en-US" sz="2000" dirty="0" smtClean="0"/>
              <a:t>thinking</a:t>
            </a:r>
            <a:r>
              <a:rPr lang="uk-UA" sz="2000" dirty="0" smtClean="0"/>
              <a:t>;</a:t>
            </a:r>
          </a:p>
          <a:p>
            <a:pPr algn="ctr"/>
            <a:endParaRPr lang="uk-UA" sz="2000" dirty="0" smtClean="0"/>
          </a:p>
          <a:p>
            <a:pPr algn="ctr"/>
            <a:r>
              <a:rPr lang="en-US" sz="2000" dirty="0" smtClean="0"/>
              <a:t>-personality</a:t>
            </a:r>
            <a:r>
              <a:rPr lang="en-US" sz="2000" dirty="0"/>
              <a:t> </a:t>
            </a:r>
            <a:r>
              <a:rPr lang="en-US" sz="2000" dirty="0" smtClean="0"/>
              <a:t>orientated</a:t>
            </a:r>
          </a:p>
          <a:p>
            <a:pPr algn="ctr"/>
            <a:r>
              <a:rPr lang="en-US" sz="2000" dirty="0"/>
              <a:t> </a:t>
            </a:r>
            <a:r>
              <a:rPr lang="en-US" sz="2000" dirty="0" smtClean="0"/>
              <a:t>studies;</a:t>
            </a:r>
            <a:endParaRPr lang="uk-UA" sz="2000" dirty="0" smtClean="0"/>
          </a:p>
          <a:p>
            <a:pPr algn="ctr"/>
            <a:r>
              <a:rPr lang="uk-UA" sz="2000" dirty="0" smtClean="0"/>
              <a:t>-</a:t>
            </a:r>
            <a:r>
              <a:rPr lang="en-US" sz="2000" dirty="0" smtClean="0"/>
              <a:t>computer technologies</a:t>
            </a:r>
            <a:endParaRPr lang="ru-RU" sz="2000" dirty="0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378057" y="1711840"/>
            <a:ext cx="3520440" cy="524592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D.Dyui</a:t>
            </a:r>
            <a:endParaRPr lang="uk-UA" dirty="0" smtClean="0"/>
          </a:p>
          <a:p>
            <a:pPr algn="ctr"/>
            <a:endParaRPr lang="uk-UA" dirty="0"/>
          </a:p>
          <a:p>
            <a:pPr algn="ctr"/>
            <a:endParaRPr lang="uk-UA" dirty="0" smtClean="0"/>
          </a:p>
          <a:p>
            <a:pPr algn="ctr"/>
            <a:r>
              <a:rPr lang="uk-UA" dirty="0" smtClean="0"/>
              <a:t>О.</a:t>
            </a:r>
            <a:r>
              <a:rPr lang="en-US" dirty="0" err="1" smtClean="0"/>
              <a:t>Pometun</a:t>
            </a:r>
            <a:endParaRPr lang="uk-UA" dirty="0"/>
          </a:p>
          <a:p>
            <a:pPr algn="ctr"/>
            <a:endParaRPr lang="uk-UA" dirty="0" smtClean="0"/>
          </a:p>
          <a:p>
            <a:pPr algn="ctr"/>
            <a:r>
              <a:rPr lang="uk-UA" dirty="0" smtClean="0"/>
              <a:t>М.</a:t>
            </a:r>
            <a:r>
              <a:rPr lang="en-US" dirty="0" err="1" smtClean="0"/>
              <a:t>Lipman</a:t>
            </a:r>
            <a:endParaRPr lang="uk-UA" dirty="0"/>
          </a:p>
          <a:p>
            <a:pPr algn="ctr"/>
            <a:endParaRPr lang="uk-UA" dirty="0" smtClean="0"/>
          </a:p>
          <a:p>
            <a:pPr algn="ctr"/>
            <a:r>
              <a:rPr lang="uk-UA" dirty="0" smtClean="0"/>
              <a:t>І.</a:t>
            </a:r>
            <a:r>
              <a:rPr lang="en-US" dirty="0" err="1" smtClean="0"/>
              <a:t>Yakymanska</a:t>
            </a:r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ru-RU" dirty="0" smtClean="0"/>
              <a:t>А.</a:t>
            </a:r>
            <a:r>
              <a:rPr lang="en-US" dirty="0" err="1" smtClean="0"/>
              <a:t>Yershov</a:t>
            </a:r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4003784" y="33982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001865" y="2213243"/>
            <a:ext cx="978408" cy="553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3979559" y="4384687"/>
            <a:ext cx="978408" cy="4993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3977640" y="5773003"/>
            <a:ext cx="48450" cy="536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4013266" y="5419531"/>
            <a:ext cx="1072428" cy="6031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62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PERSONALITY ORIENTED LESSON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0" y="1639632"/>
            <a:ext cx="1886000" cy="781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orientation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0" y="2597480"/>
            <a:ext cx="1876761" cy="7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aims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-34396" y="3607679"/>
            <a:ext cx="2120512" cy="8382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projects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0" y="4739917"/>
            <a:ext cx="205172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implementation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0" y="5712407"/>
            <a:ext cx="2051720" cy="8587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Control, evaluation</a:t>
            </a:r>
            <a:endParaRPr lang="ru-RU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779912" y="2030260"/>
            <a:ext cx="4464496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actualization, </a:t>
            </a:r>
            <a:r>
              <a:rPr lang="en-US" dirty="0" smtClean="0"/>
              <a:t>problems, intrigue, </a:t>
            </a:r>
            <a:r>
              <a:rPr lang="en-US" dirty="0"/>
              <a:t>playing situation ,</a:t>
            </a:r>
            <a:r>
              <a:rPr lang="en-US" dirty="0" smtClean="0"/>
              <a:t> </a:t>
            </a:r>
            <a:r>
              <a:rPr lang="en-US" dirty="0"/>
              <a:t>forming of cognitive interest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2051720" y="2060848"/>
            <a:ext cx="1656184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8" idx="2"/>
          </p:cNvCxnSpPr>
          <p:nvPr/>
        </p:nvCxnSpPr>
        <p:spPr>
          <a:xfrm flipH="1">
            <a:off x="2051720" y="2487460"/>
            <a:ext cx="1728192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3748822" y="3988744"/>
            <a:ext cx="4495586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encouragement</a:t>
            </a:r>
            <a:r>
              <a:rPr lang="uk-UA" dirty="0" smtClean="0"/>
              <a:t>,</a:t>
            </a:r>
            <a:r>
              <a:rPr lang="en-US" dirty="0"/>
              <a:t> creation of evidently-vivid </a:t>
            </a:r>
            <a:r>
              <a:rPr lang="en-US" dirty="0" smtClean="0"/>
              <a:t>presentations,</a:t>
            </a:r>
            <a:r>
              <a:rPr lang="en-US" dirty="0"/>
              <a:t> educational-cognitive game, situation </a:t>
            </a:r>
            <a:r>
              <a:rPr lang="en-US" dirty="0" smtClean="0"/>
              <a:t>of success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 flipV="1">
            <a:off x="2127034" y="4067653"/>
            <a:ext cx="1684003" cy="491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1886000" y="4739917"/>
            <a:ext cx="1821904" cy="373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3779912" y="5712407"/>
            <a:ext cx="4464496" cy="95695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Search of alternative decisions</a:t>
            </a:r>
            <a:r>
              <a:rPr lang="en-US" dirty="0" smtClean="0"/>
              <a:t>,</a:t>
            </a:r>
          </a:p>
          <a:p>
            <a:pPr algn="ctr"/>
            <a:r>
              <a:rPr lang="en-US" dirty="0"/>
              <a:t> </a:t>
            </a:r>
            <a:r>
              <a:rPr lang="en-US" dirty="0" smtClean="0"/>
              <a:t>implementation</a:t>
            </a:r>
            <a:r>
              <a:rPr lang="en-US" dirty="0"/>
              <a:t> of</a:t>
            </a:r>
            <a:r>
              <a:rPr lang="en-US"/>
              <a:t> </a:t>
            </a:r>
            <a:r>
              <a:rPr lang="en-US" smtClean="0"/>
              <a:t>creative tasks,</a:t>
            </a:r>
          </a:p>
          <a:p>
            <a:pPr algn="ctr"/>
            <a:r>
              <a:rPr lang="en-US" dirty="0"/>
              <a:t> creation of situation of mutual help</a:t>
            </a:r>
            <a:endParaRPr lang="ru-RU" dirty="0"/>
          </a:p>
        </p:txBody>
      </p:sp>
      <p:cxnSp>
        <p:nvCxnSpPr>
          <p:cNvPr id="21" name="Прямая со стрелкой 20"/>
          <p:cNvCxnSpPr>
            <a:endCxn id="7" idx="6"/>
          </p:cNvCxnSpPr>
          <p:nvPr/>
        </p:nvCxnSpPr>
        <p:spPr>
          <a:xfrm flipH="1">
            <a:off x="2051720" y="6141801"/>
            <a:ext cx="16561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29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 use in my work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663788" y="3501008"/>
            <a:ext cx="3096344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Personality oriented education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326468" y="1696943"/>
            <a:ext cx="2232248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Group work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283968" y="1762387"/>
            <a:ext cx="2520280" cy="1379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Tasks of level </a:t>
            </a:r>
            <a:r>
              <a:rPr lang="en-US" dirty="0" err="1" smtClean="0"/>
              <a:t>differenciation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177280" y="5377081"/>
            <a:ext cx="2530624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Games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499992" y="5390773"/>
            <a:ext cx="2304256" cy="126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Untraditional</a:t>
            </a:r>
          </a:p>
          <a:p>
            <a:pPr algn="ctr"/>
            <a:r>
              <a:rPr lang="en-US" dirty="0" smtClean="0"/>
              <a:t>lessons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142586" y="3501008"/>
            <a:ext cx="2268252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 work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6013082" y="3460249"/>
            <a:ext cx="2160240" cy="13101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Pair work</a:t>
            </a:r>
            <a:endParaRPr lang="ru-RU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92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89098" y="404664"/>
            <a:ext cx="3429000" cy="1224136"/>
          </a:xfrm>
        </p:spPr>
        <p:txBody>
          <a:bodyPr>
            <a:normAutofit/>
          </a:bodyPr>
          <a:lstStyle/>
          <a:p>
            <a:r>
              <a:rPr lang="en-US" sz="6600" dirty="0" smtClean="0"/>
              <a:t>pupils</a:t>
            </a:r>
            <a:endParaRPr lang="uk-UA" sz="6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389098" y="2204864"/>
            <a:ext cx="3429000" cy="936104"/>
          </a:xfrm>
        </p:spPr>
        <p:txBody>
          <a:bodyPr>
            <a:normAutofit fontScale="85000" lnSpcReduction="10000"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group: strong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children,creative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work </a:t>
            </a:r>
            <a:endParaRPr lang="uk-UA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332307">
            <a:off x="1050270" y="1855283"/>
            <a:ext cx="37936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Technology of multilevel training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5541498" y="3573016"/>
            <a:ext cx="3429000" cy="108012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000" b="1" i="0" u="none" strike="noStrike" kern="1200" cap="all" spc="0" normalizeH="0" baseline="0" noProof="0" dirty="0">
              <a:ln w="500">
                <a:solidFill>
                  <a:schemeClr val="tx2">
                    <a:shade val="10000"/>
                    <a:satMod val="135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3140968"/>
            <a:ext cx="30243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 smtClean="0">
                <a:solidFill>
                  <a:srgbClr val="FF0000"/>
                </a:solidFill>
              </a:rPr>
              <a:t>B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accent1">
                    <a:lumMod val="75000"/>
                  </a:schemeClr>
                </a:solidFill>
              </a:rPr>
              <a:t>group:suffient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 children</a:t>
            </a:r>
            <a:endParaRPr lang="uk-UA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04520" y="4149080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24128" y="4077072"/>
            <a:ext cx="288032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2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600" b="1" dirty="0" smtClean="0">
                <a:solidFill>
                  <a:srgbClr val="FF0000"/>
                </a:solidFill>
              </a:rPr>
              <a:t>C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accent1">
                    <a:lumMod val="75000"/>
                  </a:schemeClr>
                </a:solidFill>
              </a:rPr>
              <a:t>group:children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 need a support</a:t>
            </a:r>
            <a:endParaRPr lang="uk-UA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04520" y="5085184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3923928" y="3140968"/>
            <a:ext cx="1656184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7408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Advantages of the personality </a:t>
            </a:r>
            <a:r>
              <a:rPr lang="en-US" sz="40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oriented </a:t>
            </a:r>
            <a:r>
              <a:rPr lang="en-US" sz="40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studies before traditional</a:t>
            </a:r>
            <a:r>
              <a:rPr lang="uk-UA" sz="40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Текст 3"/>
          <p:cNvSpPr>
            <a:spLocks noGrp="1"/>
          </p:cNvSpPr>
          <p:nvPr>
            <p:ph type="body" idx="1"/>
          </p:nvPr>
        </p:nvSpPr>
        <p:spPr>
          <a:xfrm>
            <a:off x="474785" y="2356338"/>
            <a:ext cx="7192108" cy="3968263"/>
          </a:xfrm>
        </p:spPr>
        <p:txBody>
          <a:bodyPr>
            <a:noAutofit/>
          </a:bodyPr>
          <a:lstStyle/>
          <a:p>
            <a:pPr marL="36000" algn="l">
              <a:lnSpc>
                <a:spcPct val="150000"/>
              </a:lnSpc>
              <a:spcBef>
                <a:spcPts val="0"/>
              </a:spcBef>
            </a:pPr>
            <a:r>
              <a:rPr lang="en-US" sz="2100" dirty="0" smtClean="0"/>
              <a:t>-education </a:t>
            </a:r>
            <a:r>
              <a:rPr lang="en-US" sz="2100" dirty="0"/>
              <a:t>of cognitive interest; </a:t>
            </a:r>
          </a:p>
          <a:p>
            <a:pPr marL="36000" algn="l">
              <a:lnSpc>
                <a:spcPct val="150000"/>
              </a:lnSpc>
              <a:spcBef>
                <a:spcPts val="0"/>
              </a:spcBef>
            </a:pPr>
            <a:r>
              <a:rPr lang="en-US" sz="2100" dirty="0" smtClean="0"/>
              <a:t>-creation </a:t>
            </a:r>
            <a:r>
              <a:rPr lang="en-US" sz="2100" dirty="0"/>
              <a:t>of positive motivation of studies; </a:t>
            </a:r>
          </a:p>
          <a:p>
            <a:pPr marL="36000" algn="l">
              <a:lnSpc>
                <a:spcPct val="150000"/>
              </a:lnSpc>
              <a:spcBef>
                <a:spcPts val="0"/>
              </a:spcBef>
            </a:pPr>
            <a:r>
              <a:rPr lang="en-US" sz="2100" dirty="0" smtClean="0"/>
              <a:t>-forming </a:t>
            </a:r>
            <a:r>
              <a:rPr lang="en-US" sz="2100" dirty="0"/>
              <a:t>of strong and operating </a:t>
            </a:r>
            <a:r>
              <a:rPr lang="en-US" sz="2100" dirty="0" smtClean="0"/>
              <a:t>knowledge; </a:t>
            </a:r>
            <a:endParaRPr lang="en-US" sz="2100" dirty="0"/>
          </a:p>
          <a:p>
            <a:pPr marL="36000" algn="l">
              <a:lnSpc>
                <a:spcPct val="150000"/>
              </a:lnSpc>
              <a:spcBef>
                <a:spcPts val="0"/>
              </a:spcBef>
            </a:pPr>
            <a:r>
              <a:rPr lang="en-US" sz="2100" dirty="0" smtClean="0"/>
              <a:t>-development </a:t>
            </a:r>
            <a:r>
              <a:rPr lang="en-US" sz="2100" dirty="0"/>
              <a:t>of intellectual sphere of personality;</a:t>
            </a:r>
          </a:p>
          <a:p>
            <a:pPr marL="36000" algn="l">
              <a:lnSpc>
                <a:spcPct val="150000"/>
              </a:lnSpc>
              <a:spcBef>
                <a:spcPts val="0"/>
              </a:spcBef>
            </a:pPr>
            <a:r>
              <a:rPr lang="en-US" sz="2100" dirty="0"/>
              <a:t> </a:t>
            </a:r>
            <a:r>
              <a:rPr lang="en-US" sz="2100" dirty="0" smtClean="0"/>
              <a:t>-forming  </a:t>
            </a:r>
            <a:r>
              <a:rPr lang="en-US" sz="2100" dirty="0"/>
              <a:t>abilities and skills of self-education; </a:t>
            </a:r>
          </a:p>
          <a:p>
            <a:pPr marL="36000" algn="l">
              <a:lnSpc>
                <a:spcPct val="150000"/>
              </a:lnSpc>
              <a:spcBef>
                <a:spcPts val="0"/>
              </a:spcBef>
            </a:pPr>
            <a:r>
              <a:rPr lang="en-US" sz="2100" dirty="0" smtClean="0"/>
              <a:t>-development </a:t>
            </a:r>
            <a:r>
              <a:rPr lang="en-US" sz="2100" dirty="0"/>
              <a:t>of cognitive activity and </a:t>
            </a:r>
            <a:r>
              <a:rPr lang="en-US" sz="2100" dirty="0" smtClean="0"/>
              <a:t>  independence</a:t>
            </a:r>
            <a:r>
              <a:rPr lang="en-US" sz="2100" dirty="0"/>
              <a:t>; </a:t>
            </a:r>
            <a:endParaRPr lang="en-US" sz="2100" dirty="0" smtClean="0"/>
          </a:p>
          <a:p>
            <a:pPr marL="36000" algn="l">
              <a:lnSpc>
                <a:spcPct val="150000"/>
              </a:lnSpc>
              <a:spcBef>
                <a:spcPts val="0"/>
              </a:spcBef>
            </a:pPr>
            <a:r>
              <a:rPr lang="en-US" sz="2100" dirty="0"/>
              <a:t>-</a:t>
            </a:r>
            <a:r>
              <a:rPr lang="en-US" sz="2100" dirty="0" smtClean="0"/>
              <a:t>forming </a:t>
            </a:r>
            <a:r>
              <a:rPr lang="en-US" sz="2100" dirty="0"/>
              <a:t>of social competence     (cooperation, work </a:t>
            </a:r>
            <a:r>
              <a:rPr lang="en-US" sz="2100" dirty="0" smtClean="0"/>
              <a:t>      in </a:t>
            </a:r>
            <a:r>
              <a:rPr lang="en-US" sz="2100" dirty="0"/>
              <a:t>groups).</a:t>
            </a:r>
            <a:endParaRPr lang="uk-UA" sz="21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9" y="4012208"/>
            <a:ext cx="2520280" cy="2145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AutoShape 3"/>
          <p:cNvSpPr>
            <a:spLocks noChangeArrowheads="1"/>
          </p:cNvSpPr>
          <p:nvPr/>
        </p:nvSpPr>
        <p:spPr bwMode="gray">
          <a:xfrm>
            <a:off x="2904697" y="2204864"/>
            <a:ext cx="3356992" cy="2959968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gray">
          <a:xfrm>
            <a:off x="6246440" y="3861048"/>
            <a:ext cx="2915816" cy="2448272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gray">
          <a:xfrm>
            <a:off x="0" y="764704"/>
            <a:ext cx="2915816" cy="2448272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gray">
          <a:xfrm>
            <a:off x="45501" y="3861048"/>
            <a:ext cx="2915816" cy="2448272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gray">
          <a:xfrm>
            <a:off x="6149908" y="764704"/>
            <a:ext cx="2915816" cy="2448272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3528" y="0"/>
            <a:ext cx="8742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to my lessons</a:t>
            </a:r>
            <a:endParaRPr lang="ru-RU" sz="4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35897" y="5445224"/>
            <a:ext cx="1874254" cy="349934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cap="all" dirty="0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I am smiling</a:t>
            </a:r>
            <a:endParaRPr lang="ru-RU" sz="1400" b="1" cap="all" dirty="0">
              <a:ln w="0"/>
              <a:solidFill>
                <a:srgbClr val="0033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04249" y="3404567"/>
            <a:ext cx="1800200" cy="28028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cap="all" dirty="0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Work in pairs</a:t>
            </a:r>
            <a:endParaRPr lang="ru-RU" sz="1400" b="1" cap="all" dirty="0">
              <a:ln w="0"/>
              <a:solidFill>
                <a:srgbClr val="0033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88224" y="6309320"/>
            <a:ext cx="2323326" cy="35622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cap="all" dirty="0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It technologies</a:t>
            </a:r>
            <a:endParaRPr lang="ru-RU" sz="1400" b="1" cap="all" dirty="0">
              <a:ln w="0"/>
              <a:solidFill>
                <a:srgbClr val="0033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3528" y="3392691"/>
            <a:ext cx="1944216" cy="28039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1400" b="1" cap="all" dirty="0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«</a:t>
            </a:r>
            <a:r>
              <a:rPr lang="en-US" sz="1400" b="1" cap="all" dirty="0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reading is exciting</a:t>
            </a:r>
            <a:r>
              <a:rPr lang="uk-UA" sz="1400" b="1" cap="all" dirty="0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»</a:t>
            </a:r>
            <a:endParaRPr lang="ru-RU" sz="1400" b="1" cap="all" dirty="0">
              <a:ln w="0"/>
              <a:solidFill>
                <a:srgbClr val="0033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31301" y="6385148"/>
            <a:ext cx="1944216" cy="28039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cap="all" dirty="0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Work in groups</a:t>
            </a:r>
            <a:endParaRPr lang="ru-RU" sz="1400" b="1" cap="all" dirty="0">
              <a:ln w="0"/>
              <a:solidFill>
                <a:srgbClr val="0033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</a:endParaRPr>
          </a:p>
        </p:txBody>
      </p:sp>
      <p:pic>
        <p:nvPicPr>
          <p:cNvPr id="1029" name="Picture 5" descr="C:\Documents and Settings\User\Рабочий стол\Учитель року 2015 укр мова\DSC01198.JPG"/>
          <p:cNvPicPr>
            <a:picLocks noChangeAspect="1" noChangeArrowheads="1"/>
          </p:cNvPicPr>
          <p:nvPr/>
        </p:nvPicPr>
        <p:blipFill>
          <a:blip r:embed="rId4" cstate="print"/>
          <a:srcRect l="13780" t="4374" r="5906"/>
          <a:stretch>
            <a:fillRect/>
          </a:stretch>
        </p:blipFill>
        <p:spPr bwMode="auto">
          <a:xfrm>
            <a:off x="3137248" y="2403640"/>
            <a:ext cx="2879719" cy="25715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69" y="862367"/>
            <a:ext cx="2687788" cy="22777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121" y="3980145"/>
            <a:ext cx="2483768" cy="21780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834" y="884086"/>
            <a:ext cx="2586728" cy="21861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10" y="3950536"/>
            <a:ext cx="2710372" cy="2237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970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1225</TotalTime>
  <Words>407</Words>
  <Application>Microsoft Office PowerPoint</Application>
  <PresentationFormat>Экран (4:3)</PresentationFormat>
  <Paragraphs>102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Aharoni</vt:lpstr>
      <vt:lpstr>Arial</vt:lpstr>
      <vt:lpstr>Arial</vt:lpstr>
      <vt:lpstr>Arial Black</vt:lpstr>
      <vt:lpstr>Bookman Old Style</vt:lpstr>
      <vt:lpstr>Calibri</vt:lpstr>
      <vt:lpstr>Times New Roman</vt:lpstr>
      <vt:lpstr>Trebuchet MS</vt:lpstr>
      <vt:lpstr>Wingdings</vt:lpstr>
      <vt:lpstr>Wingdings 2</vt:lpstr>
      <vt:lpstr>Изящная</vt:lpstr>
      <vt:lpstr>Презентация PowerPoint</vt:lpstr>
      <vt:lpstr>Mariia demchyshyn high education:ivano-frankivsk pedagogical institute(1992)</vt:lpstr>
      <vt:lpstr>Purpose and objectives</vt:lpstr>
      <vt:lpstr>Використання інноваційних технологій</vt:lpstr>
      <vt:lpstr>PERSONALITY ORIENTED LESSON</vt:lpstr>
      <vt:lpstr>I use in my work:</vt:lpstr>
      <vt:lpstr>pupils</vt:lpstr>
      <vt:lpstr>Advantages of the personality oriented studies before traditional:</vt:lpstr>
      <vt:lpstr>Презентация PowerPoint</vt:lpstr>
      <vt:lpstr>Презентация PowerPoint</vt:lpstr>
      <vt:lpstr>Презентация PowerPoint</vt:lpstr>
      <vt:lpstr>Diagnostic</vt:lpstr>
      <vt:lpstr> 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</dc:title>
  <dc:creator>Свєтік</dc:creator>
  <cp:lastModifiedBy>Администратор</cp:lastModifiedBy>
  <cp:revision>114</cp:revision>
  <dcterms:created xsi:type="dcterms:W3CDTF">2011-11-19T12:52:18Z</dcterms:created>
  <dcterms:modified xsi:type="dcterms:W3CDTF">2015-12-15T13:53:50Z</dcterms:modified>
</cp:coreProperties>
</file>