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8" r:id="rId3"/>
    <p:sldId id="266" r:id="rId4"/>
    <p:sldId id="256" r:id="rId5"/>
    <p:sldId id="258" r:id="rId6"/>
    <p:sldId id="269" r:id="rId7"/>
    <p:sldId id="257" r:id="rId8"/>
    <p:sldId id="263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0033"/>
    <a:srgbClr val="A50021"/>
    <a:srgbClr val="0033CC"/>
    <a:srgbClr val="006600"/>
    <a:srgbClr val="FFCCFF"/>
    <a:srgbClr val="00FF99"/>
    <a:srgbClr val="00FF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79" autoAdjust="0"/>
  </p:normalViewPr>
  <p:slideViewPr>
    <p:cSldViewPr>
      <p:cViewPr>
        <p:scale>
          <a:sx n="66" d="100"/>
          <a:sy n="66" d="100"/>
        </p:scale>
        <p:origin x="-127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9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21"/>
          <p:cNvGrpSpPr/>
          <p:nvPr userDrawn="1"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152" cy="987552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3" cstate="print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6" descr="st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 rot="-1315059">
            <a:off x="8659903" y="5872449"/>
            <a:ext cx="542925" cy="555625"/>
          </a:xfrm>
          <a:prstGeom prst="rect">
            <a:avLst/>
          </a:prstGeom>
          <a:noFill/>
        </p:spPr>
      </p:pic>
      <p:pic>
        <p:nvPicPr>
          <p:cNvPr id="11" name="Picture 139" descr="st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</p:spPr>
      </p:pic>
      <p:pic>
        <p:nvPicPr>
          <p:cNvPr id="12" name="Picture 99" descr="st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 bwMode="white">
          <a:xfrm>
            <a:off x="1216946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4232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04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152" y="1069848"/>
            <a:ext cx="3355848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152" y="0"/>
            <a:ext cx="7470648" cy="987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8720"/>
            <a:ext cx="8229600" cy="490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056" y="6364224"/>
            <a:ext cx="2185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BE4573E-F6AE-47E8-A5D7-4BCB2A2DFF8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048" y="6364224"/>
            <a:ext cx="5312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152" y="6364224"/>
            <a:ext cx="612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://www.sweden4rus.nu/img/anons/db_img/40758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school1.kushva-online.ru/images/sport/sport_11.jpg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4077072"/>
            <a:ext cx="6033839" cy="172819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School Subjects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Days of the week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909618" flipH="1">
            <a:off x="3652693" y="-1901787"/>
            <a:ext cx="119129" cy="1048314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20815945">
            <a:off x="2502560" y="2422297"/>
            <a:ext cx="1481496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endParaRPr lang="ru-RU" sz="1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0"/>
          <p:cNvSpPr txBox="1"/>
          <p:nvPr/>
        </p:nvSpPr>
        <p:spPr>
          <a:xfrm rot="20983810">
            <a:off x="528866" y="4335154"/>
            <a:ext cx="1481496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F579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endParaRPr lang="ru-RU" sz="14000" b="1" dirty="0">
              <a:solidFill>
                <a:srgbClr val="F5791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0"/>
          <p:cNvSpPr txBox="1"/>
          <p:nvPr/>
        </p:nvSpPr>
        <p:spPr>
          <a:xfrm rot="20314623">
            <a:off x="4931138" y="633185"/>
            <a:ext cx="1481496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endParaRPr lang="ru-RU" sz="1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0"/>
          <p:cNvSpPr txBox="1"/>
          <p:nvPr/>
        </p:nvSpPr>
        <p:spPr>
          <a:xfrm rot="20916798">
            <a:off x="1322826" y="3532753"/>
            <a:ext cx="1481496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ru-RU" sz="1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0"/>
          <p:cNvSpPr txBox="1"/>
          <p:nvPr/>
        </p:nvSpPr>
        <p:spPr>
          <a:xfrm rot="20736033">
            <a:off x="2091790" y="2935060"/>
            <a:ext cx="1481496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endParaRPr lang="ru-RU" sz="14000" b="1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0"/>
          <p:cNvSpPr txBox="1"/>
          <p:nvPr/>
        </p:nvSpPr>
        <p:spPr>
          <a:xfrm rot="20803648">
            <a:off x="3804689" y="1534885"/>
            <a:ext cx="1281120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  <a:endParaRPr lang="ru-RU" sz="14000" b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 rot="21292455">
            <a:off x="3301429" y="2262140"/>
            <a:ext cx="1382712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  <a:endParaRPr lang="ru-RU" sz="1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0"/>
          <p:cNvSpPr txBox="1"/>
          <p:nvPr/>
        </p:nvSpPr>
        <p:spPr>
          <a:xfrm rot="21082940">
            <a:off x="4227349" y="1157060"/>
            <a:ext cx="1580882" cy="224676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</a:t>
            </a:r>
            <a:endParaRPr lang="ru-RU" sz="1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0"/>
          <p:cNvSpPr txBox="1"/>
          <p:nvPr/>
        </p:nvSpPr>
        <p:spPr>
          <a:xfrm rot="20486372">
            <a:off x="5756241" y="0"/>
            <a:ext cx="1436688" cy="22463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endParaRPr lang="ru-RU" sz="140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10"/>
          <p:cNvSpPr txBox="1"/>
          <p:nvPr/>
        </p:nvSpPr>
        <p:spPr>
          <a:xfrm rot="20983810">
            <a:off x="315643" y="601940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579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endParaRPr lang="ru-RU" b="1" dirty="0">
              <a:solidFill>
                <a:srgbClr val="F5791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10"/>
          <p:cNvSpPr txBox="1"/>
          <p:nvPr/>
        </p:nvSpPr>
        <p:spPr>
          <a:xfrm rot="21443890">
            <a:off x="936355" y="436840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 rot="20736033">
            <a:off x="1397524" y="467003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endParaRPr lang="ru-RU" b="1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10"/>
          <p:cNvSpPr txBox="1"/>
          <p:nvPr/>
        </p:nvSpPr>
        <p:spPr>
          <a:xfrm rot="20803648">
            <a:off x="2057924" y="682903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10"/>
          <p:cNvSpPr txBox="1"/>
          <p:nvPr/>
        </p:nvSpPr>
        <p:spPr>
          <a:xfrm rot="21082940">
            <a:off x="3170092" y="522565"/>
            <a:ext cx="32573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10"/>
          <p:cNvSpPr txBox="1"/>
          <p:nvPr/>
        </p:nvSpPr>
        <p:spPr>
          <a:xfrm rot="21292455">
            <a:off x="2587625" y="508000"/>
            <a:ext cx="190500" cy="3698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10"/>
          <p:cNvSpPr txBox="1"/>
          <p:nvPr/>
        </p:nvSpPr>
        <p:spPr>
          <a:xfrm>
            <a:off x="3578225" y="207963"/>
            <a:ext cx="563563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</a:t>
            </a:r>
            <a:endParaRPr lang="ru-RU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просмотр сведений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256406">
            <a:off x="539552" y="1340768"/>
            <a:ext cx="1828800" cy="1828800"/>
          </a:xfrm>
          <a:prstGeom prst="rect">
            <a:avLst/>
          </a:prstGeom>
          <a:noFill/>
        </p:spPr>
      </p:pic>
      <p:sp>
        <p:nvSpPr>
          <p:cNvPr id="21" name="Лента лицом вниз 20"/>
          <p:cNvSpPr/>
          <p:nvPr/>
        </p:nvSpPr>
        <p:spPr>
          <a:xfrm>
            <a:off x="468313" y="207964"/>
            <a:ext cx="8351837" cy="1060796"/>
          </a:xfrm>
          <a:prstGeom prst="ribbon">
            <a:avLst>
              <a:gd name="adj1" fmla="val 1012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SCHOOL LIFE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7" grpId="0"/>
      <p:bldP spid="17" grpId="1"/>
      <p:bldP spid="13" grpId="0"/>
      <p:bldP spid="13" grpId="1"/>
      <p:bldP spid="10" grpId="0"/>
      <p:bldP spid="10" grpId="1"/>
      <p:bldP spid="15" grpId="0"/>
      <p:bldP spid="15" grpId="1"/>
      <p:bldP spid="14" grpId="0"/>
      <p:bldP spid="14" grpId="1"/>
      <p:bldP spid="16" grpId="0"/>
      <p:bldP spid="16" grpId="1"/>
      <p:bldP spid="18" grpId="0"/>
      <p:bldP spid="18" grpId="1"/>
      <p:bldP spid="41" grpId="0"/>
      <p:bldP spid="42" grpId="0"/>
      <p:bldP spid="42" grpId="1"/>
      <p:bldP spid="43" grpId="0"/>
      <p:bldP spid="43" grpId="1"/>
      <p:bldP spid="44" grpId="0"/>
      <p:bldP spid="45" grpId="0"/>
      <p:bldP spid="46" grpId="0"/>
      <p:bldP spid="47" grpId="0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470648" cy="576064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Talk with your friend</a:t>
            </a:r>
            <a:endParaRPr lang="ru-RU" sz="2400" u="sng" dirty="0"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72816"/>
            <a:ext cx="7344816" cy="309634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A.  Which lesson do you like?</a:t>
            </a:r>
          </a:p>
          <a:p>
            <a:pPr>
              <a:buNone/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  I like …</a:t>
            </a:r>
          </a:p>
          <a:p>
            <a:pPr>
              <a:buNone/>
            </a:pPr>
            <a:r>
              <a:rPr lang="en-US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A.  What do you do at this lesson?</a:t>
            </a:r>
          </a:p>
          <a:p>
            <a:pPr>
              <a:buNone/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  We …</a:t>
            </a:r>
            <a:endParaRPr lang="ru-RU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блокнот на пружинках,блокноты,женщины,изображения людей,изображения мужчин,изучение,карандаши,книги,молодежь,переносные компьютеры,подростки,психология,студенты,учеба,учебники,фотографии,школьные принадлежности"/>
          <p:cNvPicPr>
            <a:picLocks noChangeAspect="1" noChangeArrowheads="1"/>
          </p:cNvPicPr>
          <p:nvPr/>
        </p:nvPicPr>
        <p:blipFill>
          <a:blip r:embed="rId2" cstate="print"/>
          <a:srcRect b="26747"/>
          <a:stretch>
            <a:fillRect/>
          </a:stretch>
        </p:blipFill>
        <p:spPr bwMode="auto">
          <a:xfrm>
            <a:off x="1115616" y="260648"/>
            <a:ext cx="1376205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im3-tub-ua.yandex.net/i?id=69950211-39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672233"/>
            <a:ext cx="2520280" cy="2520280"/>
          </a:xfrm>
          <a:prstGeom prst="rect">
            <a:avLst/>
          </a:prstGeom>
          <a:noFill/>
        </p:spPr>
      </p:pic>
      <p:pic>
        <p:nvPicPr>
          <p:cNvPr id="1036" name="Picture 12" descr="http://im5-tub-ua.yandex.net/i?id=398382634-09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700808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433802"/>
              </p:ext>
            </p:extLst>
          </p:nvPr>
        </p:nvGraphicFramePr>
        <p:xfrm>
          <a:off x="1533207" y="1412776"/>
          <a:ext cx="6999233" cy="4680519"/>
        </p:xfrm>
        <a:graphic>
          <a:graphicData uri="http://schemas.openxmlformats.org/drawingml/2006/table">
            <a:tbl>
              <a:tblPr firstRow="1" firstCol="1" bandRow="1"/>
              <a:tblGrid>
                <a:gridCol w="1749260"/>
                <a:gridCol w="1749991"/>
                <a:gridCol w="1749991"/>
                <a:gridCol w="1749991"/>
              </a:tblGrid>
              <a:tr h="1560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  <a:latin typeface="Times New Roman"/>
                        </a:rPr>
                        <a:t>[</a:t>
                      </a:r>
                      <a:r>
                        <a:rPr lang="en-US" sz="6000" b="1" dirty="0" err="1">
                          <a:effectLst/>
                          <a:latin typeface="Times New Roman"/>
                        </a:rPr>
                        <a:t>eı</a:t>
                      </a:r>
                      <a:r>
                        <a:rPr lang="en-US" sz="6000" b="1" dirty="0">
                          <a:effectLst/>
                          <a:latin typeface="Times New Roman"/>
                        </a:rPr>
                        <a:t>]</a:t>
                      </a:r>
                      <a:endParaRPr lang="ru-RU" sz="6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  <a:latin typeface="Times New Roman"/>
                        </a:rPr>
                        <a:t>[ð]</a:t>
                      </a:r>
                      <a:endParaRPr lang="ru-RU" sz="6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  <a:latin typeface="Times New Roman"/>
                        </a:rPr>
                        <a:t>[</a:t>
                      </a:r>
                      <a:r>
                        <a:rPr lang="en-US" sz="6000" b="1" dirty="0" err="1">
                          <a:effectLst/>
                          <a:latin typeface="Times New Roman"/>
                        </a:rPr>
                        <a:t>aı</a:t>
                      </a:r>
                      <a:r>
                        <a:rPr lang="en-US" sz="6000" b="1" dirty="0">
                          <a:effectLst/>
                          <a:latin typeface="Times New Roman"/>
                        </a:rPr>
                        <a:t>]</a:t>
                      </a:r>
                      <a:endParaRPr lang="ru-RU" sz="6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  <a:latin typeface="Times New Roman"/>
                        </a:rPr>
                        <a:t>[α:]</a:t>
                      </a:r>
                      <a:endParaRPr lang="ru-RU" sz="6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eight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they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light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class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say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their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write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  <a:latin typeface="Times New Roman"/>
                        </a:rPr>
                        <a:t>large</a:t>
                      </a:r>
                      <a:endParaRPr lang="ru-RU" sz="4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6152" y="116632"/>
            <a:ext cx="7470648" cy="870920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Times New Roman" pitchFamily="18" charset="0"/>
              </a:rPr>
            </a:br>
            <a:r>
              <a:rPr lang="en-US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Phonetic drill</a:t>
            </a:r>
            <a:r>
              <a:rPr lang="ru-RU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33525" y="3360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8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“How Many Days Has My Baby To Play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ru-RU" sz="3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many days has my baby to play?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many days has my baby to play?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Sund</a:t>
            </a:r>
            <a:r>
              <a:rPr lang="uk-UA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y,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Tuesday,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Wednesday,   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Thursday,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Friday, Saturday.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My baby plays every day</a:t>
            </a:r>
            <a:r>
              <a:rPr lang="en-US" sz="4000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sz="4000" dirty="0">
              <a:solidFill>
                <a:prstClr val="black"/>
              </a:solidFill>
              <a:latin typeface="Arial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black">
          <a:xfrm>
            <a:off x="1216152" y="116632"/>
            <a:ext cx="7470648" cy="870920"/>
          </a:xfrm>
          <a:prstGeom prst="ribbon">
            <a:avLst>
              <a:gd name="adj1" fmla="val 27215"/>
              <a:gd name="adj2" fmla="val 60081"/>
            </a:avLst>
          </a:prstGeom>
          <a:solidFill>
            <a:srgbClr val="FFFF00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Read the poem</a:t>
            </a:r>
            <a:endParaRPr kumimoji="0" lang="ru-RU" sz="4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5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 rot="417757">
            <a:off x="7841052" y="3889740"/>
            <a:ext cx="504056" cy="504056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536" y="404664"/>
            <a:ext cx="8362950" cy="381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Put in right order</a:t>
            </a:r>
            <a:endParaRPr lang="ru-RU" sz="2400" b="1" u="sng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913758">
            <a:off x="5230371" y="1290138"/>
            <a:ext cx="3600400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Sunday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5656">
            <a:off x="539844" y="1196752"/>
            <a:ext cx="4877425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33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Wednesday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33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095774">
            <a:off x="805690" y="2662754"/>
            <a:ext cx="3809056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Saturday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933415">
            <a:off x="5085244" y="2673241"/>
            <a:ext cx="2727030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Friday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97858">
            <a:off x="743748" y="4967010"/>
            <a:ext cx="3560270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Tuesday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2356" y="3789040"/>
            <a:ext cx="3385863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Monday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441857">
            <a:off x="4684503" y="4941168"/>
            <a:ext cx="3998210" cy="110799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Thursday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0"/>
          <p:cNvSpPr txBox="1">
            <a:spLocks/>
          </p:cNvSpPr>
          <p:nvPr/>
        </p:nvSpPr>
        <p:spPr bwMode="black">
          <a:xfrm rot="417757">
            <a:off x="5664878" y="2203635"/>
            <a:ext cx="747120" cy="5590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  <a:endParaRPr kumimoji="0" lang="ru-RU" sz="4800" b="1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0"/>
          <p:cNvSpPr txBox="1">
            <a:spLocks/>
          </p:cNvSpPr>
          <p:nvPr/>
        </p:nvSpPr>
        <p:spPr bwMode="black">
          <a:xfrm rot="417757">
            <a:off x="640253" y="2233557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  <a:endParaRPr kumimoji="0" lang="ru-RU" sz="4800" b="1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3"/>
          <p:cNvSpPr txBox="1">
            <a:spLocks/>
          </p:cNvSpPr>
          <p:nvPr/>
        </p:nvSpPr>
        <p:spPr bwMode="black">
          <a:xfrm>
            <a:off x="604317" y="116632"/>
            <a:ext cx="7470648" cy="870920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3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chemeClr val="dk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8500" dirty="0" smtClean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Put in right order</a:t>
            </a:r>
            <a:endParaRPr lang="ru-RU" sz="8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70648" cy="404664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Read and match</a:t>
            </a:r>
            <a:endParaRPr lang="ru-RU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8348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99"/>
                </a:solidFill>
              </a:rPr>
              <a:t>   a)                                b)                          c)                          d)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                                           </a:t>
            </a:r>
            <a:r>
              <a:rPr lang="en-US" sz="2000" b="1" dirty="0" smtClean="0">
                <a:solidFill>
                  <a:srgbClr val="A50021"/>
                </a:solidFill>
              </a:rPr>
              <a:t>1.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A50021"/>
                </a:solidFill>
              </a:rPr>
              <a:t>draw, paint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A50021"/>
                </a:solidFill>
              </a:rPr>
              <a:t>                                            2. speak, read and write English         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A50021"/>
                </a:solidFill>
              </a:rPr>
              <a:t>                                            3. count, do sums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99"/>
                </a:solidFill>
              </a:rPr>
              <a:t>   e)                                      </a:t>
            </a:r>
            <a:r>
              <a:rPr lang="en-US" sz="2000" b="1" dirty="0" smtClean="0">
                <a:solidFill>
                  <a:srgbClr val="A50021"/>
                </a:solidFill>
              </a:rPr>
              <a:t>4. read texts, learn poems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A50021"/>
                </a:solidFill>
              </a:rPr>
              <a:t>                                            5. sing songs, play music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A50021"/>
                </a:solidFill>
              </a:rPr>
              <a:t>                                            6. jump, run, play sport</a:t>
            </a:r>
          </a:p>
          <a:p>
            <a:pPr marL="457200" indent="-457200">
              <a:buAutoNum type="alphaLcParenR"/>
            </a:pPr>
            <a:endParaRPr lang="en-US" sz="2000" dirty="0" smtClean="0"/>
          </a:p>
          <a:p>
            <a:pPr marL="457200" indent="-457200">
              <a:buAutoNum type="alphaLcParenR"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99"/>
                </a:solidFill>
              </a:rPr>
              <a:t>    f)</a:t>
            </a:r>
          </a:p>
        </p:txBody>
      </p:sp>
      <p:pic>
        <p:nvPicPr>
          <p:cNvPr id="15362" name="Picture 2" descr="Картинка 18 из 5508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5512" r="2362"/>
          <a:stretch>
            <a:fillRect/>
          </a:stretch>
        </p:blipFill>
        <p:spPr bwMode="auto">
          <a:xfrm>
            <a:off x="565669" y="764704"/>
            <a:ext cx="1990107" cy="1368152"/>
          </a:xfrm>
          <a:prstGeom prst="rect">
            <a:avLst/>
          </a:prstGeom>
          <a:noFill/>
        </p:spPr>
      </p:pic>
      <p:pic>
        <p:nvPicPr>
          <p:cNvPr id="1026" name="Picture 2" descr="G:\DSC0376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764704"/>
            <a:ext cx="1800200" cy="1350150"/>
          </a:xfrm>
          <a:prstGeom prst="rect">
            <a:avLst/>
          </a:prstGeom>
          <a:noFill/>
        </p:spPr>
      </p:pic>
      <p:pic>
        <p:nvPicPr>
          <p:cNvPr id="1028" name="Picture 4" descr="Картинка 25 из 4862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2492896"/>
            <a:ext cx="1872208" cy="1401521"/>
          </a:xfrm>
          <a:prstGeom prst="rect">
            <a:avLst/>
          </a:prstGeom>
          <a:noFill/>
        </p:spPr>
      </p:pic>
      <p:pic>
        <p:nvPicPr>
          <p:cNvPr id="1030" name="Picture 6" descr="http://sim140707.ru/images/shutterstock_5070670.jpg"/>
          <p:cNvPicPr>
            <a:picLocks noChangeAspect="1" noChangeArrowheads="1"/>
          </p:cNvPicPr>
          <p:nvPr/>
        </p:nvPicPr>
        <p:blipFill>
          <a:blip r:embed="rId7" cstate="print"/>
          <a:srcRect r="4326"/>
          <a:stretch>
            <a:fillRect/>
          </a:stretch>
        </p:blipFill>
        <p:spPr bwMode="auto">
          <a:xfrm>
            <a:off x="2733700" y="764704"/>
            <a:ext cx="1800200" cy="1383490"/>
          </a:xfrm>
          <a:prstGeom prst="rect">
            <a:avLst/>
          </a:prstGeom>
          <a:noFill/>
        </p:spPr>
      </p:pic>
      <p:pic>
        <p:nvPicPr>
          <p:cNvPr id="1032" name="Picture 8" descr="http://img162.imageshack.us/img162/3157/200441406001ht8.jpg"/>
          <p:cNvPicPr>
            <a:picLocks noChangeAspect="1" noChangeArrowheads="1"/>
          </p:cNvPicPr>
          <p:nvPr/>
        </p:nvPicPr>
        <p:blipFill>
          <a:blip r:embed="rId8" cstate="print"/>
          <a:srcRect l="12492"/>
          <a:stretch>
            <a:fillRect/>
          </a:stretch>
        </p:blipFill>
        <p:spPr bwMode="auto">
          <a:xfrm>
            <a:off x="683568" y="4293096"/>
            <a:ext cx="1872208" cy="1424941"/>
          </a:xfrm>
          <a:prstGeom prst="rect">
            <a:avLst/>
          </a:prstGeom>
          <a:noFill/>
        </p:spPr>
      </p:pic>
      <p:pic>
        <p:nvPicPr>
          <p:cNvPr id="1033" name="Picture 9" descr="F:\ФОТО\ОЛЯ\childrens\28.11.08 фото для презентації\DSC0079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4" y="764704"/>
            <a:ext cx="1800200" cy="1350150"/>
          </a:xfrm>
          <a:prstGeom prst="rect">
            <a:avLst/>
          </a:prstGeom>
          <a:noFill/>
        </p:spPr>
      </p:pic>
      <p:sp>
        <p:nvSpPr>
          <p:cNvPr id="10" name="Заголовок 3"/>
          <p:cNvSpPr txBox="1">
            <a:spLocks/>
          </p:cNvSpPr>
          <p:nvPr/>
        </p:nvSpPr>
        <p:spPr bwMode="black">
          <a:xfrm>
            <a:off x="1173907" y="0"/>
            <a:ext cx="7470648" cy="692696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chemeClr val="dk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 and match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ri:dıŋ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Music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['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mju:zık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l-GR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α: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Sport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l-GR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ͻ: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['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ıŋɡlıʃ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imes New Roman" pitchFamily="18" charset="0"/>
                <a:cs typeface="Times New Roman" pitchFamily="18" charset="0"/>
              </a:rPr>
              <a:t>ӕ</a:t>
            </a:r>
            <a:r>
              <a:rPr lang="el-GR" sz="4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440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Ukrainian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:'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kreınjən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 bwMode="black">
          <a:xfrm>
            <a:off x="1216152" y="188640"/>
            <a:ext cx="7470648" cy="79891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chemeClr val="dk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words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4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92527" y="875669"/>
          <a:ext cx="5832648" cy="5616624"/>
        </p:xfrm>
        <a:graphic>
          <a:graphicData uri="http://schemas.openxmlformats.org/drawingml/2006/table">
            <a:tbl>
              <a:tblPr firstRow="1" bandRow="1">
                <a:solidFill>
                  <a:srgbClr val="FFFF99"/>
                </a:solidFill>
                <a:tableStyleId>{5940675A-B579-460E-94D1-54222C63F5DA}</a:tableStyleId>
              </a:tblPr>
              <a:tblGrid>
                <a:gridCol w="729081"/>
                <a:gridCol w="729081"/>
                <a:gridCol w="729081"/>
                <a:gridCol w="729081"/>
                <a:gridCol w="729081"/>
                <a:gridCol w="729081"/>
                <a:gridCol w="729081"/>
                <a:gridCol w="729081"/>
              </a:tblGrid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3"/>
          <p:cNvSpPr txBox="1">
            <a:spLocks/>
          </p:cNvSpPr>
          <p:nvPr/>
        </p:nvSpPr>
        <p:spPr bwMode="black">
          <a:xfrm>
            <a:off x="1043608" y="116632"/>
            <a:ext cx="7470648" cy="64807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chemeClr val="dk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Guess the puzzle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92527" y="875669"/>
          <a:ext cx="5832648" cy="5616624"/>
        </p:xfrm>
        <a:graphic>
          <a:graphicData uri="http://schemas.openxmlformats.org/drawingml/2006/table">
            <a:tbl>
              <a:tblPr firstRow="1" bandRow="1">
                <a:solidFill>
                  <a:srgbClr val="FFFF99"/>
                </a:solidFill>
                <a:tableStyleId>{5940675A-B579-460E-94D1-54222C63F5DA}</a:tableStyleId>
              </a:tblPr>
              <a:tblGrid>
                <a:gridCol w="729081"/>
                <a:gridCol w="729081"/>
                <a:gridCol w="729081"/>
                <a:gridCol w="729081"/>
                <a:gridCol w="729081"/>
                <a:gridCol w="729081"/>
                <a:gridCol w="729081"/>
                <a:gridCol w="729081"/>
              </a:tblGrid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2400" b="1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A5002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</a:t>
                      </a:r>
                      <a:endParaRPr lang="ru-RU" sz="2400" b="1" dirty="0">
                        <a:solidFill>
                          <a:srgbClr val="A5002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 txBox="1">
            <a:spLocks noGrp="1"/>
          </p:cNvSpPr>
          <p:nvPr>
            <p:ph type="title"/>
          </p:nvPr>
        </p:nvSpPr>
        <p:spPr bwMode="black">
          <a:xfrm>
            <a:off x="1187624" y="116632"/>
            <a:ext cx="7470648" cy="64807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chemeClr val="dk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Guess the puzzle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70648" cy="64807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Checking</a:t>
            </a:r>
            <a:endParaRPr lang="ru-RU" sz="2800" dirty="0"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435280" cy="404048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buNone/>
              <a:tabLst>
                <a:tab pos="4038600" algn="l"/>
              </a:tabLst>
            </a:pPr>
            <a:r>
              <a:rPr lang="en-US" sz="2200" dirty="0" smtClean="0">
                <a:solidFill>
                  <a:srgbClr val="A50021"/>
                </a:solidFill>
              </a:rPr>
              <a:t>1. 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What day is it today?                     a) I like Art.</a:t>
            </a:r>
            <a:endParaRPr lang="ru-RU" sz="2000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  <a:tabLst>
                <a:tab pos="4038600" algn="l"/>
              </a:tabLst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2. Which lesson do you like?             b) It’s Monday.</a:t>
            </a:r>
            <a:endParaRPr lang="ru-RU" sz="2000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  <a:tabLst>
                <a:tab pos="4038600" algn="l"/>
              </a:tabLst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3. Do you like Music?                        c) It’s on Monday and Wednesday.</a:t>
            </a:r>
            <a:endParaRPr lang="ru-RU" sz="2000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  <a:tabLst>
                <a:tab pos="4038600" algn="l"/>
              </a:tabLst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4   When is Maths?                           d) No, I don’t. I don’t like singing.</a:t>
            </a:r>
            <a:endParaRPr lang="ru-RU" sz="2000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buNone/>
              <a:tabLst>
                <a:tab pos="4038600" algn="l"/>
              </a:tabLst>
            </a:pPr>
            <a:endParaRPr lang="ru-RU" sz="2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275856" y="1700808"/>
            <a:ext cx="1296144" cy="576064"/>
          </a:xfrm>
          <a:prstGeom prst="straightConnector1">
            <a:avLst/>
          </a:prstGeom>
          <a:ln w="127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779912" y="1772816"/>
            <a:ext cx="792088" cy="576064"/>
          </a:xfrm>
          <a:prstGeom prst="straightConnector1">
            <a:avLst/>
          </a:prstGeom>
          <a:ln w="127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987824" y="2852936"/>
            <a:ext cx="1584176" cy="648072"/>
          </a:xfrm>
          <a:prstGeom prst="straightConnector1">
            <a:avLst/>
          </a:prstGeom>
          <a:ln w="127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843808" y="2924944"/>
            <a:ext cx="1800200" cy="648072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'Универсальная'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440</Words>
  <Application>Microsoft Office PowerPoint</Application>
  <PresentationFormat>Экран (4:3)</PresentationFormat>
  <Paragraphs>213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'Универсальная'</vt:lpstr>
      <vt:lpstr>School Subjects Days of the week</vt:lpstr>
      <vt:lpstr> Phonetic drill </vt:lpstr>
      <vt:lpstr>Read the poem</vt:lpstr>
      <vt:lpstr>?</vt:lpstr>
      <vt:lpstr>Read and match</vt:lpstr>
      <vt:lpstr>New words</vt:lpstr>
      <vt:lpstr>Презентация PowerPoint</vt:lpstr>
      <vt:lpstr>Guess the puzzle</vt:lpstr>
      <vt:lpstr>Checking</vt:lpstr>
      <vt:lpstr>Talk with your friend</vt:lpstr>
      <vt:lpstr>Презентация PowerPoint</vt:lpstr>
    </vt:vector>
  </TitlesOfParts>
  <Company>SOFTxp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SPEEDxp</dc:creator>
  <cp:lastModifiedBy>Пользователь</cp:lastModifiedBy>
  <cp:revision>60</cp:revision>
  <dcterms:created xsi:type="dcterms:W3CDTF">2010-02-20T10:22:52Z</dcterms:created>
  <dcterms:modified xsi:type="dcterms:W3CDTF">2014-03-12T14:19:25Z</dcterms:modified>
</cp:coreProperties>
</file>