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656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236722"/>
      </p:ext>
    </p:extLst>
  </p:cSld>
  <p:clrMapOvr>
    <a:masterClrMapping/>
  </p:clrMapOvr>
  <p:transition spd="slow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>
                <a:solidFill>
                  <a:srgbClr val="595959"/>
                </a:solidFill>
              </a:rPr>
              <a:pPr/>
              <a:t>28.01.2014</a:t>
            </a:fld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16795"/>
      </p:ext>
    </p:extLst>
  </p:cSld>
  <p:clrMapOvr>
    <a:masterClrMapping/>
  </p:clrMapOvr>
  <p:transition spd="slow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>
                <a:solidFill>
                  <a:srgbClr val="595959"/>
                </a:solidFill>
              </a:rPr>
              <a:pPr/>
              <a:t>28.01.2014</a:t>
            </a:fld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07881"/>
      </p:ext>
    </p:extLst>
  </p:cSld>
  <p:clrMapOvr>
    <a:masterClrMapping/>
  </p:clrMapOvr>
  <p:transition spd="slow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>
                <a:solidFill>
                  <a:srgbClr val="595959"/>
                </a:solidFill>
              </a:rPr>
              <a:pPr/>
              <a:t>28.01.2014</a:t>
            </a:fld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47692"/>
      </p:ext>
    </p:extLst>
  </p:cSld>
  <p:clrMapOvr>
    <a:masterClrMapping/>
  </p:clrMapOvr>
  <p:transition spd="slow" advTm="1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3362072"/>
      </p:ext>
    </p:extLst>
  </p:cSld>
  <p:clrMapOvr>
    <a:masterClrMapping/>
  </p:clrMapOvr>
  <p:transition spd="slow" advTm="1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>
                <a:solidFill>
                  <a:srgbClr val="595959"/>
                </a:solidFill>
              </a:rPr>
              <a:pPr/>
              <a:t>28.01.2014</a:t>
            </a:fld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85668"/>
      </p:ext>
    </p:extLst>
  </p:cSld>
  <p:clrMapOvr>
    <a:masterClrMapping/>
  </p:clrMapOvr>
  <p:transition spd="slow" advTm="1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1772816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0100" y="2509938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772816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509938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>
                <a:solidFill>
                  <a:srgbClr val="595959"/>
                </a:solidFill>
              </a:rPr>
              <a:pPr/>
              <a:t>28.01.2014</a:t>
            </a:fld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65690"/>
      </p:ext>
    </p:extLst>
  </p:cSld>
  <p:clrMapOvr>
    <a:masterClrMapping/>
  </p:clrMapOvr>
  <p:transition spd="slow" advTm="1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>
                <a:solidFill>
                  <a:srgbClr val="595959"/>
                </a:solidFill>
              </a:rPr>
              <a:pPr/>
              <a:t>28.01.2014</a:t>
            </a:fld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99216"/>
      </p:ext>
    </p:extLst>
  </p:cSld>
  <p:clrMapOvr>
    <a:masterClrMapping/>
  </p:clrMapOvr>
  <p:transition spd="slow" advTm="1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>
                <a:solidFill>
                  <a:srgbClr val="595959"/>
                </a:solidFill>
              </a:rPr>
              <a:pPr/>
              <a:t>28.01.2014</a:t>
            </a:fld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1968"/>
      </p:ext>
    </p:extLst>
  </p:cSld>
  <p:clrMapOvr>
    <a:masterClrMapping/>
  </p:clrMapOvr>
  <p:transition spd="slow" advTm="1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>
                <a:solidFill>
                  <a:srgbClr val="595959"/>
                </a:solidFill>
              </a:rPr>
              <a:pPr/>
              <a:t>28.01.2014</a:t>
            </a:fld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84121"/>
      </p:ext>
    </p:extLst>
  </p:cSld>
  <p:clrMapOvr>
    <a:masterClrMapping/>
  </p:clrMapOvr>
  <p:transition spd="slow" advTm="1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023168"/>
      </p:ext>
    </p:extLst>
  </p:cSld>
  <p:clrMapOvr>
    <a:masterClrMapping/>
  </p:clrMapOvr>
  <p:transition spd="slow" advTm="1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1905001"/>
            <a:ext cx="7543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0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ru-RU" smtClean="0">
                <a:solidFill>
                  <a:srgbClr val="595959"/>
                </a:solidFill>
              </a:rPr>
              <a:pPr/>
              <a:t>28.01.2014</a:t>
            </a:fld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17137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094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://www.firestock.ru/wp-content/uploads/2013/07/Leaves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543" y="3645024"/>
            <a:ext cx="9036496" cy="26369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6600" b="1" dirty="0" err="1">
                <a:effectLst/>
                <a:latin typeface="Monotype Corsiva" pitchFamily="66" charset="0"/>
              </a:rPr>
              <a:t>Портфоліо</a:t>
            </a:r>
            <a:r>
              <a:rPr lang="ru-RU" dirty="0">
                <a:effectLst/>
                <a:latin typeface="Monotype Corsiva" pitchFamily="66" charset="0"/>
              </a:rPr>
              <a:t/>
            </a:r>
            <a:br>
              <a:rPr lang="ru-RU" dirty="0">
                <a:effectLst/>
                <a:latin typeface="Monotype Corsiva" pitchFamily="66" charset="0"/>
              </a:rPr>
            </a:br>
            <a:r>
              <a:rPr lang="ru-RU" sz="4000" dirty="0" err="1">
                <a:effectLst/>
                <a:latin typeface="Monotype Corsiva" pitchFamily="66" charset="0"/>
              </a:rPr>
              <a:t>вчителя</a:t>
            </a:r>
            <a:r>
              <a:rPr lang="ru-RU" sz="4000" dirty="0">
                <a:effectLst/>
                <a:latin typeface="Monotype Corsiva" pitchFamily="66" charset="0"/>
              </a:rPr>
              <a:t>-логопеда </a:t>
            </a:r>
            <a:r>
              <a:rPr lang="ru-RU" sz="4000" dirty="0" err="1">
                <a:effectLst/>
                <a:latin typeface="Monotype Corsiva" pitchFamily="66" charset="0"/>
              </a:rPr>
              <a:t>лог.групи</a:t>
            </a:r>
            <a:r>
              <a:rPr lang="ru-RU" sz="4000" dirty="0">
                <a:effectLst/>
                <a:latin typeface="Monotype Corsiva" pitchFamily="66" charset="0"/>
              </a:rPr>
              <a:t> №1 ТДНЗ №2</a:t>
            </a:r>
            <a:br>
              <a:rPr lang="ru-RU" sz="4000" dirty="0">
                <a:effectLst/>
                <a:latin typeface="Monotype Corsiva" pitchFamily="66" charset="0"/>
              </a:rPr>
            </a:br>
            <a:r>
              <a:rPr lang="ru-RU" sz="4000" dirty="0" err="1">
                <a:effectLst/>
                <a:latin typeface="Monotype Corsiva" pitchFamily="66" charset="0"/>
              </a:rPr>
              <a:t>Іванкевич</a:t>
            </a:r>
            <a:r>
              <a:rPr lang="ru-RU" sz="4000" dirty="0">
                <a:effectLst/>
                <a:latin typeface="Monotype Corsiva" pitchFamily="66" charset="0"/>
              </a:rPr>
              <a:t> </a:t>
            </a:r>
            <a:r>
              <a:rPr lang="ru-RU" sz="4000" dirty="0" err="1">
                <a:effectLst/>
                <a:latin typeface="Monotype Corsiva" pitchFamily="66" charset="0"/>
              </a:rPr>
              <a:t>Оксани</a:t>
            </a:r>
            <a:r>
              <a:rPr lang="ru-RU" sz="4000" dirty="0">
                <a:effectLst/>
                <a:latin typeface="Monotype Corsiva" pitchFamily="66" charset="0"/>
              </a:rPr>
              <a:t> </a:t>
            </a:r>
            <a:r>
              <a:rPr lang="ru-RU" sz="4000" dirty="0" err="1">
                <a:effectLst/>
                <a:latin typeface="Monotype Corsiva" pitchFamily="66" charset="0"/>
              </a:rPr>
              <a:t>Святославівни</a:t>
            </a:r>
            <a:r>
              <a:rPr lang="ru-RU" dirty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dirty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</a:rPr>
            </a:br>
            <a:endParaRPr lang="ru-RU" sz="4800" b="0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  <a:latin typeface="Cambri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6093297"/>
            <a:ext cx="7092280" cy="759312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e-mail: oksana.ivankevych@mail.ru</a:t>
            </a:r>
            <a:endParaRPr lang="ru-RU" sz="3600" b="1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40639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:\1.Портфоліо\IMG458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7"/>
          <a:stretch/>
        </p:blipFill>
        <p:spPr bwMode="auto">
          <a:xfrm>
            <a:off x="0" y="-7620"/>
            <a:ext cx="9143999" cy="686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26749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1.Портфоліо\IMG458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"/>
          <a:stretch/>
        </p:blipFill>
        <p:spPr bwMode="auto">
          <a:xfrm>
            <a:off x="2203" y="0"/>
            <a:ext cx="92777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75594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1.Портфоліо\IMG458_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"/>
          <a:stretch/>
        </p:blipFill>
        <p:spPr bwMode="auto">
          <a:xfrm>
            <a:off x="1" y="0"/>
            <a:ext cx="9147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05678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1.Портфоліо\IMG458_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37"/>
          <a:stretch/>
        </p:blipFill>
        <p:spPr bwMode="auto">
          <a:xfrm>
            <a:off x="1" y="699"/>
            <a:ext cx="9144000" cy="68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260561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67" y="-254347"/>
            <a:ext cx="971815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1394" y="332656"/>
            <a:ext cx="8790627" cy="1728192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tx2"/>
                </a:solidFill>
                <a:latin typeface="Monotype Corsiva" pitchFamily="66" charset="0"/>
              </a:rPr>
              <a:t>	</a:t>
            </a:r>
            <a:r>
              <a:rPr lang="uk-UA" sz="3200" dirty="0" smtClean="0">
                <a:solidFill>
                  <a:schemeClr val="tx2"/>
                </a:solidFill>
                <a:latin typeface="Monotype Corsiva" pitchFamily="66" charset="0"/>
              </a:rPr>
              <a:t>Постійно </a:t>
            </a:r>
            <a:r>
              <a:rPr lang="uk-UA" sz="3200" dirty="0">
                <a:solidFill>
                  <a:schemeClr val="tx2"/>
                </a:solidFill>
                <a:latin typeface="Monotype Corsiva" pitchFamily="66" charset="0"/>
              </a:rPr>
              <a:t>працюю над удосконаленням своєї педагогічної майстерності, підвищую свій фаховий рівень, беру участь у семінарах </a:t>
            </a:r>
            <a:r>
              <a:rPr lang="uk-UA" sz="3200" dirty="0" err="1">
                <a:solidFill>
                  <a:schemeClr val="tx2"/>
                </a:solidFill>
                <a:latin typeface="Monotype Corsiva" pitchFamily="66" charset="0"/>
              </a:rPr>
              <a:t>–практикумах</a:t>
            </a:r>
            <a:r>
              <a:rPr lang="uk-UA" sz="3200" dirty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uk-UA" sz="3200" dirty="0" err="1">
                <a:solidFill>
                  <a:schemeClr val="tx2"/>
                </a:solidFill>
                <a:latin typeface="Monotype Corsiva" pitchFamily="66" charset="0"/>
              </a:rPr>
              <a:t>методоб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</a:rPr>
              <a:t>’</a:t>
            </a:r>
            <a:r>
              <a:rPr lang="uk-UA" sz="3200" dirty="0">
                <a:solidFill>
                  <a:schemeClr val="tx2"/>
                </a:solidFill>
                <a:latin typeface="Monotype Corsiva" pitchFamily="66" charset="0"/>
              </a:rPr>
              <a:t>єднаннях, виступаю на педрадах.</a:t>
            </a:r>
            <a:endParaRPr lang="ru-RU" sz="32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70709" y="5289277"/>
            <a:ext cx="2447484" cy="138008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2600" b="1" i="1" dirty="0" err="1">
                <a:solidFill>
                  <a:schemeClr val="tx2"/>
                </a:solidFill>
                <a:latin typeface="Calibri" pitchFamily="34" charset="0"/>
              </a:rPr>
              <a:t>Проходження</a:t>
            </a:r>
            <a:r>
              <a:rPr lang="ru-RU" sz="2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2600" b="1" i="1" dirty="0" err="1">
                <a:solidFill>
                  <a:schemeClr val="tx2"/>
                </a:solidFill>
                <a:latin typeface="Calibri" pitchFamily="34" charset="0"/>
              </a:rPr>
              <a:t>комп’ютерних</a:t>
            </a:r>
            <a:r>
              <a:rPr lang="ru-RU" sz="2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ru-RU" sz="2600" b="1" i="1" dirty="0" err="1">
                <a:solidFill>
                  <a:schemeClr val="tx2"/>
                </a:solidFill>
                <a:latin typeface="Calibri" pitchFamily="34" charset="0"/>
              </a:rPr>
              <a:t>курсів</a:t>
            </a:r>
            <a:r>
              <a:rPr lang="ru-RU" sz="2600" b="1" i="1" dirty="0">
                <a:solidFill>
                  <a:schemeClr val="tx2"/>
                </a:solidFill>
                <a:latin typeface="Calibri" pitchFamily="34" charset="0"/>
              </a:rPr>
              <a:t> у </a:t>
            </a:r>
            <a:r>
              <a:rPr lang="ru-RU" sz="2600" b="1" i="1" dirty="0" err="1">
                <a:solidFill>
                  <a:schemeClr val="tx2"/>
                </a:solidFill>
                <a:latin typeface="Calibri" pitchFamily="34" charset="0"/>
              </a:rPr>
              <a:t>Регіональному</a:t>
            </a:r>
            <a:r>
              <a:rPr lang="ru-RU" sz="2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2600" b="1" i="1" dirty="0" err="1">
                <a:solidFill>
                  <a:schemeClr val="tx2"/>
                </a:solidFill>
                <a:latin typeface="Calibri" pitchFamily="34" charset="0"/>
              </a:rPr>
              <a:t>центрі</a:t>
            </a:r>
            <a:r>
              <a:rPr lang="ru-RU" sz="2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ru-RU" sz="2600" b="1" i="1" dirty="0" err="1">
                <a:solidFill>
                  <a:schemeClr val="tx2"/>
                </a:solidFill>
                <a:latin typeface="Calibri" pitchFamily="34" charset="0"/>
              </a:rPr>
              <a:t>комп’ютерного</a:t>
            </a:r>
            <a:r>
              <a:rPr lang="ru-RU" sz="2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2600" b="1" i="1" dirty="0" err="1">
                <a:solidFill>
                  <a:schemeClr val="tx2"/>
                </a:solidFill>
                <a:latin typeface="Calibri" pitchFamily="34" charset="0"/>
              </a:rPr>
              <a:t>навчання</a:t>
            </a:r>
            <a:r>
              <a:rPr lang="ru-RU" sz="2600" b="1" i="1" dirty="0">
                <a:solidFill>
                  <a:schemeClr val="tx2"/>
                </a:solidFill>
                <a:latin typeface="Calibri" pitchFamily="34" charset="0"/>
              </a:rPr>
              <a:t>, </a:t>
            </a:r>
          </a:p>
          <a:p>
            <a:pPr algn="ctr"/>
            <a:r>
              <a:rPr lang="ru-RU" sz="2600" b="1" i="1" dirty="0" err="1">
                <a:solidFill>
                  <a:schemeClr val="tx2"/>
                </a:solidFill>
                <a:latin typeface="Calibri" pitchFamily="34" charset="0"/>
              </a:rPr>
              <a:t>квітень</a:t>
            </a:r>
            <a:r>
              <a:rPr lang="ru-RU" sz="2600" b="1" i="1" dirty="0">
                <a:solidFill>
                  <a:schemeClr val="tx2"/>
                </a:solidFill>
                <a:latin typeface="Calibri" pitchFamily="34" charset="0"/>
              </a:rPr>
              <a:t> 2013р.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905711" y="4456095"/>
            <a:ext cx="3240360" cy="1440160"/>
          </a:xfrm>
        </p:spPr>
        <p:txBody>
          <a:bodyPr>
            <a:normAutofit/>
          </a:bodyPr>
          <a:lstStyle/>
          <a:p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На курсах по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темі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: «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Українська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жестова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мова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» з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науковцями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 Марченко Т.В.,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Дробот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 О.А.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Інституту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інноваційних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технологій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 АПН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України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м.Києва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ru-RU" sz="1600" b="1" i="1" dirty="0" err="1">
                <a:solidFill>
                  <a:schemeClr val="tx2"/>
                </a:solidFill>
                <a:latin typeface="Calibri" pitchFamily="34" charset="0"/>
              </a:rPr>
              <a:t>лютий</a:t>
            </a:r>
            <a:r>
              <a:rPr lang="ru-RU" sz="1600" b="1" i="1" dirty="0">
                <a:solidFill>
                  <a:schemeClr val="tx2"/>
                </a:solidFill>
                <a:latin typeface="Calibri" pitchFamily="34" charset="0"/>
              </a:rPr>
              <a:t> 2011р. 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2298908" y="6269585"/>
            <a:ext cx="3604730" cy="49695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700" b="1" i="1" dirty="0" err="1">
                <a:solidFill>
                  <a:schemeClr val="tx2"/>
                </a:solidFill>
                <a:latin typeface="Calibri" pitchFamily="34" charset="0"/>
              </a:rPr>
              <a:t>Консультація</a:t>
            </a:r>
            <a:r>
              <a:rPr lang="ru-RU" sz="1700" b="1" i="1" dirty="0">
                <a:solidFill>
                  <a:schemeClr val="tx2"/>
                </a:solidFill>
                <a:latin typeface="Calibri" pitchFamily="34" charset="0"/>
              </a:rPr>
              <a:t> з методистами </a:t>
            </a:r>
            <a:r>
              <a:rPr lang="ru-RU" sz="1700" b="1" i="1" dirty="0" smtClean="0">
                <a:solidFill>
                  <a:schemeClr val="tx2"/>
                </a:solidFill>
                <a:latin typeface="Calibri" pitchFamily="34" charset="0"/>
              </a:rPr>
              <a:t>ТДНЗ </a:t>
            </a:r>
            <a:r>
              <a:rPr lang="ru-RU" sz="1700" b="1" i="1" dirty="0">
                <a:solidFill>
                  <a:schemeClr val="tx2"/>
                </a:solidFill>
                <a:latin typeface="Calibri" pitchFamily="34" charset="0"/>
              </a:rPr>
              <a:t>№</a:t>
            </a:r>
            <a:r>
              <a:rPr lang="ru-RU" sz="1700" b="1" i="1" dirty="0" smtClean="0">
                <a:solidFill>
                  <a:schemeClr val="tx2"/>
                </a:solidFill>
                <a:latin typeface="Calibri" pitchFamily="34" charset="0"/>
              </a:rPr>
              <a:t>2, </a:t>
            </a:r>
            <a:r>
              <a:rPr lang="ru-RU" sz="1700" b="1" i="1" dirty="0" err="1" smtClean="0">
                <a:solidFill>
                  <a:schemeClr val="tx2"/>
                </a:solidFill>
                <a:latin typeface="Calibri" pitchFamily="34" charset="0"/>
              </a:rPr>
              <a:t>січень</a:t>
            </a:r>
            <a:r>
              <a:rPr lang="ru-RU" sz="1700" b="1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1700" b="1" i="1" dirty="0">
                <a:solidFill>
                  <a:schemeClr val="tx2"/>
                </a:solidFill>
                <a:latin typeface="Calibri" pitchFamily="34" charset="0"/>
              </a:rPr>
              <a:t>2014р.</a:t>
            </a:r>
          </a:p>
          <a:p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7" y="1975248"/>
            <a:ext cx="2300794" cy="333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75" y="2080222"/>
            <a:ext cx="3635896" cy="239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99" y="3306375"/>
            <a:ext cx="3315043" cy="293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533459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67" y="-243408"/>
            <a:ext cx="971815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05869" y="2726922"/>
            <a:ext cx="6618259" cy="154817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Monotype Corsiva" pitchFamily="66" charset="0"/>
              </a:rPr>
              <a:t>Беру </a:t>
            </a:r>
            <a:r>
              <a:rPr lang="ru-RU" sz="3200" dirty="0" err="1">
                <a:solidFill>
                  <a:schemeClr val="tx2"/>
                </a:solidFill>
                <a:latin typeface="Monotype Corsiva" pitchFamily="66" charset="0"/>
              </a:rPr>
              <a:t>активну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</a:rPr>
              <a:t> участь у </a:t>
            </a:r>
            <a:r>
              <a:rPr lang="ru-RU" sz="3200" dirty="0" err="1">
                <a:solidFill>
                  <a:schemeClr val="tx2"/>
                </a:solidFill>
                <a:latin typeface="Monotype Corsiva" pitchFamily="66" charset="0"/>
              </a:rPr>
              <a:t>дитячих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</a:rPr>
              <a:t> ранках, </a:t>
            </a:r>
            <a:r>
              <a:rPr lang="ru-RU" sz="3200" dirty="0" err="1">
                <a:solidFill>
                  <a:schemeClr val="tx2"/>
                </a:solidFill>
                <a:latin typeface="Monotype Corsiva" pitchFamily="66" charset="0"/>
              </a:rPr>
              <a:t>розвагах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</a:rPr>
              <a:t>, культурному та </a:t>
            </a:r>
            <a:r>
              <a:rPr lang="ru-RU" sz="3200" dirty="0" err="1">
                <a:solidFill>
                  <a:schemeClr val="tx2"/>
                </a:solidFill>
                <a:latin typeface="Monotype Corsiva" pitchFamily="66" charset="0"/>
              </a:rPr>
              <a:t>громадському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Monotype Corsiva" pitchFamily="66" charset="0"/>
              </a:rPr>
              <a:t>житті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Monotype Corsiva" pitchFamily="66" charset="0"/>
              </a:rPr>
              <a:t>колективу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Monotype Corsiva" pitchFamily="66" charset="0"/>
              </a:rPr>
              <a:t>дошкільного</a:t>
            </a:r>
            <a:r>
              <a:rPr lang="ru-RU" sz="3200" dirty="0">
                <a:solidFill>
                  <a:schemeClr val="tx2"/>
                </a:solidFill>
                <a:latin typeface="Monotype Corsiva" pitchFamily="66" charset="0"/>
              </a:rPr>
              <a:t> закладу.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" y="116632"/>
            <a:ext cx="2414389" cy="370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8356"/>
            <a:ext cx="3399846" cy="22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632"/>
            <a:ext cx="2263030" cy="264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08" y="4190693"/>
            <a:ext cx="4108698" cy="271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6" y="4222859"/>
            <a:ext cx="2592288" cy="258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6740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irestock.ru/wp-content/uploads/2013/07/Leaves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8" y="-15143"/>
            <a:ext cx="91640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55" y="404664"/>
            <a:ext cx="9016478" cy="252089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За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багаторічну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сумлінну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працю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високий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професіоналізм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педагогічну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майстерність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  <a:latin typeface="Monotype Corsiva" pitchFamily="66" charset="0"/>
              </a:rPr>
              <a:t>вагомий</a:t>
            </a:r>
            <a:r>
              <a:rPr lang="ru-RU" sz="24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внесок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  у справу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виховання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дошкільників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Monotype Corsiva" pitchFamily="66" charset="0"/>
              </a:rPr>
              <a:t>нагороджена</a:t>
            </a:r>
            <a:r>
              <a:rPr lang="ru-RU" sz="2400" dirty="0" smtClean="0">
                <a:solidFill>
                  <a:schemeClr val="tx2"/>
                </a:solidFill>
                <a:latin typeface="Monotype Corsiva" pitchFamily="66" charset="0"/>
              </a:rPr>
              <a:t>: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Monotype Corsiva" pitchFamily="66" charset="0"/>
              </a:rPr>
              <a:t>•Грамотою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Управління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освіти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і науки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Тернопільської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міської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ради, 2003р.;</a:t>
            </a:r>
            <a:b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Monotype Corsiva" pitchFamily="66" charset="0"/>
              </a:rPr>
              <a:t>•Грамотою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Управління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освіти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і науки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Тернопільської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обласної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державної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адміністрації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, 2005р.;</a:t>
            </a:r>
            <a:b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Monotype Corsiva" pitchFamily="66" charset="0"/>
              </a:rPr>
              <a:t>•</a:t>
            </a:r>
            <a:r>
              <a:rPr lang="ru-RU" sz="2400" dirty="0" err="1" smtClean="0">
                <a:solidFill>
                  <a:schemeClr val="tx2"/>
                </a:solidFill>
                <a:latin typeface="Monotype Corsiva" pitchFamily="66" charset="0"/>
              </a:rPr>
              <a:t>Подякою</a:t>
            </a:r>
            <a:r>
              <a:rPr lang="ru-RU" sz="2400" dirty="0" smtClean="0">
                <a:solidFill>
                  <a:schemeClr val="tx2"/>
                </a:solidFill>
                <a:latin typeface="Monotype Corsiva" pitchFamily="66" charset="0"/>
              </a:rPr>
              <a:t> 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міського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голови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Monotype Corsiva" pitchFamily="66" charset="0"/>
              </a:rPr>
              <a:t>С.Надала</a:t>
            </a:r>
            <a:r>
              <a:rPr lang="ru-RU" sz="2400" dirty="0">
                <a:solidFill>
                  <a:schemeClr val="tx2"/>
                </a:solidFill>
                <a:latin typeface="Monotype Corsiva" pitchFamily="66" charset="0"/>
              </a:rPr>
              <a:t>, 2011р.</a:t>
            </a: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6" y="2765776"/>
            <a:ext cx="27336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19" y="2737201"/>
            <a:ext cx="275272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41" y="2674215"/>
            <a:ext cx="286702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226358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031002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90</Words>
  <Application>Microsoft Office PowerPoint</Application>
  <PresentationFormat>Экран (4:3)</PresentationFormat>
  <Paragraphs>11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TS103031002</vt:lpstr>
      <vt:lpstr>Портфоліо вчителя-логопеда лог.групи №1 ТДНЗ №2 Іванкевич Оксани Святославівни </vt:lpstr>
      <vt:lpstr>Презентация PowerPoint</vt:lpstr>
      <vt:lpstr>Презентация PowerPoint</vt:lpstr>
      <vt:lpstr>Презентация PowerPoint</vt:lpstr>
      <vt:lpstr>Презентация PowerPoint</vt:lpstr>
      <vt:lpstr> Постійно працюю над удосконаленням своєї педагогічної майстерності, підвищую свій фаховий рівень, беру участь у семінарах –практикумах, методоб’єднаннях, виступаю на педрадах.</vt:lpstr>
      <vt:lpstr>Беру активну участь у дитячих ранках, розвагах, культурному та громадському житті колективу дошкільного закладу.</vt:lpstr>
      <vt:lpstr>За багаторічну сумлінну працю, високий професіоналізм, педагогічну майстерність, вагомий внесок  у справу виховання дошкільників нагороджена: •Грамотою Управління освіти і науки Тернопільської міської ради, 2003р.; •Грамотою Управління освіти і науки Тернопільської обласної державної адміністрації, 2005р.; •Подякою  міського голови С.Надала, 2011р. 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вчителя-логопеда лог.групи №1 ТДНЗ №2 Іванкевич Оксани Святославівни</dc:title>
  <dc:creator>Іра</dc:creator>
  <cp:lastModifiedBy>Іра</cp:lastModifiedBy>
  <cp:revision>6</cp:revision>
  <dcterms:created xsi:type="dcterms:W3CDTF">2014-01-28T08:13:05Z</dcterms:created>
  <dcterms:modified xsi:type="dcterms:W3CDTF">2014-01-28T10:57:41Z</dcterms:modified>
</cp:coreProperties>
</file>