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7" r:id="rId4"/>
    <p:sldId id="263" r:id="rId5"/>
    <p:sldId id="283" r:id="rId6"/>
    <p:sldId id="279" r:id="rId7"/>
    <p:sldId id="278" r:id="rId8"/>
    <p:sldId id="264" r:id="rId9"/>
    <p:sldId id="277" r:id="rId10"/>
    <p:sldId id="256" r:id="rId11"/>
    <p:sldId id="268" r:id="rId12"/>
    <p:sldId id="289" r:id="rId13"/>
    <p:sldId id="276" r:id="rId14"/>
    <p:sldId id="284" r:id="rId15"/>
    <p:sldId id="285" r:id="rId16"/>
    <p:sldId id="288" r:id="rId17"/>
    <p:sldId id="287" r:id="rId18"/>
    <p:sldId id="269" r:id="rId19"/>
    <p:sldId id="266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687B0"/>
    <a:srgbClr val="8BC4C7"/>
    <a:srgbClr val="88C2C1"/>
    <a:srgbClr val="5698A8"/>
    <a:srgbClr val="5DAF61"/>
    <a:srgbClr val="3486CA"/>
    <a:srgbClr val="5191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86421" autoAdjust="0"/>
  </p:normalViewPr>
  <p:slideViewPr>
    <p:cSldViewPr>
      <p:cViewPr varScale="1">
        <p:scale>
          <a:sx n="75" d="100"/>
          <a:sy n="75" d="100"/>
        </p:scale>
        <p:origin x="-123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19C77-4DC9-48E4-B000-6F58FCFB05C5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ACA5703-DA8A-47FE-890C-CAD79583D08A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800" dirty="0" smtClean="0">
              <a:solidFill>
                <a:schemeClr val="bg2">
                  <a:lumMod val="25000"/>
                </a:schemeClr>
              </a:solidFill>
            </a:rPr>
            <a:t>1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.</a:t>
          </a:r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Емоційне сприйняття образу.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CFB77C76-0875-4C88-B4C9-777543B51C5D}" type="parTrans" cxnId="{0C370CCB-625E-46B7-A048-F9199E1E6E16}">
      <dgm:prSet/>
      <dgm:spPr/>
      <dgm:t>
        <a:bodyPr/>
        <a:lstStyle/>
        <a:p>
          <a:endParaRPr lang="ru-RU"/>
        </a:p>
      </dgm:t>
    </dgm:pt>
    <dgm:pt modelId="{FD3F22D8-CBBA-4801-B4B7-1C427E8F7087}" type="sibTrans" cxnId="{0C370CCB-625E-46B7-A048-F9199E1E6E16}">
      <dgm:prSet/>
      <dgm:spPr/>
      <dgm:t>
        <a:bodyPr/>
        <a:lstStyle/>
        <a:p>
          <a:endParaRPr lang="ru-RU" dirty="0"/>
        </a:p>
      </dgm:t>
    </dgm:pt>
    <dgm:pt modelId="{B8E94D9B-5765-42D8-AF34-AEA35BD305C2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2.Створення атмосфери співпраці.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DABEE6E8-7C56-4857-BBEA-15868649CEE6}" type="parTrans" cxnId="{522C8231-2F4D-4120-8D1C-714A9C43BB4A}">
      <dgm:prSet/>
      <dgm:spPr/>
      <dgm:t>
        <a:bodyPr/>
        <a:lstStyle/>
        <a:p>
          <a:endParaRPr lang="ru-RU"/>
        </a:p>
      </dgm:t>
    </dgm:pt>
    <dgm:pt modelId="{C01BFF0D-0830-4CA7-85C1-FE5525F703E2}" type="sibTrans" cxnId="{522C8231-2F4D-4120-8D1C-714A9C43BB4A}">
      <dgm:prSet/>
      <dgm:spPr/>
      <dgm:t>
        <a:bodyPr/>
        <a:lstStyle/>
        <a:p>
          <a:endParaRPr lang="ru-RU" dirty="0"/>
        </a:p>
      </dgm:t>
    </dgm:pt>
    <dgm:pt modelId="{FE051F9B-D831-4370-9FCE-8671FAC371F3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3.Здійснення індивідуального підходу.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3FB2995E-F87D-4A21-B889-8E04FACB167C}" type="parTrans" cxnId="{F9FD95D6-535F-4CF9-B98A-CCFC9F3A85CC}">
      <dgm:prSet/>
      <dgm:spPr/>
      <dgm:t>
        <a:bodyPr/>
        <a:lstStyle/>
        <a:p>
          <a:endParaRPr lang="ru-RU"/>
        </a:p>
      </dgm:t>
    </dgm:pt>
    <dgm:pt modelId="{9770E3C5-D18C-480D-9156-83EA58F516E7}" type="sibTrans" cxnId="{F9FD95D6-535F-4CF9-B98A-CCFC9F3A85CC}">
      <dgm:prSet/>
      <dgm:spPr/>
      <dgm:t>
        <a:bodyPr/>
        <a:lstStyle/>
        <a:p>
          <a:endParaRPr lang="ru-RU"/>
        </a:p>
      </dgm:t>
    </dgm:pt>
    <dgm:pt modelId="{0C51A9DE-E016-4368-9804-E83C62A41499}" type="pres">
      <dgm:prSet presAssocID="{E9319C77-4DC9-48E4-B000-6F58FCFB05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495A-393F-4F58-8DDF-32632CADF772}" type="pres">
      <dgm:prSet presAssocID="{E9319C77-4DC9-48E4-B000-6F58FCFB05C5}" presName="dummyMaxCanvas" presStyleCnt="0">
        <dgm:presLayoutVars/>
      </dgm:prSet>
      <dgm:spPr/>
    </dgm:pt>
    <dgm:pt modelId="{24A0D102-6680-4144-829B-15D21E2115BE}" type="pres">
      <dgm:prSet presAssocID="{E9319C77-4DC9-48E4-B000-6F58FCFB05C5}" presName="ThreeNodes_1" presStyleLbl="node1" presStyleIdx="0" presStyleCnt="3" custLinFactNeighborX="1390" custLinFactNeighborY="10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3786-BE39-4354-87E5-1BC636EFD42F}" type="pres">
      <dgm:prSet presAssocID="{E9319C77-4DC9-48E4-B000-6F58FCFB05C5}" presName="ThreeNodes_2" presStyleLbl="node1" presStyleIdx="1" presStyleCnt="3" custLinFactNeighborX="904" custLinFactNeighborY="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DDDA-A8EF-4A96-A0F6-B9730FB1BC64}" type="pres">
      <dgm:prSet presAssocID="{E9319C77-4DC9-48E4-B000-6F58FCFB05C5}" presName="ThreeNodes_3" presStyleLbl="node1" presStyleIdx="2" presStyleCnt="3" custLinFactNeighborX="419" custLinFactNeighborY="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C1C3B-2B16-45A4-BF68-567E1BA0C0E7}" type="pres">
      <dgm:prSet presAssocID="{E9319C77-4DC9-48E4-B000-6F58FCFB05C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C8B70-628C-4C43-9D9A-195D8177EE0D}" type="pres">
      <dgm:prSet presAssocID="{E9319C77-4DC9-48E4-B000-6F58FCFB05C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1FD19-10B0-4388-AC08-57DD5AFAE9BB}" type="pres">
      <dgm:prSet presAssocID="{E9319C77-4DC9-48E4-B000-6F58FCFB05C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E254-1C6A-4307-BCC3-D2BDE38B23AD}" type="pres">
      <dgm:prSet presAssocID="{E9319C77-4DC9-48E4-B000-6F58FCFB05C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25391-7893-4C21-8B93-BAB9048369C8}" type="pres">
      <dgm:prSet presAssocID="{E9319C77-4DC9-48E4-B000-6F58FCFB05C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70CCB-625E-46B7-A048-F9199E1E6E16}" srcId="{E9319C77-4DC9-48E4-B000-6F58FCFB05C5}" destId="{6ACA5703-DA8A-47FE-890C-CAD79583D08A}" srcOrd="0" destOrd="0" parTransId="{CFB77C76-0875-4C88-B4C9-777543B51C5D}" sibTransId="{FD3F22D8-CBBA-4801-B4B7-1C427E8F7087}"/>
    <dgm:cxn modelId="{F9FD95D6-535F-4CF9-B98A-CCFC9F3A85CC}" srcId="{E9319C77-4DC9-48E4-B000-6F58FCFB05C5}" destId="{FE051F9B-D831-4370-9FCE-8671FAC371F3}" srcOrd="2" destOrd="0" parTransId="{3FB2995E-F87D-4A21-B889-8E04FACB167C}" sibTransId="{9770E3C5-D18C-480D-9156-83EA58F516E7}"/>
    <dgm:cxn modelId="{83CC8999-BEE2-4730-907B-B776D50B5185}" type="presOf" srcId="{B8E94D9B-5765-42D8-AF34-AEA35BD305C2}" destId="{C02E3786-BE39-4354-87E5-1BC636EFD42F}" srcOrd="0" destOrd="0" presId="urn:microsoft.com/office/officeart/2005/8/layout/vProcess5"/>
    <dgm:cxn modelId="{6E0CDF33-DF7E-446C-B6BB-57D640B379DA}" type="presOf" srcId="{FE051F9B-D831-4370-9FCE-8671FAC371F3}" destId="{63625391-7893-4C21-8B93-BAB9048369C8}" srcOrd="1" destOrd="0" presId="urn:microsoft.com/office/officeart/2005/8/layout/vProcess5"/>
    <dgm:cxn modelId="{3E239F8C-BE8F-40B8-9B84-9A805774CF3F}" type="presOf" srcId="{B8E94D9B-5765-42D8-AF34-AEA35BD305C2}" destId="{FB14E254-1C6A-4307-BCC3-D2BDE38B23AD}" srcOrd="1" destOrd="0" presId="urn:microsoft.com/office/officeart/2005/8/layout/vProcess5"/>
    <dgm:cxn modelId="{522C8231-2F4D-4120-8D1C-714A9C43BB4A}" srcId="{E9319C77-4DC9-48E4-B000-6F58FCFB05C5}" destId="{B8E94D9B-5765-42D8-AF34-AEA35BD305C2}" srcOrd="1" destOrd="0" parTransId="{DABEE6E8-7C56-4857-BBEA-15868649CEE6}" sibTransId="{C01BFF0D-0830-4CA7-85C1-FE5525F703E2}"/>
    <dgm:cxn modelId="{1D3A9310-0E24-4819-BAB9-B5C67B56CCFA}" type="presOf" srcId="{E9319C77-4DC9-48E4-B000-6F58FCFB05C5}" destId="{0C51A9DE-E016-4368-9804-E83C62A41499}" srcOrd="0" destOrd="0" presId="urn:microsoft.com/office/officeart/2005/8/layout/vProcess5"/>
    <dgm:cxn modelId="{B2C512ED-26D2-49F4-88E3-5D24E0D7A65F}" type="presOf" srcId="{C01BFF0D-0830-4CA7-85C1-FE5525F703E2}" destId="{ECFC8B70-628C-4C43-9D9A-195D8177EE0D}" srcOrd="0" destOrd="0" presId="urn:microsoft.com/office/officeart/2005/8/layout/vProcess5"/>
    <dgm:cxn modelId="{C46D03C9-6AE9-4F9F-8696-DCE0E8CB212F}" type="presOf" srcId="{6ACA5703-DA8A-47FE-890C-CAD79583D08A}" destId="{24A0D102-6680-4144-829B-15D21E2115BE}" srcOrd="0" destOrd="0" presId="urn:microsoft.com/office/officeart/2005/8/layout/vProcess5"/>
    <dgm:cxn modelId="{DF6194CB-E096-475D-9198-10348581C7EA}" type="presOf" srcId="{6ACA5703-DA8A-47FE-890C-CAD79583D08A}" destId="{7421FD19-10B0-4388-AC08-57DD5AFAE9BB}" srcOrd="1" destOrd="0" presId="urn:microsoft.com/office/officeart/2005/8/layout/vProcess5"/>
    <dgm:cxn modelId="{9F6ABDD2-2D8C-416E-8482-40E8DCB512D8}" type="presOf" srcId="{FE051F9B-D831-4370-9FCE-8671FAC371F3}" destId="{88DBDDDA-A8EF-4A96-A0F6-B9730FB1BC64}" srcOrd="0" destOrd="0" presId="urn:microsoft.com/office/officeart/2005/8/layout/vProcess5"/>
    <dgm:cxn modelId="{EA64FB20-830C-4538-9A8A-32EEACE05F96}" type="presOf" srcId="{FD3F22D8-CBBA-4801-B4B7-1C427E8F7087}" destId="{D2EC1C3B-2B16-45A4-BF68-567E1BA0C0E7}" srcOrd="0" destOrd="0" presId="urn:microsoft.com/office/officeart/2005/8/layout/vProcess5"/>
    <dgm:cxn modelId="{2BBB2CBF-568C-41AB-99C7-1C1C710CEE3B}" type="presParOf" srcId="{0C51A9DE-E016-4368-9804-E83C62A41499}" destId="{76AA495A-393F-4F58-8DDF-32632CADF772}" srcOrd="0" destOrd="0" presId="urn:microsoft.com/office/officeart/2005/8/layout/vProcess5"/>
    <dgm:cxn modelId="{FCCF76A0-462C-49AE-AC5F-B61186E01204}" type="presParOf" srcId="{0C51A9DE-E016-4368-9804-E83C62A41499}" destId="{24A0D102-6680-4144-829B-15D21E2115BE}" srcOrd="1" destOrd="0" presId="urn:microsoft.com/office/officeart/2005/8/layout/vProcess5"/>
    <dgm:cxn modelId="{6F682CB7-CFDE-4A36-9B1B-9E157AAFAF08}" type="presParOf" srcId="{0C51A9DE-E016-4368-9804-E83C62A41499}" destId="{C02E3786-BE39-4354-87E5-1BC636EFD42F}" srcOrd="2" destOrd="0" presId="urn:microsoft.com/office/officeart/2005/8/layout/vProcess5"/>
    <dgm:cxn modelId="{05259637-160B-47CE-A40D-69CF59348D35}" type="presParOf" srcId="{0C51A9DE-E016-4368-9804-E83C62A41499}" destId="{88DBDDDA-A8EF-4A96-A0F6-B9730FB1BC64}" srcOrd="3" destOrd="0" presId="urn:microsoft.com/office/officeart/2005/8/layout/vProcess5"/>
    <dgm:cxn modelId="{02CB1B3B-27AB-41B4-8931-9FD8400488F8}" type="presParOf" srcId="{0C51A9DE-E016-4368-9804-E83C62A41499}" destId="{D2EC1C3B-2B16-45A4-BF68-567E1BA0C0E7}" srcOrd="4" destOrd="0" presId="urn:microsoft.com/office/officeart/2005/8/layout/vProcess5"/>
    <dgm:cxn modelId="{0F637CAA-C6F1-4815-9447-FB232BF44D03}" type="presParOf" srcId="{0C51A9DE-E016-4368-9804-E83C62A41499}" destId="{ECFC8B70-628C-4C43-9D9A-195D8177EE0D}" srcOrd="5" destOrd="0" presId="urn:microsoft.com/office/officeart/2005/8/layout/vProcess5"/>
    <dgm:cxn modelId="{77853E97-0BB9-4DB1-892D-3C658F9157E9}" type="presParOf" srcId="{0C51A9DE-E016-4368-9804-E83C62A41499}" destId="{7421FD19-10B0-4388-AC08-57DD5AFAE9BB}" srcOrd="6" destOrd="0" presId="urn:microsoft.com/office/officeart/2005/8/layout/vProcess5"/>
    <dgm:cxn modelId="{BBE0D46C-704C-4B51-BD6C-D8D9FFFD66C8}" type="presParOf" srcId="{0C51A9DE-E016-4368-9804-E83C62A41499}" destId="{FB14E254-1C6A-4307-BCC3-D2BDE38B23AD}" srcOrd="7" destOrd="0" presId="urn:microsoft.com/office/officeart/2005/8/layout/vProcess5"/>
    <dgm:cxn modelId="{0BD6390F-04EC-4019-A7F9-DFC964201DFE}" type="presParOf" srcId="{0C51A9DE-E016-4368-9804-E83C62A41499}" destId="{63625391-7893-4C21-8B93-BAB9048369C8}" srcOrd="8" destOrd="0" presId="urn:microsoft.com/office/officeart/2005/8/layout/vProcess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224FB-59BA-4E6D-8E52-313AB01F44A9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5B8314C-757F-4A23-91F8-8F9FCC11394E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4.Зацікавлення  дітей.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8FF79D71-BA8A-4620-851C-8309E6AC99A9}" type="parTrans" cxnId="{FFFF1D65-B841-4525-ABD4-11E6C8818853}">
      <dgm:prSet/>
      <dgm:spPr/>
      <dgm:t>
        <a:bodyPr/>
        <a:lstStyle/>
        <a:p>
          <a:endParaRPr lang="ru-RU"/>
        </a:p>
      </dgm:t>
    </dgm:pt>
    <dgm:pt modelId="{27FD7C6E-16A7-41D8-A20E-CECE3E9CBABF}" type="sibTrans" cxnId="{FFFF1D65-B841-4525-ABD4-11E6C8818853}">
      <dgm:prSet/>
      <dgm:spPr/>
      <dgm:t>
        <a:bodyPr/>
        <a:lstStyle/>
        <a:p>
          <a:endParaRPr lang="ru-RU" dirty="0"/>
        </a:p>
      </dgm:t>
    </dgm:pt>
    <dgm:pt modelId="{E686DC22-AF82-45CE-A876-4B08898A059C}">
      <dgm:prSet phldrT="[Текст]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5.Доступність,послідовність, систематичнісь та            	поступове ускладнення завдань.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DCEFF70C-FD55-468D-A32E-6B878A4B6E41}" type="parTrans" cxnId="{0A16A0EC-6CEB-43B9-8D6E-20C21EE2D11C}">
      <dgm:prSet/>
      <dgm:spPr/>
      <dgm:t>
        <a:bodyPr/>
        <a:lstStyle/>
        <a:p>
          <a:endParaRPr lang="ru-RU"/>
        </a:p>
      </dgm:t>
    </dgm:pt>
    <dgm:pt modelId="{63FD4925-500F-4005-95ED-62DEC0239B62}" type="sibTrans" cxnId="{0A16A0EC-6CEB-43B9-8D6E-20C21EE2D11C}">
      <dgm:prSet/>
      <dgm:spPr/>
      <dgm:t>
        <a:bodyPr/>
        <a:lstStyle/>
        <a:p>
          <a:endParaRPr lang="ru-RU" dirty="0"/>
        </a:p>
      </dgm:t>
    </dgm:pt>
    <dgm:pt modelId="{E62CF476-4798-42ED-99E5-2008EED0ED86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6.Варіативність зображувальних засобів і 	технічних прийомів. 		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8262CA2A-BC0B-4D29-A02F-E6E412D73E1B}" type="parTrans" cxnId="{2DE649FC-B198-4D21-AE11-0E288C9CF864}">
      <dgm:prSet/>
      <dgm:spPr/>
      <dgm:t>
        <a:bodyPr/>
        <a:lstStyle/>
        <a:p>
          <a:endParaRPr lang="ru-RU"/>
        </a:p>
      </dgm:t>
    </dgm:pt>
    <dgm:pt modelId="{090CC2C1-DB69-4447-9B1B-38B606B2E343}" type="sibTrans" cxnId="{2DE649FC-B198-4D21-AE11-0E288C9CF864}">
      <dgm:prSet/>
      <dgm:spPr/>
      <dgm:t>
        <a:bodyPr/>
        <a:lstStyle/>
        <a:p>
          <a:endParaRPr lang="ru-RU"/>
        </a:p>
      </dgm:t>
    </dgm:pt>
    <dgm:pt modelId="{AAFC1EF0-38FB-4595-A5AD-89AB77FE9186}" type="pres">
      <dgm:prSet presAssocID="{DEE224FB-59BA-4E6D-8E52-313AB01F44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BD45-0C78-451E-9ABD-B3D765E4CCE8}" type="pres">
      <dgm:prSet presAssocID="{DEE224FB-59BA-4E6D-8E52-313AB01F44A9}" presName="dummyMaxCanvas" presStyleCnt="0">
        <dgm:presLayoutVars/>
      </dgm:prSet>
      <dgm:spPr/>
    </dgm:pt>
    <dgm:pt modelId="{2F1C0089-5506-4705-B58F-EA912784DDCA}" type="pres">
      <dgm:prSet presAssocID="{DEE224FB-59BA-4E6D-8E52-313AB01F44A9}" presName="ThreeNodes_1" presStyleLbl="node1" presStyleIdx="0" presStyleCnt="3" custLinFactNeighborX="13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589E-4850-4206-A321-A6E9AE2FE75E}" type="pres">
      <dgm:prSet presAssocID="{DEE224FB-59BA-4E6D-8E52-313AB01F44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9CF1C-1401-459C-948F-08C3106764B0}" type="pres">
      <dgm:prSet presAssocID="{DEE224FB-59BA-4E6D-8E52-313AB01F44A9}" presName="ThreeNodes_3" presStyleLbl="node1" presStyleIdx="2" presStyleCnt="3" custLinFactNeighborX="2551" custLinFactNeighborY="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50C8-C809-4155-B014-81152E51E65A}" type="pres">
      <dgm:prSet presAssocID="{DEE224FB-59BA-4E6D-8E52-313AB01F44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F95C0-3B55-43CB-B2BC-2CA6C903CD0E}" type="pres">
      <dgm:prSet presAssocID="{DEE224FB-59BA-4E6D-8E52-313AB01F44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4AE5E-24F7-4AA6-9FD1-9B30BE52AA0C}" type="pres">
      <dgm:prSet presAssocID="{DEE224FB-59BA-4E6D-8E52-313AB01F44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8423-5335-42DF-919B-5608D58F3442}" type="pres">
      <dgm:prSet presAssocID="{DEE224FB-59BA-4E6D-8E52-313AB01F44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56A2C-5772-401E-B73D-0A4F30C9824E}" type="pres">
      <dgm:prSet presAssocID="{DEE224FB-59BA-4E6D-8E52-313AB01F44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D8D86-DA7F-40E2-8FEA-ACE22E6F93D8}" type="presOf" srcId="{DEE224FB-59BA-4E6D-8E52-313AB01F44A9}" destId="{AAFC1EF0-38FB-4595-A5AD-89AB77FE9186}" srcOrd="0" destOrd="0" presId="urn:microsoft.com/office/officeart/2005/8/layout/vProcess5"/>
    <dgm:cxn modelId="{11D8F04A-0EE6-4941-8CCF-E2594B112469}" type="presOf" srcId="{E5B8314C-757F-4A23-91F8-8F9FCC11394E}" destId="{A354AE5E-24F7-4AA6-9FD1-9B30BE52AA0C}" srcOrd="1" destOrd="0" presId="urn:microsoft.com/office/officeart/2005/8/layout/vProcess5"/>
    <dgm:cxn modelId="{06173758-058C-4147-A7F1-B896420615EE}" type="presOf" srcId="{27FD7C6E-16A7-41D8-A20E-CECE3E9CBABF}" destId="{9CE450C8-C809-4155-B014-81152E51E65A}" srcOrd="0" destOrd="0" presId="urn:microsoft.com/office/officeart/2005/8/layout/vProcess5"/>
    <dgm:cxn modelId="{4616C98C-DBA2-493C-9FF2-A45E86AAA95C}" type="presOf" srcId="{E686DC22-AF82-45CE-A876-4B08898A059C}" destId="{E8FB589E-4850-4206-A321-A6E9AE2FE75E}" srcOrd="0" destOrd="0" presId="urn:microsoft.com/office/officeart/2005/8/layout/vProcess5"/>
    <dgm:cxn modelId="{FFFF1D65-B841-4525-ABD4-11E6C8818853}" srcId="{DEE224FB-59BA-4E6D-8E52-313AB01F44A9}" destId="{E5B8314C-757F-4A23-91F8-8F9FCC11394E}" srcOrd="0" destOrd="0" parTransId="{8FF79D71-BA8A-4620-851C-8309E6AC99A9}" sibTransId="{27FD7C6E-16A7-41D8-A20E-CECE3E9CBABF}"/>
    <dgm:cxn modelId="{2DE649FC-B198-4D21-AE11-0E288C9CF864}" srcId="{DEE224FB-59BA-4E6D-8E52-313AB01F44A9}" destId="{E62CF476-4798-42ED-99E5-2008EED0ED86}" srcOrd="2" destOrd="0" parTransId="{8262CA2A-BC0B-4D29-A02F-E6E412D73E1B}" sibTransId="{090CC2C1-DB69-4447-9B1B-38B606B2E343}"/>
    <dgm:cxn modelId="{0A16A0EC-6CEB-43B9-8D6E-20C21EE2D11C}" srcId="{DEE224FB-59BA-4E6D-8E52-313AB01F44A9}" destId="{E686DC22-AF82-45CE-A876-4B08898A059C}" srcOrd="1" destOrd="0" parTransId="{DCEFF70C-FD55-468D-A32E-6B878A4B6E41}" sibTransId="{63FD4925-500F-4005-95ED-62DEC0239B62}"/>
    <dgm:cxn modelId="{5CFD343E-EDFD-4C99-9E9A-4B12E0280E4E}" type="presOf" srcId="{E62CF476-4798-42ED-99E5-2008EED0ED86}" destId="{8599CF1C-1401-459C-948F-08C3106764B0}" srcOrd="0" destOrd="0" presId="urn:microsoft.com/office/officeart/2005/8/layout/vProcess5"/>
    <dgm:cxn modelId="{DAD2FDF0-586C-41E7-B583-C848D3998722}" type="presOf" srcId="{E5B8314C-757F-4A23-91F8-8F9FCC11394E}" destId="{2F1C0089-5506-4705-B58F-EA912784DDCA}" srcOrd="0" destOrd="0" presId="urn:microsoft.com/office/officeart/2005/8/layout/vProcess5"/>
    <dgm:cxn modelId="{B99C716D-6C06-4E16-A4CE-B79BFE8E453A}" type="presOf" srcId="{63FD4925-500F-4005-95ED-62DEC0239B62}" destId="{3ECF95C0-3B55-43CB-B2BC-2CA6C903CD0E}" srcOrd="0" destOrd="0" presId="urn:microsoft.com/office/officeart/2005/8/layout/vProcess5"/>
    <dgm:cxn modelId="{7D4A8275-04BD-442E-AD2A-4FF41D9878A5}" type="presOf" srcId="{E62CF476-4798-42ED-99E5-2008EED0ED86}" destId="{4C156A2C-5772-401E-B73D-0A4F30C9824E}" srcOrd="1" destOrd="0" presId="urn:microsoft.com/office/officeart/2005/8/layout/vProcess5"/>
    <dgm:cxn modelId="{21E77CDC-F08B-4048-BD80-3891F4C9715D}" type="presOf" srcId="{E686DC22-AF82-45CE-A876-4B08898A059C}" destId="{09768423-5335-42DF-919B-5608D58F3442}" srcOrd="1" destOrd="0" presId="urn:microsoft.com/office/officeart/2005/8/layout/vProcess5"/>
    <dgm:cxn modelId="{2F9DBF19-7071-4DDA-9476-29603B8D1271}" type="presParOf" srcId="{AAFC1EF0-38FB-4595-A5AD-89AB77FE9186}" destId="{0919BD45-0C78-451E-9ABD-B3D765E4CCE8}" srcOrd="0" destOrd="0" presId="urn:microsoft.com/office/officeart/2005/8/layout/vProcess5"/>
    <dgm:cxn modelId="{3EE8AF26-28C9-4770-A693-13C1A51EC7D0}" type="presParOf" srcId="{AAFC1EF0-38FB-4595-A5AD-89AB77FE9186}" destId="{2F1C0089-5506-4705-B58F-EA912784DDCA}" srcOrd="1" destOrd="0" presId="urn:microsoft.com/office/officeart/2005/8/layout/vProcess5"/>
    <dgm:cxn modelId="{B63A29C7-66FB-40F7-A1A7-655FCAF34B15}" type="presParOf" srcId="{AAFC1EF0-38FB-4595-A5AD-89AB77FE9186}" destId="{E8FB589E-4850-4206-A321-A6E9AE2FE75E}" srcOrd="2" destOrd="0" presId="urn:microsoft.com/office/officeart/2005/8/layout/vProcess5"/>
    <dgm:cxn modelId="{1B9D35A5-3CD9-4C0B-9456-18468DF2039E}" type="presParOf" srcId="{AAFC1EF0-38FB-4595-A5AD-89AB77FE9186}" destId="{8599CF1C-1401-459C-948F-08C3106764B0}" srcOrd="3" destOrd="0" presId="urn:microsoft.com/office/officeart/2005/8/layout/vProcess5"/>
    <dgm:cxn modelId="{D2E06630-4DCC-415C-874C-70EB271CF3DE}" type="presParOf" srcId="{AAFC1EF0-38FB-4595-A5AD-89AB77FE9186}" destId="{9CE450C8-C809-4155-B014-81152E51E65A}" srcOrd="4" destOrd="0" presId="urn:microsoft.com/office/officeart/2005/8/layout/vProcess5"/>
    <dgm:cxn modelId="{A66DC5D6-427B-4203-8182-C821E5CE11DC}" type="presParOf" srcId="{AAFC1EF0-38FB-4595-A5AD-89AB77FE9186}" destId="{3ECF95C0-3B55-43CB-B2BC-2CA6C903CD0E}" srcOrd="5" destOrd="0" presId="urn:microsoft.com/office/officeart/2005/8/layout/vProcess5"/>
    <dgm:cxn modelId="{F8263AB4-2908-4F15-A862-88DB24CD32B1}" type="presParOf" srcId="{AAFC1EF0-38FB-4595-A5AD-89AB77FE9186}" destId="{A354AE5E-24F7-4AA6-9FD1-9B30BE52AA0C}" srcOrd="6" destOrd="0" presId="urn:microsoft.com/office/officeart/2005/8/layout/vProcess5"/>
    <dgm:cxn modelId="{A050FD9D-305E-47DD-B736-9F6915183344}" type="presParOf" srcId="{AAFC1EF0-38FB-4595-A5AD-89AB77FE9186}" destId="{09768423-5335-42DF-919B-5608D58F3442}" srcOrd="7" destOrd="0" presId="urn:microsoft.com/office/officeart/2005/8/layout/vProcess5"/>
    <dgm:cxn modelId="{7EB80F8F-BD28-4B90-9587-B3505AA71108}" type="presParOf" srcId="{AAFC1EF0-38FB-4595-A5AD-89AB77FE9186}" destId="{4C156A2C-5772-401E-B73D-0A4F30C9824E}" srcOrd="8" destOrd="0" presId="urn:microsoft.com/office/officeart/2005/8/layout/vProcess5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8366E1-2836-4CE1-94E2-8B86CCE924E7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2696E-BFA0-47FA-8352-DB5C18873C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52C95-3A5E-4922-A7D7-0E21FF5A24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4B4DD-A787-4E6B-9C9A-088E76110F9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E861-5C40-4FEB-A748-9DB2A7570148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D6CF-26F2-4806-9AD8-75853F756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FE34-50D2-4552-86B4-EA5A67D3B6E3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FFC6-F2F8-4B0B-B5E3-203397C4F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CC04-2C26-466E-83FF-157A0868218F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4F64-DFB4-46D9-B174-D5C878AA0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2FA7-2E79-42CD-917D-903CDA9AD4F1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BF3C-9AE4-4F45-A7FC-3CFCB15C1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E372-8CD2-42D8-9943-A87E476C4FE0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AC31-3033-44BA-8AA8-3ABD5C5AA9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26E0-33D5-4E39-B28D-6FF5A5D65171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D7CB-00EE-4FF0-AC54-850B9C1D6D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BF63-1EAA-4CCA-B645-64B5AF8BA284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FA4F-4AD9-4249-9FBD-08FE35345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0039-2DF7-4EDF-8719-D11145B52366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D3AA-6F23-4A90-9253-F0B4A71CF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DA19-B6F7-479C-94D5-766BC131C29E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9140-8EE9-4B03-9B61-CA7AA5D13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88E2-C34E-49B1-9E31-202BBC47A709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F6EC-592B-4BBF-9556-2D1E06B09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52EE-C896-4B35-A154-0B8B8F7266FC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BE2E-DD19-4550-AAE6-BC84AC9CD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E14E0-7FD1-4775-914C-18FE48ECCD56}" type="datetimeFigureOut">
              <a:rPr lang="ru-RU"/>
              <a:pPr>
                <a:defRPr/>
              </a:pPr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4A3EA-0B78-4C2C-BAB6-C4F7BA092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avel\Desktop\&#1084;&#1091;&#1079;&#1099;&#1082;&#1072;&#1083;&#1082;&#1072;\didiulya_-_put_domoy%20MpTri.Net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2592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i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Презентація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досвіду роботи </a:t>
            </a:r>
            <a:b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вихователя ДНЗ №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 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Золотий ключик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uk-UA" sz="4000" smtClean="0"/>
              <a:t/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3500438"/>
            <a:ext cx="6400800" cy="766762"/>
          </a:xfrm>
        </p:spPr>
        <p:txBody>
          <a:bodyPr/>
          <a:lstStyle/>
          <a:p>
            <a:pPr eaLnBrk="1" hangingPunct="1"/>
            <a:r>
              <a:rPr lang="uk-UA" sz="4000" i="1" smtClean="0">
                <a:solidFill>
                  <a:srgbClr val="006666"/>
                </a:solidFill>
                <a:latin typeface="Arial" charset="0"/>
              </a:rPr>
              <a:t>Капій Наталії Степанівни</a:t>
            </a:r>
            <a:endParaRPr lang="ru-RU" sz="4000" i="1" smtClean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5" name="didiulya_-_put_domoy 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15000"/>
          </a:blip>
          <a:srcRect/>
          <a:stretch>
            <a:fillRect l="-39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323528" y="1556792"/>
            <a:ext cx="6408712" cy="3528392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tx2">
                    <a:lumMod val="50000"/>
                  </a:schemeClr>
                </a:solidFill>
              </a:rPr>
              <a:t>В своїй педагогічній діяльності я використовую  методику Л.М.Шульги “Розвиток творчих здібностей дошкільників на заняттях з малювання” під назвою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“Барви натхнення”.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19000"/>
          </a:blip>
          <a:srcRect/>
          <a:stretch>
            <a:fillRect l="-5000"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35896" y="1916832"/>
            <a:ext cx="4176464" cy="4797152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  <a:alpha val="89000"/>
                </a:schemeClr>
              </a:gs>
              <a:gs pos="24000">
                <a:srgbClr val="FF6633">
                  <a:alpha val="84000"/>
                </a:srgbClr>
              </a:gs>
              <a:gs pos="39000">
                <a:srgbClr val="FFFF00">
                  <a:alpha val="73000"/>
                </a:srgbClr>
              </a:gs>
              <a:gs pos="79000">
                <a:srgbClr val="01A78F">
                  <a:alpha val="97000"/>
                </a:srgbClr>
              </a:gs>
              <a:gs pos="86000">
                <a:srgbClr val="3366F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393700" dist="38100" dir="7080000" sx="67000" sy="67000" algn="ctr" rotWithShape="0">
              <a:srgbClr val="CCECFF">
                <a:alpha val="0"/>
              </a:srgbClr>
            </a:outerShdw>
          </a:effectLst>
          <a:scene3d>
            <a:camera prst="orthographicFront">
              <a:rot lat="0" lon="20399958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Розкрити у дітей здатність відчуття кольору,гармонію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його в природі,мистецтві,навколишньому просторі.Виховувати бажання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досліджувати,експерементувати,відтворювати  красу в кольорі.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125231">
            <a:off x="4964113" y="827088"/>
            <a:ext cx="4897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Мета програми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админ\Desktop\12dfd46342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0350" y="0"/>
            <a:ext cx="943292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30580">
            <a:off x="1158737" y="1441752"/>
            <a:ext cx="7992888" cy="194421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15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«Я роблю так»</a:t>
            </a:r>
            <a:endParaRPr lang="uk-UA" sz="115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8000"/>
          </a:blip>
          <a:srcRect/>
          <a:stretch>
            <a:fillRect t="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gradFill flip="none" rotWithShape="1">
            <a:gsLst>
              <a:gs pos="0">
                <a:srgbClr val="AFC2AA">
                  <a:alpha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2000">
                <a:srgbClr val="77A5A1">
                  <a:alpha val="94000"/>
                </a:srgbClr>
              </a:gs>
            </a:gsLst>
            <a:lin ang="16200000" scaled="0"/>
            <a:tileRect/>
          </a:gradFill>
          <a:ln>
            <a:noFill/>
          </a:ln>
          <a:effectLst>
            <a:glow rad="101600">
              <a:srgbClr val="AFC2AA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95536" y="836712"/>
            <a:ext cx="8568952" cy="2880320"/>
          </a:xfrm>
          <a:prstGeom prst="cloud">
            <a:avLst/>
          </a:prstGeom>
          <a:gradFill flip="none" rotWithShape="1">
            <a:gsLst>
              <a:gs pos="0">
                <a:srgbClr val="B4E4FA">
                  <a:alpha val="0"/>
                </a:srgbClr>
              </a:gs>
              <a:gs pos="29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9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32879E"/>
                </a:solidFill>
              </a:rPr>
              <a:t> Створення атмосфери зацікавленності ,невимушенності,емоційно-творчого переживання.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32879E"/>
                </a:solidFill>
              </a:rPr>
              <a:t> Активізація асоціативно-образного мислення.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32879E"/>
                </a:solidFill>
              </a:rPr>
              <a:t> Розвиток сенсорного сприйняття кольору.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32879E"/>
                </a:solidFill>
              </a:rPr>
              <a:t> Розвиток колірного сприйняття.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32879E"/>
                </a:solidFill>
              </a:rPr>
              <a:t> Розкриття внутрішніх резервів дитини у колористичній творчості.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32879E"/>
                </a:solidFill>
              </a:rPr>
              <a:t> Виховання художнього смаку у дошкільників.</a:t>
            </a:r>
            <a:endParaRPr lang="ru-RU" dirty="0">
              <a:solidFill>
                <a:srgbClr val="32879E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-294157" y="152127"/>
            <a:ext cx="5489660" cy="864097"/>
          </a:xfrm>
          <a:prstGeom prst="cloud">
            <a:avLst/>
          </a:prstGeom>
          <a:solidFill>
            <a:srgbClr val="E3EEF3"/>
          </a:solidFill>
          <a:ln>
            <a:noFill/>
          </a:ln>
          <a:effectLst>
            <a:glow rad="139700">
              <a:srgbClr val="378C95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E9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Завдання,умови,засоби</a:t>
            </a:r>
            <a:endParaRPr lang="ru-RU" sz="2400" i="1" dirty="0">
              <a:solidFill>
                <a:srgbClr val="E9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451725" y="3213100"/>
            <a:ext cx="1692275" cy="360363"/>
          </a:xfrm>
          <a:prstGeom prst="cloud">
            <a:avLst/>
          </a:prstGeom>
          <a:solidFill>
            <a:srgbClr val="E3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508104" y="116632"/>
            <a:ext cx="3635896" cy="79208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rgbClr val="5698A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1500" y="260350"/>
            <a:ext cx="33131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</a:t>
            </a:r>
            <a:r>
              <a:rPr 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Барви на</a:t>
            </a:r>
            <a:r>
              <a:rPr 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хнення</a:t>
            </a:r>
            <a:r>
              <a:rPr lang="uk-UA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</a:t>
            </a:r>
            <a:endParaRPr lang="ru-RU" sz="2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4000"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Нетрадиційні техніки малювання, які я використовую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555875" y="1700213"/>
            <a:ext cx="525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uk-UA">
              <a:latin typeface="Calibri" pitchFamily="34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 flipH="1">
            <a:off x="2025650" y="1557338"/>
            <a:ext cx="528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uk-UA">
              <a:latin typeface="Calibri" pitchFamily="34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 flipH="1">
            <a:off x="2025650" y="1557338"/>
            <a:ext cx="528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uk-UA">
              <a:latin typeface="Calibri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27984" y="1340768"/>
            <a:ext cx="4464496" cy="5328592"/>
          </a:xfrm>
          <a:prstGeom prst="round2DiagRect">
            <a:avLst/>
          </a:prstGeom>
          <a:gradFill flip="none" rotWithShape="1">
            <a:gsLst>
              <a:gs pos="10000">
                <a:srgbClr val="99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chemeClr val="accent3">
                <a:alpha val="30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пальчиком;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кулачком;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свічкою;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квачиком;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на вологому папері;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Сірником;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Крейдою;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Долонькою;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Овочами;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Мотузкою;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Пір’ям;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Ниткографія;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Видмухування;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Набризги, кляксографія;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Штампування;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Монотипія;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зібганим папером;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Малювання зубною щіткою;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>
                <a:solidFill>
                  <a:schemeClr val="bg2">
                    <a:lumMod val="25000"/>
                  </a:schemeClr>
                </a:solidFill>
              </a:rPr>
              <a:t>Набивання;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b="1" dirty="0">
                <a:solidFill>
                  <a:schemeClr val="bg2">
                    <a:lumMod val="25000"/>
                  </a:schemeClr>
                </a:solidFill>
              </a:rPr>
              <a:t>Акватипія.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3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інальні техніки малювання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Содержимое 3" descr="DSC0002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28000"/>
          </a:blip>
          <a:srcRect/>
          <a:stretch>
            <a:fillRect/>
          </a:stretch>
        </p:blipFill>
        <p:spPr>
          <a:xfrm>
            <a:off x="323850" y="1052513"/>
            <a:ext cx="4176713" cy="2736850"/>
          </a:xfrm>
        </p:spPr>
      </p:pic>
      <p:pic>
        <p:nvPicPr>
          <p:cNvPr id="30724" name="Рисунок 5" descr="DSC00031.JPG"/>
          <p:cNvPicPr>
            <a:picLocks noChangeAspect="1"/>
          </p:cNvPicPr>
          <p:nvPr/>
        </p:nvPicPr>
        <p:blipFill>
          <a:blip r:embed="rId3">
            <a:lum bright="26000" contrast="44000"/>
          </a:blip>
          <a:srcRect/>
          <a:stretch>
            <a:fillRect/>
          </a:stretch>
        </p:blipFill>
        <p:spPr bwMode="auto">
          <a:xfrm>
            <a:off x="4787900" y="1052513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 descr="DSC00039.JPG"/>
          <p:cNvPicPr>
            <a:picLocks noChangeAspect="1"/>
          </p:cNvPicPr>
          <p:nvPr/>
        </p:nvPicPr>
        <p:blipFill>
          <a:blip r:embed="rId4">
            <a:lum bright="10000" contrast="34000"/>
          </a:blip>
          <a:srcRect/>
          <a:stretch>
            <a:fillRect/>
          </a:stretch>
        </p:blipFill>
        <p:spPr bwMode="auto">
          <a:xfrm>
            <a:off x="4787900" y="3933825"/>
            <a:ext cx="41163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DSC00034.JPG"/>
          <p:cNvPicPr>
            <a:picLocks noChangeAspect="1"/>
          </p:cNvPicPr>
          <p:nvPr/>
        </p:nvPicPr>
        <p:blipFill>
          <a:blip r:embed="rId5">
            <a:lum bright="8000" contrast="40000"/>
          </a:blip>
          <a:srcRect/>
          <a:stretch>
            <a:fillRect/>
          </a:stretch>
        </p:blipFill>
        <p:spPr bwMode="auto">
          <a:xfrm>
            <a:off x="323850" y="3933825"/>
            <a:ext cx="417671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19672" y="3429000"/>
            <a:ext cx="280831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малювання зубною щіткою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6309320"/>
            <a:ext cx="280831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монотипія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6309320"/>
            <a:ext cx="2808312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кляксографія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429000"/>
            <a:ext cx="3096344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набивання  пензликом від клею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DSC00036.JPG"/>
          <p:cNvPicPr>
            <a:picLocks noChangeAspect="1"/>
          </p:cNvPicPr>
          <p:nvPr/>
        </p:nvPicPr>
        <p:blipFill>
          <a:blip r:embed="rId2">
            <a:lum bright="30000" contrast="58000"/>
          </a:blip>
          <a:srcRect/>
          <a:stretch>
            <a:fillRect/>
          </a:stretch>
        </p:blipFill>
        <p:spPr bwMode="auto">
          <a:xfrm>
            <a:off x="107950" y="117475"/>
            <a:ext cx="29511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5" descr="DSC00022.JPG"/>
          <p:cNvPicPr>
            <a:picLocks noChangeAspect="1"/>
          </p:cNvPicPr>
          <p:nvPr/>
        </p:nvPicPr>
        <p:blipFill>
          <a:blip r:embed="rId3">
            <a:lum bright="10000" contrast="60000"/>
          </a:blip>
          <a:srcRect/>
          <a:stretch>
            <a:fillRect/>
          </a:stretch>
        </p:blipFill>
        <p:spPr bwMode="auto">
          <a:xfrm>
            <a:off x="6221413" y="115888"/>
            <a:ext cx="28146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 descr="DSC00032.JPG"/>
          <p:cNvPicPr>
            <a:picLocks noChangeAspect="1"/>
          </p:cNvPicPr>
          <p:nvPr/>
        </p:nvPicPr>
        <p:blipFill>
          <a:blip r:embed="rId4">
            <a:lum bright="4000" contrast="62000"/>
          </a:blip>
          <a:srcRect/>
          <a:stretch>
            <a:fillRect/>
          </a:stretch>
        </p:blipFill>
        <p:spPr bwMode="auto">
          <a:xfrm>
            <a:off x="3132138" y="115888"/>
            <a:ext cx="29876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 descr="DSC00029.JPG"/>
          <p:cNvPicPr>
            <a:picLocks noChangeAspect="1"/>
          </p:cNvPicPr>
          <p:nvPr/>
        </p:nvPicPr>
        <p:blipFill>
          <a:blip r:embed="rId5">
            <a:lum contrast="60000"/>
          </a:blip>
          <a:srcRect/>
          <a:stretch>
            <a:fillRect/>
          </a:stretch>
        </p:blipFill>
        <p:spPr bwMode="auto">
          <a:xfrm>
            <a:off x="0" y="4149725"/>
            <a:ext cx="43211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3429000"/>
            <a:ext cx="2664296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</a:t>
            </a:r>
            <a:r>
              <a:rPr lang="uk-UA" dirty="0"/>
              <a:t>дмухування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429000"/>
            <a:ext cx="2664296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набивання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429000"/>
            <a:ext cx="2664296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Малювання зубною щіткою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309320"/>
            <a:ext cx="3672408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Пензликом, долоньками, пальчиками </a:t>
            </a:r>
            <a:endParaRPr lang="ru-RU" sz="1600" dirty="0"/>
          </a:p>
        </p:txBody>
      </p:sp>
      <p:pic>
        <p:nvPicPr>
          <p:cNvPr id="31762" name="Рисунок 13" descr="25022013496.jpg"/>
          <p:cNvPicPr>
            <a:picLocks noChangeAspect="1"/>
          </p:cNvPicPr>
          <p:nvPr/>
        </p:nvPicPr>
        <p:blipFill>
          <a:blip r:embed="rId6">
            <a:lum bright="-6000" contrast="38000"/>
          </a:blip>
          <a:srcRect/>
          <a:stretch>
            <a:fillRect/>
          </a:stretch>
        </p:blipFill>
        <p:spPr bwMode="auto">
          <a:xfrm>
            <a:off x="4751388" y="4149725"/>
            <a:ext cx="43926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148064" y="6309320"/>
            <a:ext cx="3600400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Малювання на вологому папер</a:t>
            </a:r>
            <a:r>
              <a:rPr lang="uk-UA" dirty="0"/>
              <a:t>і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75000"/>
              </a:schemeClr>
            </a:gs>
            <a:gs pos="100000">
              <a:schemeClr val="accent1">
                <a:tint val="44500"/>
                <a:satMod val="160000"/>
                <a:alpha val="4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DSC0002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8000" contrast="66000"/>
          </a:blip>
          <a:srcRect/>
          <a:stretch>
            <a:fillRect/>
          </a:stretch>
        </p:blipFill>
        <p:spPr>
          <a:xfrm>
            <a:off x="179388" y="3716338"/>
            <a:ext cx="4140200" cy="2927350"/>
          </a:xfrm>
        </p:spPr>
      </p:pic>
      <p:pic>
        <p:nvPicPr>
          <p:cNvPr id="32771" name="Рисунок 4" descr="DSC00028.JPG"/>
          <p:cNvPicPr>
            <a:picLocks noChangeAspect="1"/>
          </p:cNvPicPr>
          <p:nvPr/>
        </p:nvPicPr>
        <p:blipFill>
          <a:blip r:embed="rId3">
            <a:lum bright="10000" contrast="52000"/>
          </a:blip>
          <a:srcRect/>
          <a:stretch>
            <a:fillRect/>
          </a:stretch>
        </p:blipFill>
        <p:spPr bwMode="auto">
          <a:xfrm>
            <a:off x="4572000" y="3716338"/>
            <a:ext cx="43926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DSC00024.JPG"/>
          <p:cNvPicPr>
            <a:picLocks noChangeAspect="1"/>
          </p:cNvPicPr>
          <p:nvPr/>
        </p:nvPicPr>
        <p:blipFill>
          <a:blip r:embed="rId4">
            <a:lum bright="6000" contrast="28000"/>
          </a:blip>
          <a:srcRect/>
          <a:stretch>
            <a:fillRect/>
          </a:stretch>
        </p:blipFill>
        <p:spPr bwMode="auto">
          <a:xfrm>
            <a:off x="179388" y="188913"/>
            <a:ext cx="41402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 descr="DSC00033.JPG"/>
          <p:cNvPicPr>
            <a:picLocks noChangeAspect="1"/>
          </p:cNvPicPr>
          <p:nvPr/>
        </p:nvPicPr>
        <p:blipFill>
          <a:blip r:embed="rId5">
            <a:lum bright="-10000" contrast="26000"/>
          </a:blip>
          <a:srcRect/>
          <a:stretch>
            <a:fillRect/>
          </a:stretch>
        </p:blipFill>
        <p:spPr bwMode="auto">
          <a:xfrm>
            <a:off x="4572000" y="188913"/>
            <a:ext cx="434498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47664" y="3140968"/>
            <a:ext cx="2592288" cy="288032"/>
          </a:xfrm>
          <a:prstGeom prst="rect">
            <a:avLst/>
          </a:prstGeom>
          <a:solidFill>
            <a:srgbClr val="5DAF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Малювання св</a:t>
            </a:r>
            <a:r>
              <a:rPr lang="uk-UA" sz="1400" dirty="0"/>
              <a:t>ічкою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6237312"/>
            <a:ext cx="2592288" cy="288032"/>
          </a:xfrm>
          <a:prstGeom prst="rect">
            <a:avLst/>
          </a:prstGeom>
          <a:solidFill>
            <a:srgbClr val="3486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Малювання  губкою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6237312"/>
            <a:ext cx="259228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монотипія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140968"/>
            <a:ext cx="2592288" cy="28803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Малювання на яєчній шкарлупі</a:t>
            </a: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3000"/>
          </a:blip>
          <a:srcRect/>
          <a:stretch>
            <a:fillRect l="-2000" t="15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 flip="none" rotWithShape="1">
            <a:gsLst>
              <a:gs pos="31000">
                <a:srgbClr val="88C2C1">
                  <a:alpha val="96000"/>
                </a:srgbClr>
              </a:gs>
              <a:gs pos="3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художньо обдарованої дитини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31432" y="1556792"/>
            <a:ext cx="5112568" cy="3168352"/>
          </a:xfrm>
          <a:gradFill>
            <a:gsLst>
              <a:gs pos="24000">
                <a:srgbClr val="88C2C1">
                  <a:alpha val="40000"/>
                </a:srgbClr>
              </a:gs>
              <a:gs pos="0">
                <a:schemeClr val="accent1">
                  <a:tint val="44500"/>
                  <a:satMod val="160000"/>
                  <a:alpha val="31000"/>
                </a:schemeClr>
              </a:gs>
              <a:gs pos="0">
                <a:schemeClr val="accent1">
                  <a:tint val="23500"/>
                  <a:satMod val="160000"/>
                  <a:alpha val="61000"/>
                </a:schemeClr>
              </a:gs>
            </a:gsLst>
            <a:path path="circle">
              <a:fillToRect l="100000" t="100000"/>
            </a:path>
          </a:gradFill>
          <a:effectLst>
            <a:outerShdw blurRad="1028700" dist="736600" dir="3780000" algn="ctr">
              <a:srgbClr val="000000">
                <a:alpha val="4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12700"/>
          </a:sp3d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Дитина виявляє стійкий інтерес до творів живопису,гра-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/>
              <a:t>	фіки, малюнку, скульптур.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У деталях запам‘ятовує побачене (колір,форма,вигляд).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Тривалий час займається малюванням, ліпленням, маке-туванням та відчуває  задоволення від цього.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Виявляє вправність і вмілість у роботі із зображувальним матеріалом, обладнанням, приладдям 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Добре орієнтується на площині аркуша.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Використовує засоби художньої виразності (колір, форма,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/>
              <a:t>	композиція,динаміка та інше).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Експериментує з матеріалами, створює зображення не-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/>
              <a:t> 	традиційним  способом, нетрадиційними матеріалами.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dirty="0" smtClean="0"/>
              <a:t>Авторські роботи позначені свідомою композицією ,ко-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/>
              <a:t>	лористичним рішенням, оригінальністю,винахідливістю.  </a:t>
            </a:r>
            <a:r>
              <a:rPr lang="uk-UA" sz="1800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8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-10000"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Прогнозовані результати</a:t>
            </a:r>
            <a:endParaRPr lang="ru-RU" sz="48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980728"/>
            <a:ext cx="6624736" cy="3139321"/>
          </a:xfrm>
          <a:prstGeom prst="rect">
            <a:avLst/>
          </a:prstGeom>
          <a:gradFill flip="none" rotWithShape="1">
            <a:gsLst>
              <a:gs pos="4000">
                <a:srgbClr val="88C2C1">
                  <a:shade val="30000"/>
                  <a:satMod val="115000"/>
                  <a:alpha val="27000"/>
                </a:srgbClr>
              </a:gs>
              <a:gs pos="50000">
                <a:srgbClr val="88C2C1">
                  <a:shade val="67500"/>
                  <a:satMod val="115000"/>
                  <a:alpha val="28000"/>
                </a:srgbClr>
              </a:gs>
              <a:gs pos="100000">
                <a:srgbClr val="88C2C1">
                  <a:shade val="100000"/>
                  <a:satMod val="115000"/>
                  <a:alpha val="75000"/>
                </a:srgbClr>
              </a:gs>
            </a:gsLst>
            <a:lin ang="5400000" scaled="1"/>
            <a:tileRect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  Діти навчаються  розміщувати малюнок на площині, набу-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     вають первинних навичок пошукової діяльності.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  Відбуваються певні позитивні зміни в художньо-творчому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     розвитку, діти стають більш самостійні, впевнені, активні.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  Починають через колір розуміти виразні засоби зображення </a:t>
            </a:r>
            <a:r>
              <a:rPr lang="en-US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</a:t>
            </a:r>
            <a:r>
              <a:rPr lang="uk-UA" dirty="0">
                <a:latin typeface="+mn-lt"/>
                <a:cs typeface="+mn-cs"/>
              </a:rPr>
              <a:t>яскравий, радісний, сумний.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  Вчаться помічати красу навколишнього світу, використовують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     для зображення різноманітні засоби й матеріали.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atin typeface="+mn-lt"/>
                <a:cs typeface="+mn-cs"/>
              </a:rPr>
              <a:t>  Здобувають унікальний досвід творчої самореалізації,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     малюки досліджують, фантазують, почувають себе творцями.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 contrast="15000"/>
          </a:blip>
          <a:srcRect/>
          <a:stretch>
            <a:fillRect l="-6000"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Тема досвіду</a:t>
            </a:r>
            <a:r>
              <a:rPr lang="en-US" sz="5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5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116013" y="1412875"/>
            <a:ext cx="7343775" cy="3240088"/>
          </a:xfrm>
          <a:prstGeom prst="wave">
            <a:avLst>
              <a:gd name="adj1" fmla="val 12500"/>
              <a:gd name="adj2" fmla="val 5627"/>
            </a:avLst>
          </a:prstGeom>
          <a:noFill/>
          <a:ln>
            <a:noFill/>
          </a:ln>
          <a:effectLst>
            <a:outerShdw blurRad="762000" dist="50800" dir="5400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“</a:t>
            </a:r>
            <a:r>
              <a:rPr lang="uk-UA" sz="360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Розвиток творчих здібностей дітей дошкільного віку з зображувальної діяльності”</a:t>
            </a:r>
            <a:endParaRPr lang="ru-RU" sz="360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17000"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  <a:gradFill flip="none" rotWithShape="1">
            <a:gsLst>
              <a:gs pos="64000">
                <a:schemeClr val="accent1">
                  <a:shade val="30000"/>
                  <a:satMod val="115000"/>
                  <a:alpha val="41000"/>
                </a:schemeClr>
              </a:gs>
              <a:gs pos="95000">
                <a:schemeClr val="accent1">
                  <a:shade val="67500"/>
                  <a:satMod val="115000"/>
                  <a:alpha val="23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7000" contrast="-9000"/>
          </a:blip>
          <a:srcRect/>
          <a:stretch>
            <a:fillRect l="-3000" t="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52128"/>
          </a:xfrm>
          <a:gradFill>
            <a:gsLst>
              <a:gs pos="19000">
                <a:schemeClr val="accent6">
                  <a:lumMod val="75000"/>
                </a:schemeClr>
              </a:gs>
              <a:gs pos="0">
                <a:schemeClr val="accent6">
                  <a:lumMod val="75000"/>
                  <a:alpha val="0"/>
                </a:schemeClr>
              </a:gs>
              <a:gs pos="59000">
                <a:schemeClr val="accent6">
                  <a:lumMod val="75000"/>
                  <a:alpha val="58000"/>
                </a:schemeClr>
              </a:gs>
            </a:gsLst>
            <a:lin ang="5400000" scaled="1"/>
          </a:gra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Програмні  завдання образотворчої діяльності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1268413"/>
            <a:ext cx="7200900" cy="2881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06550" y="1283922"/>
            <a:ext cx="7200800" cy="3525762"/>
          </a:xfrm>
          <a:prstGeom prst="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10000">
                <a:srgbClr val="88C2C1">
                  <a:shade val="67500"/>
                  <a:satMod val="115000"/>
                  <a:alpha val="11000"/>
                </a:srgbClr>
              </a:gs>
              <a:gs pos="100000">
                <a:srgbClr val="88C2C1">
                  <a:shade val="100000"/>
                  <a:satMod val="115000"/>
                  <a:alpha val="0"/>
                </a:srgbClr>
              </a:gs>
            </a:gsLst>
            <a:lin ang="5400000" scaled="1"/>
          </a:gradFill>
          <a:ln w="28575">
            <a:solidFill>
              <a:srgbClr val="0070C0"/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Формувати у дітей естетичне ставлення до навколишнього світу,</a:t>
            </a:r>
          </a:p>
          <a:p>
            <a:r>
              <a:rPr lang="uk-UA">
                <a:latin typeface="Calibri" pitchFamily="34" charset="0"/>
              </a:rPr>
              <a:t>    вміння розуміти та створювати художні образи.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Активізувати асоціативно-образне мислення.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Розвивати сенсорне сприйняття кольору.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Розкривати внутрішні резерви дитини у творчості, вміння досліджувати та експериментувати з різноманітними матеріалами ,</a:t>
            </a:r>
          </a:p>
          <a:p>
            <a:r>
              <a:rPr lang="uk-UA">
                <a:latin typeface="Calibri" pitchFamily="34" charset="0"/>
              </a:rPr>
              <a:t>    нетрадиційними образотворчими техніками .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Розвивати творчі здібності та виховувати художній смак у дітей.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Забезпечити різнобічний розвиток особистості шляхом виявлення</a:t>
            </a:r>
          </a:p>
          <a:p>
            <a:r>
              <a:rPr lang="uk-UA">
                <a:latin typeface="Calibri" pitchFamily="34" charset="0"/>
              </a:rPr>
              <a:t>    задатків, здібностей та обдарованності  у дошкільників.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12000" contras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2275" y="0"/>
            <a:ext cx="7056438" cy="119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вирішення</a:t>
            </a:r>
            <a:endParaRPr lang="ru-RU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874474"/>
          <a:ext cx="7368480" cy="615316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9888"/>
                <a:gridCol w="5328592"/>
              </a:tblGrid>
              <a:tr h="1546414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Підвищення власної культури,</a:t>
                      </a:r>
                    </a:p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самоосвіти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17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48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відвідування музеїв,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виставок,театрів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ознайомлення з літературою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відвідування навчально-методичних заходів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навчання на курсах підвищення кваліфікації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uk-UA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37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354231"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Організація</a:t>
                      </a:r>
                      <a:r>
                        <a:rPr lang="uk-UA" baseline="0" dirty="0" smtClean="0"/>
                        <a:t> роботи з дітьми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53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37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заняття з образотворчої діяльності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бесіди, спостереження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ознайомлення з творами</a:t>
                      </a:r>
                      <a:r>
                        <a:rPr lang="uk-UA" baseline="0" dirty="0" smtClean="0"/>
                        <a:t> мистецтва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екскурсії до музеїв та виставок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самостійна художня діяльність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40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15404">
                <a:tc>
                  <a:txBody>
                    <a:bodyPr/>
                    <a:lstStyle/>
                    <a:p>
                      <a:r>
                        <a:rPr lang="uk-UA" dirty="0" smtClean="0"/>
                        <a:t>Взаємодія з іншими педагогами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29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59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проведення</a:t>
                      </a:r>
                      <a:r>
                        <a:rPr lang="uk-UA" baseline="0" dirty="0" smtClean="0"/>
                        <a:t> свят, розваг, тематичних занять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проведення колективних переглядів</a:t>
                      </a:r>
                      <a:endParaRPr lang="uk-UA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проведення консультацій, лекцій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участь у конкурсах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46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495882">
                <a:tc>
                  <a:txBody>
                    <a:bodyPr/>
                    <a:lstStyle/>
                    <a:p>
                      <a:r>
                        <a:rPr lang="uk-UA" dirty="0" smtClean="0"/>
                        <a:t>Співпраця з батьками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accent3">
                            <a:lumMod val="75000"/>
                            <a:shade val="30000"/>
                            <a:satMod val="115000"/>
                            <a:alpha val="63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51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проведення групових батьківських зборів, консуль-</a:t>
                      </a:r>
                      <a:r>
                        <a:rPr lang="uk-UA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uk-UA" baseline="0" dirty="0" smtClean="0"/>
                        <a:t>   тацій, анкетування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проведення конкурсів, свят, розваг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організація виставок дитячих робіт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 відвідування музеїв,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виставок …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41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 contrast="18000"/>
          </a:blip>
          <a:srcRect/>
          <a:stretch>
            <a:fillRect l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-171450"/>
            <a:ext cx="7777163" cy="107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Методи та прийоми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59" name="TextBox 17"/>
          <p:cNvSpPr txBox="1">
            <a:spLocks noChangeArrowheads="1"/>
          </p:cNvSpPr>
          <p:nvPr/>
        </p:nvSpPr>
        <p:spPr bwMode="auto">
          <a:xfrm>
            <a:off x="2484438" y="1052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908175" y="1125538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наочні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916238" y="981075"/>
            <a:ext cx="65516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розгляд творів мистецтва; розгляд елементів зображення,кольорової гами; показ прийомів зображення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3688" y="1772816"/>
            <a:ext cx="1224136" cy="1080120"/>
          </a:xfrm>
          <a:prstGeom prst="ellipse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1908175" y="21336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c</a:t>
            </a:r>
            <a:r>
              <a:rPr lang="uk-UA">
                <a:latin typeface="Calibri" pitchFamily="34" charset="0"/>
              </a:rPr>
              <a:t>ловесні</a:t>
            </a:r>
            <a:endParaRPr lang="ru-RU"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2987675" y="1844675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бесіди; пояснення прийомів зображення; обговорення </a:t>
            </a:r>
          </a:p>
          <a:p>
            <a:r>
              <a:rPr lang="uk-UA">
                <a:latin typeface="Calibri" pitchFamily="34" charset="0"/>
              </a:rPr>
              <a:t>композицій, колористичного вирішення; використання </a:t>
            </a:r>
          </a:p>
          <a:p>
            <a:r>
              <a:rPr lang="uk-UA">
                <a:latin typeface="Calibri" pitchFamily="34" charset="0"/>
              </a:rPr>
              <a:t>художнього слова, музичних творів; аналіз робіт 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720" y="2708920"/>
            <a:ext cx="1152128" cy="108012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70" name="TextBox 11"/>
          <p:cNvSpPr txBox="1">
            <a:spLocks noChangeArrowheads="1"/>
          </p:cNvSpPr>
          <p:nvPr/>
        </p:nvSpPr>
        <p:spPr bwMode="auto">
          <a:xfrm>
            <a:off x="2268538" y="3068638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ігрові</a:t>
            </a:r>
            <a:endParaRPr lang="ru-RU">
              <a:latin typeface="Calibri" pitchFamily="34" charset="0"/>
            </a:endParaRPr>
          </a:p>
        </p:txBody>
      </p:sp>
      <p:sp>
        <p:nvSpPr>
          <p:cNvPr id="19471" name="TextBox 12"/>
          <p:cNvSpPr txBox="1">
            <a:spLocks noChangeArrowheads="1"/>
          </p:cNvSpPr>
          <p:nvPr/>
        </p:nvSpPr>
        <p:spPr bwMode="auto">
          <a:xfrm>
            <a:off x="3203575" y="2924175"/>
            <a:ext cx="5940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сюрпризні моменти; створення ігрових ситуацій; </a:t>
            </a:r>
          </a:p>
          <a:p>
            <a:r>
              <a:rPr lang="uk-UA">
                <a:latin typeface="Calibri" pitchFamily="34" charset="0"/>
              </a:rPr>
              <a:t>сюжетні заняття; дидактичні ігри</a:t>
            </a:r>
            <a:endParaRPr lang="ru-RU"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95736" y="3717032"/>
            <a:ext cx="1224136" cy="1080120"/>
          </a:xfrm>
          <a:prstGeom prst="ellipse">
            <a:avLst/>
          </a:prstGeom>
          <a:noFill/>
          <a:effectLst>
            <a:glow rad="228600">
              <a:srgbClr val="0099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4077072"/>
            <a:ext cx="1296144" cy="3693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практичні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9478" name="TextBox 15"/>
          <p:cNvSpPr txBox="1">
            <a:spLocks noChangeArrowheads="1"/>
          </p:cNvSpPr>
          <p:nvPr/>
        </p:nvSpPr>
        <p:spPr bwMode="auto">
          <a:xfrm>
            <a:off x="3492500" y="3933825"/>
            <a:ext cx="55435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оволодіння практичними навичками, умінням створення зображення  нетрадиційним способом  </a:t>
            </a:r>
          </a:p>
          <a:p>
            <a:r>
              <a:rPr lang="uk-UA">
                <a:latin typeface="Calibri" pitchFamily="34" charset="0"/>
              </a:rPr>
              <a:t>та нетрадиційними  матеріалами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1691680" y="908720"/>
            <a:ext cx="1152128" cy="10081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-16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</a:rPr>
              <a:t>Організаційні принципи, які використовую у роботі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63688" y="1412776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799929" y="3892972"/>
          <a:ext cx="6095999" cy="2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1000" contrast="-2000"/>
          </a:blip>
          <a:srcRect/>
          <a:stretch>
            <a:fillRect l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4C0A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розвивального середовища</a:t>
            </a:r>
            <a:endParaRPr lang="ru-RU" dirty="0">
              <a:solidFill>
                <a:srgbClr val="4C0A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1124744"/>
            <a:ext cx="2664296" cy="12241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28184" y="1124744"/>
            <a:ext cx="2592288" cy="1224136"/>
          </a:xfrm>
          <a:prstGeom prst="ellipse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люди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7" name="TextBox 6"/>
          <p:cNvSpPr txBox="1">
            <a:spLocks noChangeArrowheads="1"/>
          </p:cNvSpPr>
          <p:nvPr/>
        </p:nvSpPr>
        <p:spPr bwMode="auto">
          <a:xfrm>
            <a:off x="3708400" y="1412875"/>
            <a:ext cx="1692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Calibri" pitchFamily="34" charset="0"/>
              </a:rPr>
              <a:t>культура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203848" y="2852936"/>
            <a:ext cx="2736304" cy="3816424"/>
          </a:xfrm>
          <a:prstGeom prst="flowChartProcess">
            <a:avLst/>
          </a:prstGeom>
          <a:gradFill flip="none" rotWithShape="1">
            <a:gsLst>
              <a:gs pos="28000">
                <a:srgbClr val="BF9B37">
                  <a:tint val="66000"/>
                  <a:satMod val="160000"/>
                  <a:alpha val="63000"/>
                </a:srgbClr>
              </a:gs>
              <a:gs pos="91000">
                <a:srgbClr val="BF9B37">
                  <a:tint val="44500"/>
                  <a:satMod val="160000"/>
                  <a:alpha val="75000"/>
                </a:srgbClr>
              </a:gs>
              <a:gs pos="80000">
                <a:srgbClr val="BF9B37">
                  <a:tint val="23500"/>
                  <a:satMod val="160000"/>
                  <a:alpha val="81000"/>
                </a:srgbClr>
              </a:gs>
            </a:gsLst>
            <a:lin ang="189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156325" y="2852738"/>
            <a:ext cx="2736850" cy="1871662"/>
          </a:xfrm>
          <a:prstGeom prst="flowChartProcess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11960" y="2420888"/>
            <a:ext cx="484632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308304" y="2420888"/>
            <a:ext cx="484632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48" name="TextBox 11"/>
          <p:cNvSpPr txBox="1">
            <a:spLocks noChangeArrowheads="1"/>
          </p:cNvSpPr>
          <p:nvPr/>
        </p:nvSpPr>
        <p:spPr bwMode="auto">
          <a:xfrm>
            <a:off x="3203575" y="3213100"/>
            <a:ext cx="27368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Облаштування робо- </a:t>
            </a:r>
          </a:p>
          <a:p>
            <a:r>
              <a:rPr lang="uk-UA">
                <a:latin typeface="Calibri" pitchFamily="34" charset="0"/>
              </a:rPr>
              <a:t>   чого місця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Наявність допоміжних </a:t>
            </a:r>
          </a:p>
          <a:p>
            <a:r>
              <a:rPr lang="uk-UA">
                <a:latin typeface="Calibri" pitchFamily="34" charset="0"/>
              </a:rPr>
              <a:t>   матеріалів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Ігрові художньо-дидак-</a:t>
            </a:r>
          </a:p>
          <a:p>
            <a:r>
              <a:rPr lang="uk-UA">
                <a:latin typeface="Calibri" pitchFamily="34" charset="0"/>
              </a:rPr>
              <a:t>   тичні вправи .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Облаштування студії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Заняття (різні види)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Інтеграція видів образо-</a:t>
            </a:r>
          </a:p>
          <a:p>
            <a:r>
              <a:rPr lang="uk-UA">
                <a:latin typeface="Calibri" pitchFamily="34" charset="0"/>
              </a:rPr>
              <a:t>   творчості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Оцінювання робіт .</a:t>
            </a:r>
            <a:endParaRPr lang="ru-RU">
              <a:latin typeface="Calibri" pitchFamily="34" charset="0"/>
            </a:endParaRPr>
          </a:p>
        </p:txBody>
      </p:sp>
      <p:sp>
        <p:nvSpPr>
          <p:cNvPr id="22549" name="TextBox 12"/>
          <p:cNvSpPr txBox="1">
            <a:spLocks noChangeArrowheads="1"/>
          </p:cNvSpPr>
          <p:nvPr/>
        </p:nvSpPr>
        <p:spPr bwMode="auto">
          <a:xfrm>
            <a:off x="6156325" y="3213100"/>
            <a:ext cx="27368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Відвідування  художніх </a:t>
            </a:r>
          </a:p>
          <a:p>
            <a:r>
              <a:rPr lang="uk-UA">
                <a:latin typeface="Calibri" pitchFamily="34" charset="0"/>
              </a:rPr>
              <a:t>   виставок та музеїв .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Організація  спільних </a:t>
            </a:r>
          </a:p>
          <a:p>
            <a:r>
              <a:rPr lang="uk-UA">
                <a:latin typeface="Calibri" pitchFamily="34" charset="0"/>
              </a:rPr>
              <a:t>   художніх виставок дітей</a:t>
            </a:r>
          </a:p>
          <a:p>
            <a:r>
              <a:rPr lang="uk-UA">
                <a:latin typeface="Calibri" pitchFamily="34" charset="0"/>
              </a:rPr>
              <a:t>   та батьків.</a:t>
            </a:r>
            <a:endParaRPr lang="ru-RU"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388" y="1125538"/>
            <a:ext cx="2447925" cy="1223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51" name="TextBox 14"/>
          <p:cNvSpPr txBox="1">
            <a:spLocks noChangeArrowheads="1"/>
          </p:cNvSpPr>
          <p:nvPr/>
        </p:nvSpPr>
        <p:spPr bwMode="auto">
          <a:xfrm>
            <a:off x="684213" y="1268413"/>
            <a:ext cx="1582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сфери </a:t>
            </a:r>
          </a:p>
        </p:txBody>
      </p:sp>
      <p:sp>
        <p:nvSpPr>
          <p:cNvPr id="22552" name="TextBox 15"/>
          <p:cNvSpPr txBox="1">
            <a:spLocks noChangeArrowheads="1"/>
          </p:cNvSpPr>
          <p:nvPr/>
        </p:nvSpPr>
        <p:spPr bwMode="auto">
          <a:xfrm>
            <a:off x="539750" y="1773238"/>
            <a:ext cx="174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життєдіяльності</a:t>
            </a:r>
            <a:endParaRPr lang="ru-RU">
              <a:latin typeface="Calibri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99792" y="1556792"/>
            <a:ext cx="576064" cy="4320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56" name="Рисунок 17" descr="DSC001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97425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-9000"/>
          </a:blip>
          <a:srcRect/>
          <a:stretch>
            <a:fillRect l="-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15816" y="116632"/>
            <a:ext cx="2520280" cy="1008112"/>
          </a:xfrm>
          <a:prstGeom prst="ellipse">
            <a:avLst/>
          </a:prstGeom>
          <a:gradFill flip="none" rotWithShape="1">
            <a:gsLst>
              <a:gs pos="16000">
                <a:srgbClr val="C00000">
                  <a:shade val="30000"/>
                  <a:satMod val="115000"/>
                </a:srgbClr>
              </a:gs>
              <a:gs pos="36000">
                <a:srgbClr val="C00000">
                  <a:shade val="67500"/>
                  <a:satMod val="115000"/>
                </a:srgbClr>
              </a:gs>
              <a:gs pos="75000">
                <a:srgbClr val="C00000">
                  <a:shade val="100000"/>
                  <a:satMod val="115000"/>
                  <a:alpha val="42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56176" y="116632"/>
            <a:ext cx="2520280" cy="1008112"/>
          </a:xfrm>
          <a:prstGeom prst="ellipse">
            <a:avLst/>
          </a:prstGeom>
          <a:gradFill>
            <a:gsLst>
              <a:gs pos="11000">
                <a:schemeClr val="bg2">
                  <a:lumMod val="25000"/>
                  <a:alpha val="88000"/>
                </a:schemeClr>
              </a:gs>
              <a:gs pos="72000">
                <a:srgbClr val="606026">
                  <a:tint val="44500"/>
                  <a:satMod val="160000"/>
                  <a:alpha val="11000"/>
                </a:srgbClr>
              </a:gs>
              <a:gs pos="100000">
                <a:srgbClr val="606026">
                  <a:tint val="23500"/>
                  <a:satMod val="160000"/>
                  <a:alpha val="6000"/>
                </a:srgb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3635375" y="260350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Calibri" pitchFamily="34" charset="0"/>
              </a:rPr>
              <a:t>я</a:t>
            </a:r>
            <a:r>
              <a:rPr lang="uk-UA">
                <a:latin typeface="Calibri" pitchFamily="34" charset="0"/>
              </a:rPr>
              <a:t> </a:t>
            </a:r>
            <a:r>
              <a:rPr lang="uk-UA" sz="3200">
                <a:latin typeface="Calibri" pitchFamily="34" charset="0"/>
              </a:rPr>
              <a:t>сам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3561" name="TextBox 6"/>
          <p:cNvSpPr txBox="1">
            <a:spLocks noChangeArrowheads="1"/>
          </p:cNvSpPr>
          <p:nvPr/>
        </p:nvSpPr>
        <p:spPr bwMode="auto">
          <a:xfrm>
            <a:off x="6588125" y="260350"/>
            <a:ext cx="19446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природа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213" y="1557338"/>
            <a:ext cx="2952750" cy="2447925"/>
          </a:xfrm>
          <a:prstGeom prst="rect">
            <a:avLst/>
          </a:prstGeom>
          <a:solidFill>
            <a:srgbClr val="606026">
              <a:alpha val="58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63" y="1557338"/>
            <a:ext cx="2952750" cy="2447925"/>
          </a:xfrm>
          <a:prstGeom prst="rect">
            <a:avLst/>
          </a:prstGeom>
          <a:solidFill>
            <a:srgbClr val="606026">
              <a:alpha val="52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4" name="TextBox 9"/>
          <p:cNvSpPr txBox="1">
            <a:spLocks noChangeArrowheads="1"/>
          </p:cNvSpPr>
          <p:nvPr/>
        </p:nvSpPr>
        <p:spPr bwMode="auto">
          <a:xfrm>
            <a:off x="2916238" y="1341438"/>
            <a:ext cx="302418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uk-UA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Формувати  позитивну </a:t>
            </a:r>
          </a:p>
          <a:p>
            <a:r>
              <a:rPr lang="uk-UA">
                <a:latin typeface="Calibri" pitchFamily="34" charset="0"/>
              </a:rPr>
              <a:t>   самооцінку .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Навчити дитину передавати свої думки, враження  </a:t>
            </a:r>
          </a:p>
          <a:p>
            <a:r>
              <a:rPr lang="uk-UA">
                <a:latin typeface="Calibri" pitchFamily="34" charset="0"/>
              </a:rPr>
              <a:t>   через художній образ .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Виявляти елементи твор-</a:t>
            </a:r>
          </a:p>
          <a:p>
            <a:r>
              <a:rPr lang="uk-UA">
                <a:latin typeface="Calibri" pitchFamily="34" charset="0"/>
              </a:rPr>
              <a:t>   чості .        	</a:t>
            </a:r>
          </a:p>
          <a:p>
            <a:r>
              <a:rPr lang="uk-UA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3565" name="TextBox 10"/>
          <p:cNvSpPr txBox="1">
            <a:spLocks noChangeArrowheads="1"/>
          </p:cNvSpPr>
          <p:nvPr/>
        </p:nvSpPr>
        <p:spPr bwMode="auto">
          <a:xfrm>
            <a:off x="6011863" y="1916113"/>
            <a:ext cx="2952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Щоденні спостереження   </a:t>
            </a:r>
          </a:p>
          <a:p>
            <a:r>
              <a:rPr lang="uk-UA">
                <a:latin typeface="Calibri" pitchFamily="34" charset="0"/>
              </a:rPr>
              <a:t>   у природі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Дослідження природних </a:t>
            </a:r>
          </a:p>
          <a:p>
            <a:r>
              <a:rPr lang="uk-UA">
                <a:latin typeface="Calibri" pitchFamily="34" charset="0"/>
              </a:rPr>
              <a:t>   матеріалів . 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Експерименти  з природ-</a:t>
            </a:r>
          </a:p>
          <a:p>
            <a:r>
              <a:rPr lang="uk-UA">
                <a:latin typeface="Calibri" pitchFamily="34" charset="0"/>
              </a:rPr>
              <a:t>   ним матеріалом .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23928" y="1196752"/>
            <a:ext cx="484632" cy="432048"/>
          </a:xfrm>
          <a:prstGeom prst="downArrow">
            <a:avLst/>
          </a:prstGeom>
          <a:solidFill>
            <a:srgbClr val="60602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1196752"/>
            <a:ext cx="484632" cy="432048"/>
          </a:xfrm>
          <a:prstGeom prst="downArrow">
            <a:avLst/>
          </a:prstGeom>
          <a:solidFill>
            <a:srgbClr val="60602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72" name="Рисунок 13" descr="041020121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149725"/>
            <a:ext cx="29829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 bright="-18000" contrast="3000"/>
          </a:blip>
          <a:srcRect/>
          <a:stretch>
            <a:fillRect l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навчання дітей образотворчій діяльності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4" y="1124744"/>
            <a:ext cx="7437512" cy="2520280"/>
          </a:xfrm>
          <a:gradFill>
            <a:gsLst>
              <a:gs pos="0">
                <a:srgbClr val="A3196B">
                  <a:tint val="66000"/>
                  <a:satMod val="160000"/>
                  <a:alpha val="0"/>
                </a:srgbClr>
              </a:gs>
              <a:gs pos="50000">
                <a:srgbClr val="A3196B">
                  <a:tint val="44500"/>
                  <a:satMod val="160000"/>
                  <a:alpha val="13000"/>
                </a:srgbClr>
              </a:gs>
              <a:gs pos="100000">
                <a:srgbClr val="A3196B">
                  <a:tint val="23500"/>
                  <a:satMod val="160000"/>
                  <a:alpha val="61000"/>
                </a:srgbClr>
              </a:gs>
            </a:gsLst>
            <a:lin ang="13500000" scaled="1"/>
          </a:gradFill>
          <a:ln w="53975" cap="rnd">
            <a:bevel/>
          </a:ln>
          <a:effectLst>
            <a:innerShdw blurRad="1066800" dir="900000">
              <a:srgbClr val="A3196B">
                <a:alpha val="25000"/>
              </a:srgbClr>
            </a:inn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1900" smtClean="0">
                <a:cs typeface="Arial" charset="0"/>
              </a:rPr>
              <a:t>“</a:t>
            </a:r>
            <a:r>
              <a:rPr lang="uk-UA" sz="1900" smtClean="0">
                <a:solidFill>
                  <a:srgbClr val="163632"/>
                </a:solidFill>
                <a:cs typeface="Arial" charset="0"/>
              </a:rPr>
              <a:t>Дитина”-програма виховання і навчання дітей від 3 до 7 р. </a:t>
            </a:r>
          </a:p>
          <a:p>
            <a:pPr eaLnBrk="1" hangingPunct="1">
              <a:defRPr/>
            </a:pPr>
            <a:r>
              <a:rPr lang="uk-UA" sz="1900" smtClean="0">
                <a:solidFill>
                  <a:srgbClr val="163632"/>
                </a:solidFill>
                <a:cs typeface="Arial" charset="0"/>
              </a:rPr>
              <a:t>“Впевнений старт”-програма розвитку дітей ст. дошкільного віку. </a:t>
            </a:r>
          </a:p>
          <a:p>
            <a:pPr eaLnBrk="1" hangingPunct="1">
              <a:defRPr/>
            </a:pPr>
            <a:r>
              <a:rPr lang="uk-UA" sz="1900" smtClean="0">
                <a:solidFill>
                  <a:srgbClr val="163632"/>
                </a:solidFill>
                <a:cs typeface="Arial" charset="0"/>
              </a:rPr>
              <a:t>“Українське дошкілля”-програма виховання дітей у дит. садку </a:t>
            </a:r>
          </a:p>
          <a:p>
            <a:pPr eaLnBrk="1" hangingPunct="1">
              <a:defRPr/>
            </a:pPr>
            <a:r>
              <a:rPr lang="uk-UA" sz="1900" smtClean="0">
                <a:solidFill>
                  <a:srgbClr val="163632"/>
                </a:solidFill>
                <a:cs typeface="Arial" charset="0"/>
              </a:rPr>
              <a:t>“Краса.Радість.Творчість.”-програма естетичного виховання дітей.</a:t>
            </a:r>
          </a:p>
          <a:p>
            <a:pPr eaLnBrk="1" hangingPunct="1">
              <a:defRPr/>
            </a:pPr>
            <a:r>
              <a:rPr lang="uk-UA" sz="1900" smtClean="0">
                <a:solidFill>
                  <a:srgbClr val="163632"/>
                </a:solidFill>
                <a:cs typeface="Arial" charset="0"/>
              </a:rPr>
              <a:t>“Природа і художник”-художньо екологічна програма з образотворчого мистецтва   </a:t>
            </a:r>
            <a:endParaRPr lang="ru-RU" sz="1900" smtClean="0">
              <a:solidFill>
                <a:srgbClr val="163632"/>
              </a:solidFill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509</Words>
  <Application>Microsoft Office PowerPoint</Application>
  <PresentationFormat>Экран (4:3)</PresentationFormat>
  <Paragraphs>146</Paragraphs>
  <Slides>20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Презентація досвіду роботи  вихователя ДНЗ №9 “Золотий ключик”  </vt:lpstr>
      <vt:lpstr> Тема досвіду:</vt:lpstr>
      <vt:lpstr>Слайд 3</vt:lpstr>
      <vt:lpstr>ШЛЯХИ ВИРІШЕННЯ</vt:lpstr>
      <vt:lpstr>Методи та прийоми</vt:lpstr>
      <vt:lpstr>Організаційні принципи, які використовую у роботі </vt:lpstr>
      <vt:lpstr>Організація розвивального середовища</vt:lpstr>
      <vt:lpstr>Слайд 8</vt:lpstr>
      <vt:lpstr>Програми навчання дітей образотворчій діяльності</vt:lpstr>
      <vt:lpstr>Слайд 10</vt:lpstr>
      <vt:lpstr>Слайд 11</vt:lpstr>
      <vt:lpstr>Слайд 12</vt:lpstr>
      <vt:lpstr>Слайд 13</vt:lpstr>
      <vt:lpstr>Слайд 14</vt:lpstr>
      <vt:lpstr>Оригінальні техніки малювання</vt:lpstr>
      <vt:lpstr>Слайд 16</vt:lpstr>
      <vt:lpstr>Слайд 17</vt:lpstr>
      <vt:lpstr>Слайд 18</vt:lpstr>
      <vt:lpstr>Прогнозовані результати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user</cp:lastModifiedBy>
  <cp:revision>136</cp:revision>
  <dcterms:created xsi:type="dcterms:W3CDTF">2013-02-17T21:20:02Z</dcterms:created>
  <dcterms:modified xsi:type="dcterms:W3CDTF">2016-01-22T13:43:07Z</dcterms:modified>
</cp:coreProperties>
</file>