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8" r:id="rId2"/>
    <p:sldId id="256" r:id="rId3"/>
    <p:sldId id="259" r:id="rId4"/>
    <p:sldId id="258" r:id="rId5"/>
    <p:sldId id="275" r:id="rId6"/>
    <p:sldId id="274" r:id="rId7"/>
    <p:sldId id="260" r:id="rId8"/>
    <p:sldId id="271" r:id="rId9"/>
    <p:sldId id="276" r:id="rId10"/>
    <p:sldId id="267" r:id="rId11"/>
    <p:sldId id="261" r:id="rId12"/>
    <p:sldId id="262" r:id="rId13"/>
    <p:sldId id="265" r:id="rId14"/>
    <p:sldId id="268" r:id="rId15"/>
    <p:sldId id="272" r:id="rId16"/>
    <p:sldId id="277" r:id="rId17"/>
    <p:sldId id="273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9A87"/>
    <a:srgbClr val="C63A02"/>
    <a:srgbClr val="B44518"/>
    <a:srgbClr val="A39271"/>
    <a:srgbClr val="36321E"/>
    <a:srgbClr val="B52415"/>
    <a:srgbClr val="26A3B4"/>
    <a:srgbClr val="0000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17" autoAdjust="0"/>
    <p:restoredTop sz="94660"/>
  </p:normalViewPr>
  <p:slideViewPr>
    <p:cSldViewPr>
      <p:cViewPr>
        <p:scale>
          <a:sx n="75" d="100"/>
          <a:sy n="75" d="100"/>
        </p:scale>
        <p:origin x="-852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1704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C19512-5DD0-4809-BCE8-3BB969D7C0FE}" type="doc">
      <dgm:prSet loTypeId="urn:microsoft.com/office/officeart/2005/8/layout/vList2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D49A6DB1-0E7E-4D69-A984-0A407F147AF3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uk-UA" dirty="0" smtClean="0">
              <a:solidFill>
                <a:schemeClr val="accent6">
                  <a:lumMod val="50000"/>
                </a:schemeClr>
              </a:solidFill>
            </a:rPr>
            <a:t>Проаналізувати результати та досвід своєї роботи 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EA5745D4-B801-49B8-8B8E-86C545FF6369}" type="parTrans" cxnId="{489AD99D-C956-4866-BC7B-2F6AB0135392}">
      <dgm:prSet/>
      <dgm:spPr/>
      <dgm:t>
        <a:bodyPr/>
        <a:lstStyle/>
        <a:p>
          <a:endParaRPr lang="ru-RU"/>
        </a:p>
      </dgm:t>
    </dgm:pt>
    <dgm:pt modelId="{A32F8B9B-E6D9-43C5-B9DD-DF18FA8748CC}" type="sibTrans" cxnId="{489AD99D-C956-4866-BC7B-2F6AB0135392}">
      <dgm:prSet/>
      <dgm:spPr/>
      <dgm:t>
        <a:bodyPr/>
        <a:lstStyle/>
        <a:p>
          <a:endParaRPr lang="ru-RU"/>
        </a:p>
      </dgm:t>
    </dgm:pt>
    <dgm:pt modelId="{1D76DB8A-40C3-43B5-B5B8-0CB563AFAC9C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uk-UA" dirty="0" smtClean="0">
              <a:solidFill>
                <a:schemeClr val="accent6">
                  <a:lumMod val="50000"/>
                </a:schemeClr>
              </a:solidFill>
            </a:rPr>
            <a:t>Оцінити свої можливості у напрямках професійної діяльності 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2F698564-D5FA-44A3-BF27-ABE788898AEA}" type="parTrans" cxnId="{CE621D36-42AC-45A9-BB1A-AAD894B54335}">
      <dgm:prSet/>
      <dgm:spPr/>
      <dgm:t>
        <a:bodyPr/>
        <a:lstStyle/>
        <a:p>
          <a:endParaRPr lang="ru-RU"/>
        </a:p>
      </dgm:t>
    </dgm:pt>
    <dgm:pt modelId="{2AE76B8D-3E64-48DF-B6E6-0E5C7BB23772}" type="sibTrans" cxnId="{CE621D36-42AC-45A9-BB1A-AAD894B54335}">
      <dgm:prSet/>
      <dgm:spPr/>
      <dgm:t>
        <a:bodyPr/>
        <a:lstStyle/>
        <a:p>
          <a:endParaRPr lang="ru-RU"/>
        </a:p>
      </dgm:t>
    </dgm:pt>
    <dgm:pt modelId="{F8C6D314-FDF2-4656-A42A-ACD1514B8AAA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uk-UA" dirty="0" smtClean="0">
              <a:solidFill>
                <a:schemeClr val="accent6">
                  <a:lumMod val="50000"/>
                </a:schemeClr>
              </a:solidFill>
            </a:rPr>
            <a:t>Систематизувати навчальні матеріали і напрацювання для презентації 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D88970D3-43EE-473F-A2B8-BDB7DB24F4BD}" type="parTrans" cxnId="{8DCEB06A-4E95-4960-BFB4-37B1A88E6F12}">
      <dgm:prSet/>
      <dgm:spPr/>
      <dgm:t>
        <a:bodyPr/>
        <a:lstStyle/>
        <a:p>
          <a:endParaRPr lang="ru-RU"/>
        </a:p>
      </dgm:t>
    </dgm:pt>
    <dgm:pt modelId="{6BE3753E-9E23-407B-A095-4704AE074651}" type="sibTrans" cxnId="{8DCEB06A-4E95-4960-BFB4-37B1A88E6F12}">
      <dgm:prSet/>
      <dgm:spPr/>
      <dgm:t>
        <a:bodyPr/>
        <a:lstStyle/>
        <a:p>
          <a:endParaRPr lang="ru-RU"/>
        </a:p>
      </dgm:t>
    </dgm:pt>
    <dgm:pt modelId="{959B4B24-36CE-4D99-92AC-16417B5B1C2F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uk-UA" dirty="0" smtClean="0">
              <a:solidFill>
                <a:schemeClr val="accent6">
                  <a:lumMod val="50000"/>
                </a:schemeClr>
              </a:solidFill>
            </a:rPr>
            <a:t>Сформувати план подальшого професійного зростання 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9874DF0D-5D48-4CEE-A2DB-594CACDA2EF7}" type="parTrans" cxnId="{1FB5533C-C05B-4BF7-A28D-E3F95E788062}">
      <dgm:prSet/>
      <dgm:spPr/>
      <dgm:t>
        <a:bodyPr/>
        <a:lstStyle/>
        <a:p>
          <a:endParaRPr lang="ru-RU"/>
        </a:p>
      </dgm:t>
    </dgm:pt>
    <dgm:pt modelId="{9987F5CA-6AE0-443F-B414-ACF134136BE3}" type="sibTrans" cxnId="{1FB5533C-C05B-4BF7-A28D-E3F95E788062}">
      <dgm:prSet/>
      <dgm:spPr/>
      <dgm:t>
        <a:bodyPr/>
        <a:lstStyle/>
        <a:p>
          <a:endParaRPr lang="ru-RU"/>
        </a:p>
      </dgm:t>
    </dgm:pt>
    <dgm:pt modelId="{B482371B-2C89-4952-A65D-0F9CFACBA7D9}" type="pres">
      <dgm:prSet presAssocID="{F7C19512-5DD0-4809-BCE8-3BB969D7C0F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3F8B7F-F761-4A6B-96FB-EC855388B14F}" type="pres">
      <dgm:prSet presAssocID="{D49A6DB1-0E7E-4D69-A984-0A407F147AF3}" presName="parentText" presStyleLbl="node1" presStyleIdx="0" presStyleCnt="4" custScaleY="83521" custLinFactNeighborX="3771" custLinFactNeighborY="962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994BFD-9BAA-4685-B391-5975ECEEC617}" type="pres">
      <dgm:prSet presAssocID="{A32F8B9B-E6D9-43C5-B9DD-DF18FA8748CC}" presName="spacer" presStyleCnt="0"/>
      <dgm:spPr/>
    </dgm:pt>
    <dgm:pt modelId="{480D20CC-8CAC-497B-86F4-C3F3E959DE58}" type="pres">
      <dgm:prSet presAssocID="{1D76DB8A-40C3-43B5-B5B8-0CB563AFAC9C}" presName="parentText" presStyleLbl="node1" presStyleIdx="1" presStyleCnt="4" custScaleY="97745" custLinFactY="720" custLinFactNeighborX="113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46311E-5BDB-47B8-868C-A635ABA9A56E}" type="pres">
      <dgm:prSet presAssocID="{2AE76B8D-3E64-48DF-B6E6-0E5C7BB23772}" presName="spacer" presStyleCnt="0"/>
      <dgm:spPr/>
    </dgm:pt>
    <dgm:pt modelId="{D5E3DC77-BA10-4CC3-AE72-503D6DDF6CAC}" type="pres">
      <dgm:prSet presAssocID="{F8C6D314-FDF2-4656-A42A-ACD1514B8AAA}" presName="parentText" presStyleLbl="node1" presStyleIdx="2" presStyleCnt="4" custLinFactNeighborX="-1064" custLinFactNeighborY="427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0A0CAD-E996-46B0-8E2A-0BE7E6C7CFAF}" type="pres">
      <dgm:prSet presAssocID="{6BE3753E-9E23-407B-A095-4704AE074651}" presName="spacer" presStyleCnt="0"/>
      <dgm:spPr/>
    </dgm:pt>
    <dgm:pt modelId="{D42BD2C0-E011-430D-86E9-B9C70B804460}" type="pres">
      <dgm:prSet presAssocID="{959B4B24-36CE-4D99-92AC-16417B5B1C2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498FB8-9185-4821-B6FF-9E0B2552AD38}" type="presOf" srcId="{F8C6D314-FDF2-4656-A42A-ACD1514B8AAA}" destId="{D5E3DC77-BA10-4CC3-AE72-503D6DDF6CAC}" srcOrd="0" destOrd="0" presId="urn:microsoft.com/office/officeart/2005/8/layout/vList2"/>
    <dgm:cxn modelId="{F8778F70-097F-42B3-A488-C8F380D0B926}" type="presOf" srcId="{F7C19512-5DD0-4809-BCE8-3BB969D7C0FE}" destId="{B482371B-2C89-4952-A65D-0F9CFACBA7D9}" srcOrd="0" destOrd="0" presId="urn:microsoft.com/office/officeart/2005/8/layout/vList2"/>
    <dgm:cxn modelId="{CE621D36-42AC-45A9-BB1A-AAD894B54335}" srcId="{F7C19512-5DD0-4809-BCE8-3BB969D7C0FE}" destId="{1D76DB8A-40C3-43B5-B5B8-0CB563AFAC9C}" srcOrd="1" destOrd="0" parTransId="{2F698564-D5FA-44A3-BF27-ABE788898AEA}" sibTransId="{2AE76B8D-3E64-48DF-B6E6-0E5C7BB23772}"/>
    <dgm:cxn modelId="{1FB5533C-C05B-4BF7-A28D-E3F95E788062}" srcId="{F7C19512-5DD0-4809-BCE8-3BB969D7C0FE}" destId="{959B4B24-36CE-4D99-92AC-16417B5B1C2F}" srcOrd="3" destOrd="0" parTransId="{9874DF0D-5D48-4CEE-A2DB-594CACDA2EF7}" sibTransId="{9987F5CA-6AE0-443F-B414-ACF134136BE3}"/>
    <dgm:cxn modelId="{8DCEB06A-4E95-4960-BFB4-37B1A88E6F12}" srcId="{F7C19512-5DD0-4809-BCE8-3BB969D7C0FE}" destId="{F8C6D314-FDF2-4656-A42A-ACD1514B8AAA}" srcOrd="2" destOrd="0" parTransId="{D88970D3-43EE-473F-A2B8-BDB7DB24F4BD}" sibTransId="{6BE3753E-9E23-407B-A095-4704AE074651}"/>
    <dgm:cxn modelId="{2876C24D-AE00-4E1D-B0B3-851066035515}" type="presOf" srcId="{959B4B24-36CE-4D99-92AC-16417B5B1C2F}" destId="{D42BD2C0-E011-430D-86E9-B9C70B804460}" srcOrd="0" destOrd="0" presId="urn:microsoft.com/office/officeart/2005/8/layout/vList2"/>
    <dgm:cxn modelId="{3884B9BF-5B47-47A0-BB08-834EF5A2F0C2}" type="presOf" srcId="{1D76DB8A-40C3-43B5-B5B8-0CB563AFAC9C}" destId="{480D20CC-8CAC-497B-86F4-C3F3E959DE58}" srcOrd="0" destOrd="0" presId="urn:microsoft.com/office/officeart/2005/8/layout/vList2"/>
    <dgm:cxn modelId="{489AD99D-C956-4866-BC7B-2F6AB0135392}" srcId="{F7C19512-5DD0-4809-BCE8-3BB969D7C0FE}" destId="{D49A6DB1-0E7E-4D69-A984-0A407F147AF3}" srcOrd="0" destOrd="0" parTransId="{EA5745D4-B801-49B8-8B8E-86C545FF6369}" sibTransId="{A32F8B9B-E6D9-43C5-B9DD-DF18FA8748CC}"/>
    <dgm:cxn modelId="{EE0B4505-1CC9-4EDF-B3D4-6CA96677341E}" type="presOf" srcId="{D49A6DB1-0E7E-4D69-A984-0A407F147AF3}" destId="{333F8B7F-F761-4A6B-96FB-EC855388B14F}" srcOrd="0" destOrd="0" presId="urn:microsoft.com/office/officeart/2005/8/layout/vList2"/>
    <dgm:cxn modelId="{889FD5EF-4012-43EA-9AE7-734529C1E42D}" type="presParOf" srcId="{B482371B-2C89-4952-A65D-0F9CFACBA7D9}" destId="{333F8B7F-F761-4A6B-96FB-EC855388B14F}" srcOrd="0" destOrd="0" presId="urn:microsoft.com/office/officeart/2005/8/layout/vList2"/>
    <dgm:cxn modelId="{C2096B53-0FBA-46A4-9340-AFECBDB3A587}" type="presParOf" srcId="{B482371B-2C89-4952-A65D-0F9CFACBA7D9}" destId="{82994BFD-9BAA-4685-B391-5975ECEEC617}" srcOrd="1" destOrd="0" presId="urn:microsoft.com/office/officeart/2005/8/layout/vList2"/>
    <dgm:cxn modelId="{E1FDDEB2-D74A-42A8-83E1-C8761F6819D2}" type="presParOf" srcId="{B482371B-2C89-4952-A65D-0F9CFACBA7D9}" destId="{480D20CC-8CAC-497B-86F4-C3F3E959DE58}" srcOrd="2" destOrd="0" presId="urn:microsoft.com/office/officeart/2005/8/layout/vList2"/>
    <dgm:cxn modelId="{AF86EB9F-C4F7-45C0-BF7B-E343B637055E}" type="presParOf" srcId="{B482371B-2C89-4952-A65D-0F9CFACBA7D9}" destId="{C446311E-5BDB-47B8-868C-A635ABA9A56E}" srcOrd="3" destOrd="0" presId="urn:microsoft.com/office/officeart/2005/8/layout/vList2"/>
    <dgm:cxn modelId="{6777214C-6397-45E7-AAED-AC305806A813}" type="presParOf" srcId="{B482371B-2C89-4952-A65D-0F9CFACBA7D9}" destId="{D5E3DC77-BA10-4CC3-AE72-503D6DDF6CAC}" srcOrd="4" destOrd="0" presId="urn:microsoft.com/office/officeart/2005/8/layout/vList2"/>
    <dgm:cxn modelId="{191C43BB-AB32-4892-8AEB-3D338F115CAA}" type="presParOf" srcId="{B482371B-2C89-4952-A65D-0F9CFACBA7D9}" destId="{930A0CAD-E996-46B0-8E2A-0BE7E6C7CFAF}" srcOrd="5" destOrd="0" presId="urn:microsoft.com/office/officeart/2005/8/layout/vList2"/>
    <dgm:cxn modelId="{CDC9C55B-9DD5-48EF-B5B7-A28BFEAA9AEE}" type="presParOf" srcId="{B482371B-2C89-4952-A65D-0F9CFACBA7D9}" destId="{D42BD2C0-E011-430D-86E9-B9C70B80446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A19EF4-1A65-4804-B826-AEF4F55BD5D9}" type="datetimeFigureOut">
              <a:rPr lang="ru-RU"/>
              <a:pPr>
                <a:defRPr/>
              </a:pPr>
              <a:t>22.01.2016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1C5C60E-D7BD-4D09-BD2D-645BA85042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677B88-16F8-435E-9678-7C5058A3074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700D0E-563B-40B0-A84C-752321410AC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26026-CCA4-4E11-B9FD-CA0D1760F76B}" type="datetimeFigureOut">
              <a:rPr lang="ru-RU"/>
              <a:pPr>
                <a:defRPr/>
              </a:pPr>
              <a:t>22.01.2016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11A3E-2733-42B3-89C2-253BE51E96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198D2-8CDF-45D1-99E8-77C838476928}" type="datetimeFigureOut">
              <a:rPr lang="ru-RU"/>
              <a:pPr>
                <a:defRPr/>
              </a:pPr>
              <a:t>22.01.2016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1A7EB-1DDB-4711-96A9-10B74EF623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7B45F-C9B1-4241-93D5-0109B93822BC}" type="datetimeFigureOut">
              <a:rPr lang="ru-RU"/>
              <a:pPr>
                <a:defRPr/>
              </a:pPr>
              <a:t>22.01.2016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D736-FC17-4E33-A6F1-8A9EC5A8A5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46FF6-C640-4C5B-AA53-8070561864E5}" type="datetimeFigureOut">
              <a:rPr lang="ru-RU"/>
              <a:pPr>
                <a:defRPr/>
              </a:pPr>
              <a:t>22.01.2016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476FA-3BCD-4E88-9CAE-7BF619B7C1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6917B-95B2-48EC-934A-CD4BCDBCEA21}" type="datetimeFigureOut">
              <a:rPr lang="ru-RU"/>
              <a:pPr>
                <a:defRPr/>
              </a:pPr>
              <a:t>22.01.2016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8909C-F0B7-4EC5-83E1-7C4CDF87E8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7CBD0-8A4A-4822-8E3D-0966F9799EA2}" type="datetimeFigureOut">
              <a:rPr lang="ru-RU"/>
              <a:pPr>
                <a:defRPr/>
              </a:pPr>
              <a:t>22.01.2016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D0646-4BE6-40A2-BFC2-921F8CE220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016D8-EBD1-489E-857D-9541D4CEBD37}" type="datetimeFigureOut">
              <a:rPr lang="ru-RU"/>
              <a:pPr>
                <a:defRPr/>
              </a:pPr>
              <a:t>22.01.2016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8AFC4-4A41-4B60-94C1-3D26FC9A5B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7B4AA-BE8C-494F-BB10-78FFEE1199D3}" type="datetimeFigureOut">
              <a:rPr lang="ru-RU"/>
              <a:pPr>
                <a:defRPr/>
              </a:pPr>
              <a:t>22.01.2016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A062E-75DD-42FE-A385-51CBB38781E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FC4DF-6B48-47DC-91B7-EA933C003AA9}" type="datetimeFigureOut">
              <a:rPr lang="ru-RU"/>
              <a:pPr>
                <a:defRPr/>
              </a:pPr>
              <a:t>22.01.2016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24A42-CEF6-489E-B952-D492EC6367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1390C-5E6D-4BDF-B3A0-44E271E8F454}" type="datetimeFigureOut">
              <a:rPr lang="ru-RU"/>
              <a:pPr>
                <a:defRPr/>
              </a:pPr>
              <a:t>22.01.2016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5F9F9-9B3F-4D9B-8D27-9B9A550E5E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80E8F-F06E-47BE-AC59-F1ADCB61CB08}" type="datetimeFigureOut">
              <a:rPr lang="ru-RU"/>
              <a:pPr>
                <a:defRPr/>
              </a:pPr>
              <a:t>22.01.2016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3D286-5BEE-45C3-9D23-BE08478949E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824330-944C-43C8-AA32-F42E9F9DB624}" type="datetimeFigureOut">
              <a:rPr lang="ru-RU"/>
              <a:pPr>
                <a:defRPr/>
              </a:pPr>
              <a:t>22.01.2016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45D8F7-E4D1-4632-8C80-3D0A4A74D62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med">
    <p:newsfla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Pavel\Desktop\&#1084;&#1091;&#1079;&#1099;&#1082;&#1072;&#1083;&#1082;&#1072;\&#1052;&#1080;&#1088;&#1086;&#1089;&#1083;&#1072;&#1074;%20&#1057;&#1082;&#1086;&#1088;&#1080;&#1082;%20-%20&#1052;&#1077;&#1083;&#1086;&#1076;&#1110;&#1103;%20%20(audiopoisk.com).mp3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админ\Desktop\9e64915526bb.png"/>
          <p:cNvPicPr>
            <a:picLocks noChangeAspect="1" noChangeArrowheads="1"/>
          </p:cNvPicPr>
          <p:nvPr/>
        </p:nvPicPr>
        <p:blipFill>
          <a:blip r:embed="rId2"/>
          <a:srcRect r="19623"/>
          <a:stretch>
            <a:fillRect/>
          </a:stretch>
        </p:blipFill>
        <p:spPr bwMode="auto">
          <a:xfrm>
            <a:off x="107950" y="644525"/>
            <a:ext cx="9036050" cy="520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181097">
            <a:off x="1259782" y="2802591"/>
            <a:ext cx="6300540" cy="2041773"/>
          </a:xfrm>
        </p:spPr>
        <p:txBody>
          <a:bodyPr rtlCol="0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96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uk-UA" sz="8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Я-вихователь</a:t>
            </a:r>
            <a:r>
              <a:rPr lang="uk-UA" sz="96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»</a:t>
            </a:r>
            <a:endParaRPr lang="uk-UA" sz="9600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-18000" contrast="17000"/>
          </a:blip>
          <a:srcRect/>
          <a:stretch>
            <a:fillRect l="-6000" t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5472112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Напрямки роботи</a:t>
            </a:r>
            <a:endParaRPr lang="ru-RU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1763713" y="4724400"/>
            <a:ext cx="784860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uk-UA">
                <a:latin typeface="Calibri" pitchFamily="34" charset="0"/>
              </a:rPr>
              <a:t> Впроваджувати інноваційні методи навчання і виховання.</a:t>
            </a:r>
          </a:p>
          <a:p>
            <a:pPr>
              <a:buFont typeface="Arial" charset="0"/>
              <a:buChar char="•"/>
            </a:pPr>
            <a:r>
              <a:rPr lang="uk-UA">
                <a:latin typeface="Calibri" pitchFamily="34" charset="0"/>
              </a:rPr>
              <a:t> Створювати умови для всебічного розвитку дітей .</a:t>
            </a:r>
          </a:p>
          <a:p>
            <a:pPr>
              <a:buFont typeface="Arial" charset="0"/>
              <a:buChar char="•"/>
            </a:pPr>
            <a:r>
              <a:rPr lang="uk-UA">
                <a:latin typeface="Calibri" pitchFamily="34" charset="0"/>
              </a:rPr>
              <a:t> Створювати  умови для самореалізації творчого потенціалу     вихованців </a:t>
            </a:r>
          </a:p>
          <a:p>
            <a:pPr>
              <a:buFont typeface="Arial" charset="0"/>
              <a:buChar char="•"/>
            </a:pPr>
            <a:r>
              <a:rPr lang="uk-UA">
                <a:latin typeface="Calibri" pitchFamily="34" charset="0"/>
              </a:rPr>
              <a:t> Розвивати  творчі  здібності у дітей .</a:t>
            </a:r>
          </a:p>
          <a:p>
            <a:pPr>
              <a:buFont typeface="Arial" charset="0"/>
              <a:buChar char="•"/>
            </a:pPr>
            <a:r>
              <a:rPr lang="uk-UA">
                <a:latin typeface="Calibri" pitchFamily="34" charset="0"/>
              </a:rPr>
              <a:t> Приділяти увагу самоосвіті .</a:t>
            </a:r>
          </a:p>
          <a:p>
            <a:r>
              <a:rPr lang="uk-UA">
                <a:latin typeface="Calibri" pitchFamily="34" charset="0"/>
              </a:rPr>
              <a:t>         	</a:t>
            </a:r>
          </a:p>
          <a:p>
            <a:pPr>
              <a:buFont typeface="Arial" charset="0"/>
              <a:buChar char="•"/>
            </a:pPr>
            <a:endParaRPr lang="uk-UA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25604" name="Рисунок 4" descr="Фото145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188913"/>
            <a:ext cx="3384550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-15000" contrast="9000"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8686800" cy="9366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006600"/>
                </a:solidFill>
              </a:rPr>
              <a:t> </a:t>
            </a:r>
            <a:r>
              <a:rPr lang="uk-UA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Готую досвід з теми</a:t>
            </a:r>
            <a:endParaRPr lang="ru-RU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xfrm>
            <a:off x="755650" y="1341438"/>
            <a:ext cx="8229600" cy="10080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uk-UA" b="1" i="1" smtClean="0">
                <a:solidFill>
                  <a:srgbClr val="215968"/>
                </a:solidFill>
                <a:latin typeface="Arial" charset="0"/>
              </a:rPr>
              <a:t>Розвиток творчих здібнстей дітей дошкільного віку в зображувальній діяльності</a:t>
            </a:r>
          </a:p>
        </p:txBody>
      </p:sp>
      <p:sp>
        <p:nvSpPr>
          <p:cNvPr id="10" name="Овальная выноска 9"/>
          <p:cNvSpPr/>
          <p:nvPr/>
        </p:nvSpPr>
        <p:spPr>
          <a:xfrm>
            <a:off x="3582938" y="2839095"/>
            <a:ext cx="5436096" cy="2520280"/>
          </a:xfrm>
          <a:prstGeom prst="wedgeEllipseCallout">
            <a:avLst/>
          </a:prstGeom>
          <a:gradFill flip="none" rotWithShape="1">
            <a:gsLst>
              <a:gs pos="1000">
                <a:schemeClr val="accent3">
                  <a:lumMod val="60000"/>
                  <a:lumOff val="40000"/>
                  <a:shade val="30000"/>
                  <a:satMod val="115000"/>
                  <a:alpha val="5000"/>
                </a:schemeClr>
              </a:gs>
              <a:gs pos="32000">
                <a:schemeClr val="accent3">
                  <a:lumMod val="60000"/>
                  <a:lumOff val="40000"/>
                  <a:shade val="67500"/>
                  <a:satMod val="115000"/>
                  <a:alpha val="62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lumMod val="7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3708400" y="2924175"/>
            <a:ext cx="5111750" cy="2449513"/>
          </a:xfrm>
          <a:prstGeom prst="horizontalScrol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bg2">
                    <a:lumMod val="10000"/>
                  </a:schemeClr>
                </a:solidFill>
              </a:rPr>
              <a:t>Витоки творчих здібностей і обдарованості дітей на кінчиках їх пальців .Чим більше майстерності в дитячій руці ,тим розумніша дитина.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bg2">
                    <a:lumMod val="10000"/>
                  </a:schemeClr>
                </a:solidFill>
              </a:rPr>
              <a:t>(В.О.Сухомлинський)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-13000" contrast="10000"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Головні завдання</a:t>
            </a:r>
            <a:endParaRPr lang="ru-RU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2339975" y="1600200"/>
            <a:ext cx="6346825" cy="3124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sz="2200" i="1" smtClean="0">
                <a:solidFill>
                  <a:srgbClr val="002060"/>
                </a:solidFill>
              </a:rPr>
              <a:t>Створювати розвивальне середовище та сприятливу атмосферу для експерементування, дослідження, творчості .</a:t>
            </a:r>
          </a:p>
          <a:p>
            <a:pPr eaLnBrk="1" hangingPunct="1">
              <a:lnSpc>
                <a:spcPct val="90000"/>
              </a:lnSpc>
            </a:pPr>
            <a:r>
              <a:rPr lang="uk-UA" sz="2200" i="1" smtClean="0">
                <a:solidFill>
                  <a:srgbClr val="002060"/>
                </a:solidFill>
              </a:rPr>
              <a:t>Сформувати вміння дитини відчувати красу навколишньої природи і передавати її у дитячих роботах.  </a:t>
            </a:r>
          </a:p>
          <a:p>
            <a:pPr eaLnBrk="1" hangingPunct="1">
              <a:lnSpc>
                <a:spcPct val="90000"/>
              </a:lnSpc>
            </a:pPr>
            <a:r>
              <a:rPr lang="uk-UA" sz="2200" i="1" smtClean="0">
                <a:solidFill>
                  <a:srgbClr val="002060"/>
                </a:solidFill>
              </a:rPr>
              <a:t>Спрямовувати роботу на активізацію асоціативно-образного мислення. </a:t>
            </a:r>
          </a:p>
          <a:p>
            <a:pPr eaLnBrk="1" hangingPunct="1">
              <a:lnSpc>
                <a:spcPct val="90000"/>
              </a:lnSpc>
            </a:pPr>
            <a:r>
              <a:rPr lang="uk-UA" sz="2200" i="1" smtClean="0">
                <a:solidFill>
                  <a:srgbClr val="002060"/>
                </a:solidFill>
              </a:rPr>
              <a:t>Розвивати у дітей сенсорне сприйняття кольору . </a:t>
            </a:r>
          </a:p>
          <a:p>
            <a:pPr eaLnBrk="1" hangingPunct="1">
              <a:lnSpc>
                <a:spcPct val="90000"/>
              </a:lnSpc>
            </a:pPr>
            <a:r>
              <a:rPr lang="uk-UA" sz="2200" i="1" smtClean="0">
                <a:solidFill>
                  <a:srgbClr val="002060"/>
                </a:solidFill>
              </a:rPr>
              <a:t>Розвивати зображувально-художні здібності . </a:t>
            </a:r>
          </a:p>
          <a:p>
            <a:pPr eaLnBrk="1" hangingPunct="1">
              <a:lnSpc>
                <a:spcPct val="90000"/>
              </a:lnSpc>
            </a:pPr>
            <a:r>
              <a:rPr lang="uk-UA" sz="2200" i="1" smtClean="0">
                <a:solidFill>
                  <a:srgbClr val="002060"/>
                </a:solidFill>
              </a:rPr>
              <a:t>Виховувати художній смак .</a:t>
            </a:r>
          </a:p>
          <a:p>
            <a:pPr eaLnBrk="1" hangingPunct="1">
              <a:lnSpc>
                <a:spcPct val="90000"/>
              </a:lnSpc>
            </a:pPr>
            <a:endParaRPr lang="uk-UA" sz="2200" smtClean="0"/>
          </a:p>
          <a:p>
            <a:pPr eaLnBrk="1" hangingPunct="1">
              <a:lnSpc>
                <a:spcPct val="90000"/>
              </a:lnSpc>
            </a:pPr>
            <a:endParaRPr lang="ru-RU" sz="2200" smtClean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-14000" contrast="11000"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7129462" cy="1009650"/>
          </a:xfrm>
        </p:spPr>
        <p:txBody>
          <a:bodyPr/>
          <a:lstStyle/>
          <a:p>
            <a:pPr eaLnBrk="1" hangingPunct="1"/>
            <a:r>
              <a:rPr lang="uk-UA" sz="5400" smtClean="0">
                <a:solidFill>
                  <a:srgbClr val="008000"/>
                </a:solidFill>
              </a:rPr>
              <a:t>Методична робота</a:t>
            </a:r>
            <a:endParaRPr lang="ru-RU" sz="5400" smtClean="0">
              <a:solidFill>
                <a:srgbClr val="008000"/>
              </a:solidFill>
            </a:endParaRPr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>
          <a:xfrm>
            <a:off x="2916238" y="1341438"/>
            <a:ext cx="5842000" cy="42037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sz="2400" i="1" smtClean="0">
                <a:solidFill>
                  <a:srgbClr val="193200"/>
                </a:solidFill>
              </a:rPr>
              <a:t>Участь у методичному об'єднанні з художньо – естетичного розвитку “Чарівна писанка”</a:t>
            </a:r>
            <a:r>
              <a:rPr lang="uk-UA" sz="2400" i="1" smtClean="0">
                <a:solidFill>
                  <a:srgbClr val="193200"/>
                </a:solidFill>
                <a:latin typeface="Arial" charset="0"/>
              </a:rPr>
              <a:t> 2013 н.р.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i="1" smtClean="0">
                <a:solidFill>
                  <a:srgbClr val="193200"/>
                </a:solidFill>
              </a:rPr>
              <a:t>Участь у методичному об'єднанні з художньо – естетичного розвитку “Ми діти твої Україно”</a:t>
            </a:r>
            <a:r>
              <a:rPr lang="uk-UA" sz="2400" i="1" smtClean="0">
                <a:solidFill>
                  <a:srgbClr val="193200"/>
                </a:solidFill>
                <a:latin typeface="Arial" charset="0"/>
              </a:rPr>
              <a:t> 2014 н.р.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i="1" smtClean="0">
                <a:solidFill>
                  <a:srgbClr val="193200"/>
                </a:solidFill>
              </a:rPr>
              <a:t>Участь у методичному об'єднанні з логіко – математичного розвитку “Машина часу”</a:t>
            </a:r>
            <a:r>
              <a:rPr lang="uk-UA" sz="2400" i="1" smtClean="0">
                <a:solidFill>
                  <a:srgbClr val="193200"/>
                </a:solidFill>
                <a:latin typeface="Arial" charset="0"/>
              </a:rPr>
              <a:t> 2015н.р.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i="1" smtClean="0">
                <a:solidFill>
                  <a:srgbClr val="193200"/>
                </a:solidFill>
              </a:rPr>
              <a:t>Виступ на педраді на тему “Формування життєвої компетентності дошкільника засобами зображувальної діяльності”</a:t>
            </a:r>
          </a:p>
          <a:p>
            <a:pPr eaLnBrk="1" hangingPunct="1">
              <a:lnSpc>
                <a:spcPct val="90000"/>
              </a:lnSpc>
            </a:pPr>
            <a:endParaRPr lang="ru-RU" sz="2400" smtClean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7" descr="0502201346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2349500"/>
            <a:ext cx="28797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8" descr="07022013487.jpg"/>
          <p:cNvPicPr>
            <a:picLocks noChangeAspect="1"/>
          </p:cNvPicPr>
          <p:nvPr/>
        </p:nvPicPr>
        <p:blipFill>
          <a:blip r:embed="rId4">
            <a:lum contrast="4000"/>
          </a:blip>
          <a:srcRect/>
          <a:stretch>
            <a:fillRect/>
          </a:stretch>
        </p:blipFill>
        <p:spPr bwMode="auto">
          <a:xfrm>
            <a:off x="6084888" y="4581525"/>
            <a:ext cx="28797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10" descr="0702201349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4581525"/>
            <a:ext cx="28797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3132138" y="2276475"/>
            <a:ext cx="2879725" cy="2232025"/>
          </a:xfrm>
          <a:prstGeom prst="roundRect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Наші заняття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702" name="Picture 11" descr="DSC_03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4888" y="188913"/>
            <a:ext cx="3059112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3" descr="DSC_028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3575" y="0"/>
            <a:ext cx="26638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4" descr="DSC_027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2349500"/>
            <a:ext cx="28082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6" descr="DSC_03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8313" y="0"/>
            <a:ext cx="2303462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7" descr="DSC_036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32138" y="4581525"/>
            <a:ext cx="2843212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-9000" contrast="8000"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080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800" dirty="0" smtClean="0">
                <a:solidFill>
                  <a:srgbClr val="363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Методична література</a:t>
            </a:r>
            <a:endParaRPr lang="ru-RU" sz="4800" dirty="0">
              <a:solidFill>
                <a:srgbClr val="3632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3" name="Рисунок 3" descr="DSC0010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268413"/>
            <a:ext cx="42830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4" descr="DSC0010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268413"/>
            <a:ext cx="4176712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5" descr="DSC0010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71775" y="4005263"/>
            <a:ext cx="3395663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A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 descr="DSC_03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14206">
            <a:off x="250825" y="1268413"/>
            <a:ext cx="3960813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9" descr="DSC_03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84825">
            <a:off x="6156325" y="620713"/>
            <a:ext cx="2693988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11" descr="DSC_03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3573463"/>
            <a:ext cx="3856037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WordArt 12"/>
          <p:cNvSpPr>
            <a:spLocks noChangeArrowheads="1" noChangeShapeType="1" noTextEdit="1"/>
          </p:cNvSpPr>
          <p:nvPr/>
        </p:nvSpPr>
        <p:spPr bwMode="auto">
          <a:xfrm>
            <a:off x="3419475" y="0"/>
            <a:ext cx="2582863" cy="13827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uk-UA" sz="20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Моє хобі</a:t>
            </a: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-24000" contrast="25000"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75" y="3500438"/>
            <a:ext cx="5267325" cy="18002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54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</a:t>
            </a:r>
            <a:endParaRPr lang="ru-RU" sz="5400" b="1" i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-21000" contrast="4000"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/>
          </p:cNvSpPr>
          <p:nvPr>
            <p:ph type="title" idx="4294967295"/>
          </p:nvPr>
        </p:nvSpPr>
        <p:spPr>
          <a:xfrm>
            <a:off x="0" y="476250"/>
            <a:ext cx="6408738" cy="927100"/>
          </a:xfrm>
        </p:spPr>
        <p:txBody>
          <a:bodyPr/>
          <a:lstStyle/>
          <a:p>
            <a:r>
              <a:rPr lang="uk-UA" sz="5400" smtClean="0">
                <a:latin typeface="Monotype Corsiva" pitchFamily="66" charset="0"/>
              </a:rPr>
              <a:t>Портфоліо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288" y="5211763"/>
            <a:ext cx="8229600" cy="1646237"/>
          </a:xfrm>
        </p:spPr>
        <p:txBody>
          <a:bodyPr>
            <a:normAutofit/>
          </a:bodyPr>
          <a:lstStyle/>
          <a:p>
            <a:pPr marL="342900" indent="-342900" algn="l" eaLnBrk="1" hangingPunct="1">
              <a:defRPr/>
            </a:pPr>
            <a:r>
              <a:rPr lang="uk-UA" b="1" i="1" smtClean="0">
                <a:solidFill>
                  <a:schemeClr val="tx1"/>
                </a:solidFill>
              </a:rPr>
              <a:t>Вихователя ДНЗ №</a:t>
            </a:r>
            <a:r>
              <a:rPr lang="uk-UA" b="1" i="1" smtClean="0">
                <a:solidFill>
                  <a:schemeClr val="tx1"/>
                </a:solidFill>
                <a:latin typeface="Arial" charset="0"/>
              </a:rPr>
              <a:t>9</a:t>
            </a:r>
            <a:r>
              <a:rPr lang="uk-UA" b="1" i="1" smtClean="0">
                <a:solidFill>
                  <a:schemeClr val="tx1"/>
                </a:solidFill>
              </a:rPr>
              <a:t> </a:t>
            </a:r>
            <a:r>
              <a:rPr lang="uk-UA" b="1" i="1" smtClean="0">
                <a:solidFill>
                  <a:schemeClr val="tx1"/>
                </a:solidFill>
                <a:latin typeface="Arial" charset="0"/>
              </a:rPr>
              <a:t>“Золотий ключик”</a:t>
            </a:r>
          </a:p>
          <a:p>
            <a:pPr marL="342900" indent="-342900" algn="l" eaLnBrk="1" hangingPunct="1">
              <a:defRPr/>
            </a:pPr>
            <a:r>
              <a:rPr lang="uk-UA" sz="4800" i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              Капій Наталії Степанівни</a:t>
            </a:r>
            <a:endParaRPr lang="ru-RU" sz="4800" i="1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Мирослав Скорик - Мелодія  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50825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 descr="DSC_03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1196975"/>
            <a:ext cx="302260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-18000" contrast="15000"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1484313"/>
          </a:xfrm>
        </p:spPr>
        <p:txBody>
          <a:bodyPr/>
          <a:lstStyle/>
          <a:p>
            <a:pPr eaLnBrk="1" hangingPunct="1"/>
            <a:r>
              <a:rPr lang="uk-UA" sz="6600" smtClean="0">
                <a:solidFill>
                  <a:srgbClr val="008000"/>
                </a:solidFill>
              </a:rPr>
              <a:t>Мета портфоліо</a:t>
            </a:r>
            <a:endParaRPr lang="ru-RU" sz="6600" smtClean="0">
              <a:solidFill>
                <a:srgbClr val="008000"/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2107853" y="1204689"/>
          <a:ext cx="6696744" cy="3816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-13000" contrast="-2000"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350" y="333375"/>
            <a:ext cx="7056438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Мій життєвий принцип</a:t>
            </a:r>
            <a:endParaRPr lang="ru-RU" i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907704" y="1772816"/>
            <a:ext cx="6984776" cy="1584176"/>
          </a:xfrm>
          <a:prstGeom prst="ellipse">
            <a:avLst/>
          </a:prstGeom>
          <a:noFill/>
          <a:ln>
            <a:solidFill>
              <a:srgbClr val="FFFF66"/>
            </a:solidFill>
          </a:ln>
          <a:effectLst>
            <a:glow rad="101600">
              <a:srgbClr val="FFFF66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uk-UA" sz="2800" i="1" dirty="0">
                <a:solidFill>
                  <a:schemeClr val="accent4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Ти народжений людиною , але Людиною треба стати .</a:t>
            </a:r>
            <a:endParaRPr lang="uk-UA" sz="2800" i="1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8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5544616" cy="792088"/>
          </a:xfrm>
          <a:noFill/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</a:rPr>
              <a:t>Педагогічне кредо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468" name="Rectangle 12"/>
          <p:cNvSpPr>
            <a:spLocks noGrp="1"/>
          </p:cNvSpPr>
          <p:nvPr>
            <p:ph type="subTitle" idx="4294967295"/>
          </p:nvPr>
        </p:nvSpPr>
        <p:spPr>
          <a:xfrm>
            <a:off x="323850" y="981075"/>
            <a:ext cx="8208963" cy="5400675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uk-UA" sz="2000" b="1" i="1" smtClean="0"/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uk-UA" sz="2000" b="1" i="1" smtClean="0"/>
              <a:t>На світі багато професій різних</a:t>
            </a:r>
            <a:br>
              <a:rPr lang="uk-UA" sz="2000" b="1" i="1" smtClean="0"/>
            </a:br>
            <a:r>
              <a:rPr lang="uk-UA" sz="2000" b="1" i="1" smtClean="0"/>
              <a:t>І в кожній є родзинка своя.</a:t>
            </a:r>
            <a:br>
              <a:rPr lang="uk-UA" sz="2000" b="1" i="1" smtClean="0"/>
            </a:br>
            <a:r>
              <a:rPr lang="uk-UA" sz="2000" b="1" i="1" smtClean="0"/>
              <a:t>Моя професія найдобріша,</a:t>
            </a:r>
            <a:br>
              <a:rPr lang="uk-UA" sz="2000" b="1" i="1" smtClean="0"/>
            </a:br>
            <a:r>
              <a:rPr lang="uk-UA" sz="2000" b="1" i="1" smtClean="0"/>
              <a:t>І як янгол вона.</a:t>
            </a:r>
            <a:br>
              <a:rPr lang="uk-UA" sz="2000" b="1" i="1" smtClean="0"/>
            </a:br>
            <a:endParaRPr lang="uk-UA" sz="2000" b="1" i="1" smtClean="0"/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uk-UA" sz="2000" b="1" i="1" smtClean="0"/>
              <a:t>                       	Все життя своє з любов</a:t>
            </a:r>
            <a:r>
              <a:rPr lang="uk-UA" sz="2000" b="1" i="1" smtClean="0">
                <a:cs typeface="Times New Roman" pitchFamily="18" charset="0"/>
              </a:rPr>
              <a:t>′</a:t>
            </a:r>
            <a:r>
              <a:rPr lang="uk-UA" sz="2000" b="1" i="1" smtClean="0"/>
              <a:t>ю,</a:t>
            </a:r>
            <a:br>
              <a:rPr lang="uk-UA" sz="2000" b="1" i="1" smtClean="0"/>
            </a:br>
            <a:r>
              <a:rPr lang="uk-UA" sz="2000" b="1" i="1" smtClean="0"/>
              <a:t>                       	Завжди поряд із дітьми.</a:t>
            </a:r>
            <a:br>
              <a:rPr lang="uk-UA" sz="2000" b="1" i="1" smtClean="0"/>
            </a:br>
            <a:r>
              <a:rPr lang="uk-UA" sz="2000" b="1" i="1" smtClean="0"/>
              <a:t>                      	 Всі роки їм віддавати,</a:t>
            </a:r>
            <a:br>
              <a:rPr lang="uk-UA" sz="2000" b="1" i="1" smtClean="0"/>
            </a:br>
            <a:r>
              <a:rPr lang="uk-UA" sz="2000" b="1" i="1" smtClean="0"/>
              <a:t>                      	 Частинку серденька свого.</a:t>
            </a:r>
            <a:br>
              <a:rPr lang="uk-UA" sz="2000" b="1" i="1" smtClean="0"/>
            </a:br>
            <a:r>
              <a:rPr lang="uk-UA" sz="2000" b="1" i="1" smtClean="0"/>
              <a:t>                       	Мудрості життя навчати, </a:t>
            </a:r>
            <a:br>
              <a:rPr lang="uk-UA" sz="2000" b="1" i="1" smtClean="0"/>
            </a:br>
            <a:r>
              <a:rPr lang="uk-UA" sz="2000" b="1" i="1" smtClean="0"/>
              <a:t>                       	Як з добротою в світі жить.</a:t>
            </a:r>
            <a:br>
              <a:rPr lang="uk-UA" sz="2000" b="1" i="1" smtClean="0"/>
            </a:br>
            <a:endParaRPr lang="uk-UA" sz="2000" b="1" i="1" smtClean="0"/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uk-UA" sz="2000" b="1" i="1" smtClean="0"/>
              <a:t>					Хоч нелегко іноді бува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uk-UA" sz="2000" b="1" i="1" smtClean="0"/>
              <a:t>					Але ж я – вихователь,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uk-UA" sz="2000" b="1" i="1" smtClean="0"/>
              <a:t>					Взірець для всіх малят,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uk-UA" sz="2000" b="1" i="1" smtClean="0"/>
              <a:t>					Повинна бути завжди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uk-UA" sz="2000" b="1" i="1" smtClean="0"/>
              <a:t>					Тільки вищиий клас!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uk-UA" sz="800" b="1" i="1" smtClean="0"/>
              <a:t>			</a:t>
            </a: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-24000" contrast="32000"/>
          </a:blip>
          <a:srcRect/>
          <a:stretch>
            <a:fillRect l="-10000" r="-5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1547813" y="0"/>
            <a:ext cx="30241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sz="5400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 rot="982379">
            <a:off x="-33331" y="718053"/>
            <a:ext cx="2220289" cy="1215673"/>
          </a:xfrm>
          <a:noFill/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7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Есе</a:t>
            </a:r>
            <a:endParaRPr lang="ru-RU" sz="7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2627784" y="620688"/>
            <a:ext cx="5760640" cy="5112568"/>
          </a:xfrm>
          <a:noFill/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400" b="1" dirty="0" smtClean="0"/>
              <a:t>               Протягом усього життя на нашій, часом тернистій, дорозі зустрічається  багато різних людей. Одні можуть принести нам велику користь і навчити мудрості, а інші, навпаки, принести з собою лише розчарування і втрати. Проте, давайте поговоримо про тих, хто сіє у нашій душі зерна чесності, справедливості та людяності. Як ви вже зрозуміли, це -вчитель.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400" b="1" dirty="0" smtClean="0"/>
              <a:t>              Без сумніву, першими вчителями є наші батьки, але такою самою рідною людиною для вас може стати і простий шкільний вчитель, чи вихователь у дитячому садку. Людина, яка проходить з вами частину життя, ділить радощі і горе, перемоги і невдачі -  є вашим  вчителем. Професія вчителя не заключається тільки у вивченні матеріалу,який задає програма, вчитель-це ваш другий батько, чи матір, це ваш наставник і мудрий психолог, який допоможе і підкаже вам у скрутну хвилину. І куди б нас не завело життя, які б дороги перед нами не відкривалися,  ми завжди будемо повертатися до свого вчителя....</a:t>
            </a:r>
            <a:endParaRPr lang="ru-RU" sz="14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 smtClean="0"/>
              <a:t>              </a:t>
            </a:r>
            <a:r>
              <a:rPr lang="uk-UA" sz="1400" b="1" dirty="0" smtClean="0"/>
              <a:t>Все своє життя я захоплювалася цією дивовижною професією і саме тому твердо вирішила стати педагогом-вихователем. Адже, що може бути кращим, ніж робота з дітьми. Саме в них ти вкладаєш свою любов, час  і терпіння. Ти спостерігаєш, як вони ростуть і розвиваються, та безмежно радієш тому, що саме ти навчила їх тієї мудрості і тих знань, якими вони будуть користуватися все своє життя!</a:t>
            </a:r>
            <a:endParaRPr lang="ru-RU" sz="14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400" dirty="0"/>
          </a:p>
        </p:txBody>
      </p:sp>
      <p:sp>
        <p:nvSpPr>
          <p:cNvPr id="17" name="Сердце 16"/>
          <p:cNvSpPr/>
          <p:nvPr/>
        </p:nvSpPr>
        <p:spPr>
          <a:xfrm rot="1018865">
            <a:off x="-86927" y="267688"/>
            <a:ext cx="2292479" cy="2462555"/>
          </a:xfrm>
          <a:prstGeom prst="heart">
            <a:avLst/>
          </a:prstGeom>
          <a:gradFill flip="none" rotWithShape="1">
            <a:gsLst>
              <a:gs pos="12000">
                <a:schemeClr val="accent5">
                  <a:lumMod val="75000"/>
                  <a:shade val="30000"/>
                  <a:satMod val="115000"/>
                  <a:alpha val="5000"/>
                </a:schemeClr>
              </a:gs>
              <a:gs pos="0">
                <a:schemeClr val="accent5">
                  <a:lumMod val="75000"/>
                  <a:shade val="67500"/>
                  <a:satMod val="115000"/>
                  <a:alpha val="33000"/>
                </a:schemeClr>
              </a:gs>
              <a:gs pos="93000">
                <a:schemeClr val="accent5">
                  <a:lumMod val="75000"/>
                  <a:shade val="100000"/>
                  <a:satMod val="115000"/>
                  <a:alpha val="51000"/>
                </a:schemeClr>
              </a:gs>
            </a:gsLst>
            <a:lin ang="810000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-21000" contrast="19000"/>
          </a:blip>
          <a:srcRect/>
          <a:stretch>
            <a:fillRect l="-19000" r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uk-UA" sz="5400" b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Будемо знайомитись </a:t>
            </a:r>
            <a:endParaRPr lang="ru-RU" sz="5400" b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31" name="Rectangle 5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32686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uk-UA" sz="2400" smtClean="0"/>
              <a:t>Народилася: я 4 квітня 1981 року у селі Бичківці.</a:t>
            </a:r>
          </a:p>
          <a:p>
            <a:pPr>
              <a:buFont typeface="Arial" charset="0"/>
              <a:buNone/>
            </a:pPr>
            <a:r>
              <a:rPr lang="uk-UA" sz="2400" smtClean="0"/>
              <a:t>Освіта: середньо - спеціальна.</a:t>
            </a:r>
          </a:p>
          <a:p>
            <a:pPr>
              <a:buFont typeface="Arial" charset="0"/>
              <a:buNone/>
            </a:pPr>
            <a:r>
              <a:rPr lang="uk-UA" sz="2400" smtClean="0"/>
              <a:t>Закінчила Чортківське педагогічне училище ім.О.Барвінського у 2000 році за спеціальністю “Вчитель початкових класів”.</a:t>
            </a:r>
          </a:p>
          <a:p>
            <a:pPr>
              <a:buFont typeface="Arial" charset="0"/>
              <a:buNone/>
            </a:pPr>
            <a:r>
              <a:rPr lang="uk-UA" sz="2400" smtClean="0"/>
              <a:t>Посада – працюю вихователем ДНЗ № 9 “Золотий ключик”.</a:t>
            </a:r>
          </a:p>
          <a:p>
            <a:pPr>
              <a:buFont typeface="Arial" charset="0"/>
              <a:buNone/>
            </a:pPr>
            <a:r>
              <a:rPr lang="uk-UA" sz="2400" smtClean="0"/>
              <a:t>Педагогічний стаж – 15 років. </a:t>
            </a:r>
          </a:p>
          <a:p>
            <a:pPr>
              <a:buFont typeface="Arial" charset="0"/>
              <a:buNone/>
            </a:pPr>
            <a:r>
              <a:rPr lang="uk-UA" sz="2400" smtClean="0"/>
              <a:t>Курси підвищення кваліфікації: ТОКІППО; вересень 2015. </a:t>
            </a:r>
          </a:p>
          <a:p>
            <a:pPr>
              <a:buFont typeface="Arial" charset="0"/>
              <a:buNone/>
            </a:pPr>
            <a:r>
              <a:rPr lang="uk-UA" sz="2400" smtClean="0"/>
              <a:t>За результатами попередньої атестації – підтверджений 9-й тарифний розряд.</a:t>
            </a: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 bright="-19000" contrast="7000"/>
          </a:blip>
          <a:srcRect/>
          <a:stretch>
            <a:fillRect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188913"/>
            <a:ext cx="7164388" cy="9937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реалізації навчального процесу</a:t>
            </a:r>
            <a:endParaRPr lang="ru-RU" i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851920" y="2564904"/>
            <a:ext cx="3888432" cy="38164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3">
                <a:lumMod val="75000"/>
                <a:alpha val="40000"/>
              </a:schemeClr>
            </a:glow>
            <a:innerShdw blurRad="584200" dist="558800" dir="9480000">
              <a:prstClr val="black">
                <a:alpha val="2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Calibri" pitchFamily="34" charset="0"/>
              <a:buAutoNum type="arabicPeriod"/>
              <a:defRPr/>
            </a:pPr>
            <a:r>
              <a:rPr lang="uk-UA">
                <a:solidFill>
                  <a:srgbClr val="1E1C11"/>
                </a:solidFill>
                <a:cs typeface="Arial" charset="0"/>
              </a:rPr>
              <a:t>Організація роботи з дітьми (заняття, бесіди,екскурсії, спостереження)  </a:t>
            </a:r>
          </a:p>
          <a:p>
            <a:pPr marL="342900" indent="-342900">
              <a:buFont typeface="Calibri" pitchFamily="34" charset="0"/>
              <a:buAutoNum type="arabicPeriod"/>
              <a:defRPr/>
            </a:pPr>
            <a:r>
              <a:rPr lang="uk-UA">
                <a:solidFill>
                  <a:srgbClr val="1E1C11"/>
                </a:solidFill>
                <a:cs typeface="Arial" charset="0"/>
              </a:rPr>
              <a:t>Робота з обдарованими дітьми </a:t>
            </a:r>
          </a:p>
          <a:p>
            <a:pPr marL="342900" indent="-342900">
              <a:buFont typeface="Calibri" pitchFamily="34" charset="0"/>
              <a:buAutoNum type="arabicPeriod"/>
              <a:defRPr/>
            </a:pPr>
            <a:r>
              <a:rPr lang="uk-UA">
                <a:solidFill>
                  <a:srgbClr val="1E1C11"/>
                </a:solidFill>
                <a:cs typeface="Arial" charset="0"/>
              </a:rPr>
              <a:t>Наступність зі школою </a:t>
            </a:r>
          </a:p>
          <a:p>
            <a:pPr marL="342900" indent="-342900">
              <a:buFont typeface="Calibri" pitchFamily="34" charset="0"/>
              <a:buAutoNum type="arabicPeriod"/>
              <a:defRPr/>
            </a:pPr>
            <a:r>
              <a:rPr lang="uk-UA">
                <a:solidFill>
                  <a:srgbClr val="1E1C11"/>
                </a:solidFill>
                <a:cs typeface="Arial" charset="0"/>
              </a:rPr>
              <a:t>Співпраця з батьками </a:t>
            </a:r>
          </a:p>
          <a:p>
            <a:pPr marL="342900" indent="-342900">
              <a:buFont typeface="Calibri" pitchFamily="34" charset="0"/>
              <a:buAutoNum type="arabicPeriod"/>
              <a:defRPr/>
            </a:pPr>
            <a:r>
              <a:rPr lang="uk-UA">
                <a:solidFill>
                  <a:srgbClr val="1E1C11"/>
                </a:solidFill>
                <a:cs typeface="Arial" charset="0"/>
              </a:rPr>
              <a:t>Самоосвіта  </a:t>
            </a:r>
          </a:p>
          <a:p>
            <a:pPr marL="342900" indent="-342900">
              <a:buFont typeface="Calibri" pitchFamily="34" charset="0"/>
              <a:buAutoNum type="arabicPeriod"/>
              <a:defRPr/>
            </a:pPr>
            <a:r>
              <a:rPr lang="uk-UA">
                <a:solidFill>
                  <a:srgbClr val="1E1C11"/>
                </a:solidFill>
                <a:cs typeface="Arial" charset="0"/>
              </a:rPr>
              <a:t>Взаємодія з колегами</a:t>
            </a:r>
            <a:endParaRPr lang="ru-RU">
              <a:solidFill>
                <a:srgbClr val="1E1C11"/>
              </a:solidFill>
              <a:cs typeface="Arial" charset="0"/>
            </a:endParaRPr>
          </a:p>
          <a:p>
            <a:pPr marL="342900" indent="-342900">
              <a:buFont typeface="Calibri" pitchFamily="34" charset="0"/>
              <a:buAutoNum type="arabicPeriod"/>
              <a:defRPr/>
            </a:pPr>
            <a:endParaRPr lang="ru-RU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-17000" contrast="11000"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img0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308850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9" descr="img09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3687763"/>
            <a:ext cx="4716462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534</Words>
  <Application>Microsoft Office PowerPoint</Application>
  <PresentationFormat>Экран (4:3)</PresentationFormat>
  <Paragraphs>63</Paragraphs>
  <Slides>17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Monotype Corsiva</vt:lpstr>
      <vt:lpstr>Times New Roman</vt:lpstr>
      <vt:lpstr>Тема Office</vt:lpstr>
      <vt:lpstr>Слайд 1</vt:lpstr>
      <vt:lpstr>Портфоліо</vt:lpstr>
      <vt:lpstr>Мета портфоліо</vt:lpstr>
      <vt:lpstr>Мій життєвий принцип</vt:lpstr>
      <vt:lpstr>Слайд 5</vt:lpstr>
      <vt:lpstr>Слайд 6</vt:lpstr>
      <vt:lpstr>Будемо знайомитись </vt:lpstr>
      <vt:lpstr>Модель реалізації навчального процесу</vt:lpstr>
      <vt:lpstr>Слайд 9</vt:lpstr>
      <vt:lpstr>Напрямки роботи</vt:lpstr>
      <vt:lpstr> Готую досвід з теми</vt:lpstr>
      <vt:lpstr>Головні завдання</vt:lpstr>
      <vt:lpstr>Методична робота</vt:lpstr>
      <vt:lpstr>Слайд 14</vt:lpstr>
      <vt:lpstr>Методична література</vt:lpstr>
      <vt:lpstr>Слайд 16</vt:lpstr>
      <vt:lpstr>Дякую за увагу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</dc:title>
  <dc:creator>Pavel</dc:creator>
  <cp:lastModifiedBy>user</cp:lastModifiedBy>
  <cp:revision>124</cp:revision>
  <dcterms:created xsi:type="dcterms:W3CDTF">2013-02-10T21:08:21Z</dcterms:created>
  <dcterms:modified xsi:type="dcterms:W3CDTF">2016-01-22T12:00:14Z</dcterms:modified>
</cp:coreProperties>
</file>