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7" r:id="rId11"/>
    <p:sldId id="266" r:id="rId12"/>
    <p:sldId id="270" r:id="rId13"/>
    <p:sldId id="267" r:id="rId14"/>
    <p:sldId id="268" r:id="rId15"/>
    <p:sldId id="269" r:id="rId16"/>
    <p:sldId id="273" r:id="rId17"/>
    <p:sldId id="271" r:id="rId18"/>
    <p:sldId id="278" r:id="rId19"/>
    <p:sldId id="276" r:id="rId20"/>
    <p:sldId id="272" r:id="rId21"/>
    <p:sldId id="274" r:id="rId22"/>
    <p:sldId id="275" r:id="rId23"/>
    <p:sldId id="288" r:id="rId24"/>
    <p:sldId id="281" r:id="rId25"/>
    <p:sldId id="280" r:id="rId26"/>
    <p:sldId id="287" r:id="rId27"/>
    <p:sldId id="294" r:id="rId28"/>
    <p:sldId id="283" r:id="rId29"/>
    <p:sldId id="284" r:id="rId30"/>
    <p:sldId id="285" r:id="rId31"/>
    <p:sldId id="295" r:id="rId32"/>
    <p:sldId id="286" r:id="rId33"/>
    <p:sldId id="292" r:id="rId34"/>
    <p:sldId id="296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6600"/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14E53-F615-4055-AD11-5686AEC47995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F1C7-494F-4142-8A2E-123C56639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DC3F-467E-4A29-8008-7A874302E720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E2CA-3965-4361-A045-D08CE5CAC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0520-286F-4129-B7BA-3407B892F4CD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202A-B97D-47EF-A6C1-1BF2B0575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08042-BAF9-4946-B9DD-30D22DA83664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97F6-D78F-4B1F-8BC2-DD44478A1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8263-5F86-437E-8F58-5396EC3F285B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2FBFA-ECCF-424F-980A-7729CED14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FB34-321D-435D-8642-7EB963A19252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9ED6-B47E-447E-A73B-B10A363F6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13C9-6FE0-42D5-99BE-9C8EF814DD4A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F0C8-6F1B-49F6-8B18-B77DA2A3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D855-137D-4458-9862-4351ADF50CA9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0856-9EC7-486B-B0BD-9BC8D8CD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5BA3-B05F-4296-AB91-1620B3D1C486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46472-CF65-4610-92AF-5379A6C42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A5CEE-6BB9-4F29-A096-9DCB0E9AB280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3232-0577-472E-BC9F-EFE2D7A11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E4F6-62A5-4870-B732-D74FFD9B2F59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D71A-EF73-4BDA-AD10-F1308DACF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D689D2-32CF-4B47-B8E5-FB9498E691C1}" type="datetimeFigureOut">
              <a:rPr lang="ru-RU"/>
              <a:pPr>
                <a:defRPr/>
              </a:pPr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D73E2E-F52F-4A88-AE40-58BD4AF8C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fy\Desktop\&#1074;&#1080;&#1076;&#1080;&#1086;\08_ZA_STOLOM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ereza.info/sobriety/today/utoday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fy\Desktop\&#1074;&#1080;&#1076;&#1080;&#1086;\04_STATISTIKA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r.tvereza.info/01-a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ovar.tvereza.info/18-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luzhok.ru/pics/art1/art511_0.jpg&amp;pageurl=http://www.luzhok.ru/encyclop/garden/annual/art511.html&amp;id=7122149&amp;iid=8&amp;imgwidth=200&amp;imgheight=300&amp;imgsize=16269&amp;images_links=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gerycom.net/images/Cr-kutanee.jpg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mfy\Desktop\&#1074;&#1080;&#1076;&#1080;&#1086;\03_ua_liver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1" y="188640"/>
            <a:ext cx="7776864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Шкідливі 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звички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чи 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життя 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 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своє </a:t>
            </a: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uk-UA" sz="8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задоволення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Хмільне завжди протягує нам руку, коли ми зазнаємо невдачі, коли ми слабшаємо, коли ми стомлені. Але обіцянки його брехливі: фізична сила, яку воно обіцяє, примарна, душевний підйом оманливий.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Алкоголь руйнує здоров'я людини не тільки тим, що отруює організм; він наражає питущого на всі інші захворювання.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Бідність і злочин, нервові і психічні хвороби, звироднілість потомства — ось що робить алкоголь.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Можна сказати, що скільки чоловіки випили горілки, стільки їх дружини і діти пролили сліз.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 п'ємо «за здоров'я» одне одного — і псуємо власне здоров'я.</a:t>
            </a:r>
            <a:endParaRPr lang="ru-RU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36904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підлітки</a:t>
            </a:r>
            <a:r>
              <a:rPr lang="ru-RU" b="1" dirty="0" smtClean="0"/>
              <a:t> </a:t>
            </a:r>
            <a:r>
              <a:rPr lang="ru-RU" b="1" dirty="0" err="1" smtClean="0"/>
              <a:t>починають</a:t>
            </a:r>
            <a:r>
              <a:rPr lang="ru-RU" b="1" dirty="0" smtClean="0"/>
              <a:t> </a:t>
            </a:r>
            <a:r>
              <a:rPr lang="ru-RU" b="1" dirty="0" err="1" smtClean="0"/>
              <a:t>вживати</a:t>
            </a:r>
            <a:r>
              <a:rPr lang="ru-RU" b="1" dirty="0" smtClean="0"/>
              <a:t> алкоголь?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712200" cy="4895850"/>
          </a:xfrm>
        </p:spPr>
        <p:txBody>
          <a:bodyPr rtlCol="0">
            <a:normAutofit fontScale="92500" lnSpcReduction="10000"/>
          </a:bodyPr>
          <a:lstStyle/>
          <a:p>
            <a:pPr marL="0" indent="352425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Деяким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підліткам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здається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алкоголь веселить, </a:t>
            </a:r>
            <a:r>
              <a:rPr lang="ru-RU" dirty="0" err="1" smtClean="0">
                <a:solidFill>
                  <a:srgbClr val="002060"/>
                </a:solidFill>
              </a:rPr>
              <a:t>підбадьорює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піднімає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настрій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дією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більш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розкутою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впевненою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собі</a:t>
            </a:r>
            <a:r>
              <a:rPr lang="ru-RU" dirty="0" smtClean="0">
                <a:solidFill>
                  <a:srgbClr val="002060"/>
                </a:solidFill>
              </a:rPr>
              <a:t>. Але </a:t>
            </a:r>
            <a:r>
              <a:rPr lang="ru-RU" dirty="0" err="1" smtClean="0">
                <a:solidFill>
                  <a:srgbClr val="002060"/>
                </a:solidFill>
              </a:rPr>
              <a:t>згадаймо</a:t>
            </a:r>
            <a:r>
              <a:rPr lang="ru-RU" dirty="0" smtClean="0">
                <a:solidFill>
                  <a:srgbClr val="002060"/>
                </a:solidFill>
              </a:rPr>
              <a:t> слова Джека Лондона: "</a:t>
            </a:r>
            <a:r>
              <a:rPr lang="ru-RU" dirty="0" err="1" smtClean="0">
                <a:solidFill>
                  <a:srgbClr val="002060"/>
                </a:solidFill>
              </a:rPr>
              <a:t>Хмільне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завжди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протягує</a:t>
            </a:r>
            <a:r>
              <a:rPr lang="ru-RU" dirty="0" smtClean="0">
                <a:solidFill>
                  <a:srgbClr val="002060"/>
                </a:solidFill>
              </a:rPr>
              <a:t> нам руку, коли ми </a:t>
            </a:r>
            <a:r>
              <a:rPr lang="ru-RU" dirty="0" err="1" smtClean="0">
                <a:solidFill>
                  <a:srgbClr val="002060"/>
                </a:solidFill>
              </a:rPr>
              <a:t>стаємо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слабкими</a:t>
            </a:r>
            <a:r>
              <a:rPr lang="ru-RU" dirty="0" smtClean="0">
                <a:solidFill>
                  <a:srgbClr val="002060"/>
                </a:solidFill>
              </a:rPr>
              <a:t>, коли ми </a:t>
            </a:r>
            <a:r>
              <a:rPr lang="ru-RU" dirty="0" err="1" smtClean="0">
                <a:solidFill>
                  <a:srgbClr val="002060"/>
                </a:solidFill>
              </a:rPr>
              <a:t>стомлені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вказує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dirty="0" smtClean="0">
                <a:solidFill>
                  <a:srgbClr val="002060"/>
                </a:solidFill>
              </a:rPr>
              <a:t> легкий </a:t>
            </a:r>
            <a:r>
              <a:rPr lang="ru-RU" dirty="0" err="1" smtClean="0">
                <a:solidFill>
                  <a:srgbClr val="002060"/>
                </a:solidFill>
              </a:rPr>
              <a:t>вихід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скрутного</a:t>
            </a:r>
            <a:r>
              <a:rPr lang="ru-RU" dirty="0" smtClean="0">
                <a:solidFill>
                  <a:srgbClr val="002060"/>
                </a:solidFill>
              </a:rPr>
              <a:t> становища. Але </a:t>
            </a:r>
            <a:r>
              <a:rPr lang="ru-RU" dirty="0" err="1" smtClean="0">
                <a:solidFill>
                  <a:srgbClr val="002060"/>
                </a:solidFill>
              </a:rPr>
              <a:t>обіцянки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брехливі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обмануте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душевне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піднесення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фізична</a:t>
            </a:r>
            <a:r>
              <a:rPr lang="ru-RU" dirty="0" smtClean="0">
                <a:solidFill>
                  <a:srgbClr val="002060"/>
                </a:solidFill>
              </a:rPr>
              <a:t> сила, яку </a:t>
            </a:r>
            <a:r>
              <a:rPr lang="ru-RU" dirty="0" err="1" smtClean="0">
                <a:solidFill>
                  <a:srgbClr val="002060"/>
                </a:solidFill>
              </a:rPr>
              <a:t>воно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обіцяє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примарна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впливом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хмільного</a:t>
            </a:r>
            <a:r>
              <a:rPr lang="ru-RU" dirty="0" smtClean="0">
                <a:solidFill>
                  <a:srgbClr val="002060"/>
                </a:solidFill>
              </a:rPr>
              <a:t> ми </a:t>
            </a:r>
            <a:r>
              <a:rPr lang="ru-RU" dirty="0" err="1" smtClean="0">
                <a:solidFill>
                  <a:srgbClr val="002060"/>
                </a:solidFill>
              </a:rPr>
              <a:t>втрачаємо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істинну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уяву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цінності</a:t>
            </a:r>
            <a:r>
              <a:rPr lang="ru-RU" dirty="0" smtClean="0">
                <a:solidFill>
                  <a:srgbClr val="002060"/>
                </a:solidFill>
              </a:rPr>
              <a:t> речей".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8_ZA_STOL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728192" cy="57606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Відео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200900" cy="10810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Вікторина </a:t>
            </a:r>
            <a:b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"Небезпека "зеленого змія"</a:t>
            </a:r>
            <a:endParaRPr lang="ru-RU" sz="400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507413" cy="5111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1. </a:t>
            </a:r>
            <a:r>
              <a:rPr lang="ru-RU" sz="1600" dirty="0" err="1" smtClean="0">
                <a:solidFill>
                  <a:srgbClr val="FF0000"/>
                </a:solidFill>
              </a:rPr>
              <a:t>Хто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коли почав </a:t>
            </a:r>
            <a:r>
              <a:rPr lang="ru-RU" sz="1600" dirty="0" err="1" smtClean="0">
                <a:solidFill>
                  <a:srgbClr val="FF0000"/>
                </a:solidFill>
              </a:rPr>
              <a:t>одержувати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чистий</a:t>
            </a:r>
            <a:r>
              <a:rPr lang="ru-RU" sz="1600" dirty="0" smtClean="0">
                <a:solidFill>
                  <a:srgbClr val="FF0000"/>
                </a:solidFill>
              </a:rPr>
              <a:t> спирт?          </a:t>
            </a: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dirty="0" err="1" smtClean="0">
                <a:solidFill>
                  <a:srgbClr val="FF0000"/>
                </a:solidFill>
              </a:rPr>
              <a:t>Араби</a:t>
            </a:r>
            <a:r>
              <a:rPr lang="ru-RU" sz="1400" b="1" dirty="0" smtClean="0">
                <a:solidFill>
                  <a:srgbClr val="FF0000"/>
                </a:solidFill>
              </a:rPr>
              <a:t> в XІ-XІІ ст./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означав слово "алкоголь"?              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/З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арабського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 "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аль-коголь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" -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одурманення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</a:rPr>
              <a:t>запаморочення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3. Яка </a:t>
            </a:r>
            <a:r>
              <a:rPr lang="ru-RU" sz="1600" dirty="0" err="1" smtClean="0">
                <a:solidFill>
                  <a:srgbClr val="002060"/>
                </a:solidFill>
              </a:rPr>
              <a:t>релігія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забороняв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вживання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спиртних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напоїв</a:t>
            </a:r>
            <a:r>
              <a:rPr lang="ru-RU" sz="1600" dirty="0" smtClean="0">
                <a:solidFill>
                  <a:srgbClr val="002060"/>
                </a:solidFill>
              </a:rPr>
              <a:t>?          </a:t>
            </a:r>
            <a:r>
              <a:rPr lang="ru-RU" sz="1400" b="1" dirty="0" smtClean="0">
                <a:solidFill>
                  <a:srgbClr val="002060"/>
                </a:solidFill>
              </a:rPr>
              <a:t>/</a:t>
            </a:r>
            <a:r>
              <a:rPr lang="ru-RU" sz="1400" b="1" dirty="0" err="1" smtClean="0">
                <a:solidFill>
                  <a:srgbClr val="002060"/>
                </a:solidFill>
              </a:rPr>
              <a:t>Іслам</a:t>
            </a:r>
            <a:r>
              <a:rPr lang="ru-RU" sz="1400" b="1" dirty="0" smtClean="0">
                <a:solidFill>
                  <a:srgbClr val="002060"/>
                </a:solidFill>
              </a:rPr>
              <a:t>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006600"/>
                </a:solidFill>
              </a:rPr>
              <a:t>4. Як </a:t>
            </a:r>
            <a:r>
              <a:rPr lang="ru-RU" sz="1600" dirty="0" err="1" smtClean="0">
                <a:solidFill>
                  <a:srgbClr val="006600"/>
                </a:solidFill>
              </a:rPr>
              <a:t>називають</a:t>
            </a:r>
            <a:r>
              <a:rPr lang="ru-RU" sz="1600" dirty="0" smtClean="0">
                <a:solidFill>
                  <a:srgbClr val="006600"/>
                </a:solidFill>
              </a:rPr>
              <a:t> хворобу </a:t>
            </a:r>
            <a:r>
              <a:rPr lang="ru-RU" sz="1600" dirty="0" err="1" smtClean="0">
                <a:solidFill>
                  <a:srgbClr val="006600"/>
                </a:solidFill>
              </a:rPr>
              <a:t>алкоголіків</a:t>
            </a:r>
            <a:r>
              <a:rPr lang="ru-RU" sz="1400" b="1" dirty="0" smtClean="0">
                <a:solidFill>
                  <a:srgbClr val="006600"/>
                </a:solidFill>
              </a:rPr>
              <a:t>?                                    /"</a:t>
            </a:r>
            <a:r>
              <a:rPr lang="ru-RU" sz="1400" b="1" dirty="0" err="1" smtClean="0">
                <a:solidFill>
                  <a:srgbClr val="006600"/>
                </a:solidFill>
              </a:rPr>
              <a:t>Біла</a:t>
            </a:r>
            <a:r>
              <a:rPr lang="ru-RU" sz="1400" b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err="1" smtClean="0">
                <a:solidFill>
                  <a:srgbClr val="006600"/>
                </a:solidFill>
              </a:rPr>
              <a:t>гарячка</a:t>
            </a:r>
            <a:r>
              <a:rPr lang="ru-RU" sz="1400" b="1" dirty="0" smtClean="0">
                <a:solidFill>
                  <a:srgbClr val="006600"/>
                </a:solidFill>
              </a:rPr>
              <a:t>"/.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006600"/>
                </a:solidFill>
              </a:rPr>
              <a:t>5.Відомий </a:t>
            </a:r>
            <a:r>
              <a:rPr lang="ru-RU" sz="1600" dirty="0" err="1" smtClean="0">
                <a:solidFill>
                  <a:srgbClr val="006600"/>
                </a:solidFill>
              </a:rPr>
              <a:t>релігійний</a:t>
            </a:r>
            <a:r>
              <a:rPr lang="ru-RU" sz="1600" dirty="0" smtClean="0">
                <a:solidFill>
                  <a:srgbClr val="006600"/>
                </a:solidFill>
              </a:rPr>
              <a:t> реформатор </a:t>
            </a:r>
            <a:r>
              <a:rPr lang="ru-RU" sz="1600" dirty="0" err="1" smtClean="0">
                <a:solidFill>
                  <a:srgbClr val="006600"/>
                </a:solidFill>
              </a:rPr>
              <a:t>Мартін</a:t>
            </a:r>
            <a:r>
              <a:rPr lang="ru-RU" sz="1600" dirty="0" smtClean="0">
                <a:solidFill>
                  <a:srgbClr val="006600"/>
                </a:solidFill>
              </a:rPr>
              <a:t> Лютер писав: „</a:t>
            </a:r>
            <a:r>
              <a:rPr lang="ru-RU" sz="1600" dirty="0" err="1" smtClean="0">
                <a:solidFill>
                  <a:srgbClr val="006600"/>
                </a:solidFill>
              </a:rPr>
              <a:t>Кожна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країна</a:t>
            </a:r>
            <a:r>
              <a:rPr lang="ru-RU" sz="1600" dirty="0" smtClean="0">
                <a:solidFill>
                  <a:srgbClr val="006600"/>
                </a:solidFill>
              </a:rPr>
              <a:t> повинна </a:t>
            </a:r>
            <a:r>
              <a:rPr lang="ru-RU" sz="1600" dirty="0" err="1" smtClean="0">
                <a:solidFill>
                  <a:srgbClr val="006600"/>
                </a:solidFill>
              </a:rPr>
              <a:t>мати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свого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диявола</a:t>
            </a:r>
            <a:r>
              <a:rPr lang="ru-RU" sz="1600" dirty="0" smtClean="0">
                <a:solidFill>
                  <a:srgbClr val="006600"/>
                </a:solidFill>
              </a:rPr>
              <a:t>, наш </a:t>
            </a:r>
            <a:r>
              <a:rPr lang="ru-RU" sz="1600" dirty="0" err="1" smtClean="0">
                <a:solidFill>
                  <a:srgbClr val="006600"/>
                </a:solidFill>
              </a:rPr>
              <a:t>німецький</a:t>
            </a:r>
            <a:r>
              <a:rPr lang="ru-RU" sz="1600" dirty="0" smtClean="0">
                <a:solidFill>
                  <a:srgbClr val="006600"/>
                </a:solidFill>
              </a:rPr>
              <a:t> </a:t>
            </a:r>
            <a:r>
              <a:rPr lang="ru-RU" sz="1600" dirty="0" err="1" smtClean="0">
                <a:solidFill>
                  <a:srgbClr val="006600"/>
                </a:solidFill>
              </a:rPr>
              <a:t>диявол</a:t>
            </a:r>
            <a:r>
              <a:rPr lang="ru-RU" sz="1600" dirty="0" smtClean="0">
                <a:solidFill>
                  <a:srgbClr val="006600"/>
                </a:solidFill>
              </a:rPr>
              <a:t> добра бочка ...”                                   </a:t>
            </a:r>
            <a:r>
              <a:rPr lang="ru-RU" sz="1400" b="1" dirty="0" smtClean="0">
                <a:solidFill>
                  <a:srgbClr val="006600"/>
                </a:solidFill>
              </a:rPr>
              <a:t>/Вина/.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6. Як звали в </a:t>
            </a:r>
            <a:r>
              <a:rPr lang="ru-RU" sz="1600" dirty="0" err="1" smtClean="0">
                <a:solidFill>
                  <a:srgbClr val="C00000"/>
                </a:solidFill>
              </a:rPr>
              <a:t>римській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міфології</a:t>
            </a:r>
            <a:r>
              <a:rPr lang="ru-RU" sz="1600" dirty="0" smtClean="0">
                <a:solidFill>
                  <a:srgbClr val="C00000"/>
                </a:solidFill>
              </a:rPr>
              <a:t> Бога вина </a:t>
            </a:r>
            <a:r>
              <a:rPr lang="ru-RU" sz="1600" dirty="0" err="1" smtClean="0">
                <a:solidFill>
                  <a:srgbClr val="C00000"/>
                </a:solidFill>
              </a:rPr>
              <a:t>і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</a:rPr>
              <a:t>веселості</a:t>
            </a:r>
            <a:r>
              <a:rPr lang="ru-RU" sz="1600" dirty="0" smtClean="0">
                <a:solidFill>
                  <a:srgbClr val="C00000"/>
                </a:solidFill>
              </a:rPr>
              <a:t>?    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/Бахус, Вакх/.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C00000"/>
                </a:solidFill>
              </a:rPr>
              <a:t>7. </a:t>
            </a:r>
            <a:r>
              <a:rPr lang="ru-RU" sz="1600" dirty="0" err="1" smtClean="0">
                <a:solidFill>
                  <a:srgbClr val="C00000"/>
                </a:solidFill>
              </a:rPr>
              <a:t>Хто</a:t>
            </a:r>
            <a:r>
              <a:rPr lang="ru-RU" sz="1600" dirty="0" smtClean="0">
                <a:solidFill>
                  <a:srgbClr val="C00000"/>
                </a:solidFill>
              </a:rPr>
              <a:t> автор? цитата </a:t>
            </a:r>
            <a:r>
              <a:rPr lang="ru-RU" sz="1600" dirty="0" err="1" smtClean="0">
                <a:solidFill>
                  <a:srgbClr val="C00000"/>
                </a:solidFill>
              </a:rPr>
              <a:t>з</a:t>
            </a:r>
            <a:r>
              <a:rPr lang="ru-RU" sz="1600" dirty="0" smtClean="0">
                <a:solidFill>
                  <a:srgbClr val="C00000"/>
                </a:solidFill>
              </a:rPr>
              <a:t> байки "</a:t>
            </a:r>
            <a:r>
              <a:rPr lang="ru-RU" sz="1600" dirty="0" err="1" smtClean="0">
                <a:solidFill>
                  <a:srgbClr val="C00000"/>
                </a:solidFill>
              </a:rPr>
              <a:t>Музикант</a:t>
            </a:r>
            <a:r>
              <a:rPr lang="ru-RU" sz="1600" dirty="0" smtClean="0">
                <a:solidFill>
                  <a:srgbClr val="C00000"/>
                </a:solidFill>
              </a:rPr>
              <a:t>": „Они немножечко дерут. За то уж в рот хмельного не берут”?                  </a:t>
            </a:r>
            <a:r>
              <a:rPr lang="ru-RU" sz="1400" b="1" dirty="0" smtClean="0">
                <a:solidFill>
                  <a:srgbClr val="C00000"/>
                </a:solidFill>
              </a:rPr>
              <a:t>/</a:t>
            </a:r>
            <a:r>
              <a:rPr lang="ru-RU" sz="1400" b="1" dirty="0" err="1" smtClean="0">
                <a:solidFill>
                  <a:srgbClr val="C00000"/>
                </a:solidFill>
              </a:rPr>
              <a:t>Крилов</a:t>
            </a:r>
            <a:r>
              <a:rPr lang="ru-RU" sz="1400" b="1" dirty="0" smtClean="0">
                <a:solidFill>
                  <a:srgbClr val="C00000"/>
                </a:solidFill>
              </a:rPr>
              <a:t>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8. Яку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тварину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порівнюють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зазвичай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алкоголіками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?              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/Кроля/.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9.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Продовжити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прислів’я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: "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Чоловік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п’є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пів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хати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горить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жінка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п’є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...          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/Вся хата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</a:rPr>
              <a:t>горить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10. </a:t>
            </a:r>
            <a:r>
              <a:rPr lang="ru-RU" sz="1600" dirty="0" err="1" smtClean="0">
                <a:solidFill>
                  <a:srgbClr val="002060"/>
                </a:solidFill>
              </a:rPr>
              <a:t>Хто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російських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письменників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заснував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одне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із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найперших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товариств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тверезості</a:t>
            </a:r>
            <a:r>
              <a:rPr lang="ru-RU" sz="1600" dirty="0" smtClean="0">
                <a:solidFill>
                  <a:srgbClr val="002060"/>
                </a:solidFill>
              </a:rPr>
              <a:t>, яке </a:t>
            </a:r>
            <a:r>
              <a:rPr lang="ru-RU" sz="1600" dirty="0" err="1" smtClean="0">
                <a:solidFill>
                  <a:srgbClr val="002060"/>
                </a:solidFill>
              </a:rPr>
              <a:t>називалося</a:t>
            </a:r>
            <a:r>
              <a:rPr lang="ru-RU" sz="1600" dirty="0" smtClean="0">
                <a:solidFill>
                  <a:srgbClr val="002060"/>
                </a:solidFill>
              </a:rPr>
              <a:t> "З роки </a:t>
            </a:r>
            <a:r>
              <a:rPr lang="ru-RU" sz="1600" dirty="0" err="1" smtClean="0">
                <a:solidFill>
                  <a:srgbClr val="002060"/>
                </a:solidFill>
              </a:rPr>
              <a:t>проти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пияцтва</a:t>
            </a:r>
            <a:r>
              <a:rPr lang="ru-RU" sz="1600" dirty="0" smtClean="0">
                <a:solidFill>
                  <a:srgbClr val="002060"/>
                </a:solidFill>
              </a:rPr>
              <a:t>"?                  </a:t>
            </a:r>
            <a:r>
              <a:rPr lang="ru-RU" sz="1400" b="1" dirty="0" smtClean="0">
                <a:solidFill>
                  <a:srgbClr val="002060"/>
                </a:solidFill>
              </a:rPr>
              <a:t>/Л.Толстой/.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11. Як ставились </a:t>
            </a:r>
            <a:r>
              <a:rPr lang="ru-RU" sz="1600" dirty="0" err="1" smtClean="0">
                <a:solidFill>
                  <a:srgbClr val="FF0000"/>
                </a:solidFill>
              </a:rPr>
              <a:t>запорозькі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козаки</a:t>
            </a:r>
            <a:r>
              <a:rPr lang="ru-RU" sz="1600" dirty="0" smtClean="0">
                <a:solidFill>
                  <a:srgbClr val="FF0000"/>
                </a:solidFill>
              </a:rPr>
              <a:t> до </a:t>
            </a:r>
            <a:r>
              <a:rPr lang="ru-RU" sz="1600" dirty="0" err="1" smtClean="0">
                <a:solidFill>
                  <a:srgbClr val="FF0000"/>
                </a:solidFill>
              </a:rPr>
              <a:t>випивки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під</a:t>
            </a:r>
            <a:r>
              <a:rPr lang="ru-RU" sz="1600" dirty="0" smtClean="0">
                <a:solidFill>
                  <a:srgbClr val="FF0000"/>
                </a:solidFill>
              </a:rPr>
              <a:t> час походу?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dirty="0" err="1" smtClean="0">
                <a:solidFill>
                  <a:srgbClr val="FF0000"/>
                </a:solidFill>
              </a:rPr>
              <a:t>Пияцтво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засуджувалось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і</a:t>
            </a:r>
            <a:r>
              <a:rPr lang="ru-RU" sz="1400" b="1" dirty="0" smtClean="0">
                <a:solidFill>
                  <a:srgbClr val="FF0000"/>
                </a:solidFill>
              </a:rPr>
              <a:t> тяжко каралось/.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12. </a:t>
            </a:r>
            <a:r>
              <a:rPr lang="ru-RU" sz="1600" dirty="0" err="1" smtClean="0">
                <a:solidFill>
                  <a:srgbClr val="FF0000"/>
                </a:solidFill>
              </a:rPr>
              <a:t>Чому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наші</a:t>
            </a:r>
            <a:r>
              <a:rPr lang="ru-RU" sz="1600" dirty="0" smtClean="0">
                <a:solidFill>
                  <a:srgbClr val="FF0000"/>
                </a:solidFill>
              </a:rPr>
              <a:t> предки – </a:t>
            </a:r>
            <a:r>
              <a:rPr lang="ru-RU" sz="1600" dirty="0" err="1" smtClean="0">
                <a:solidFill>
                  <a:srgbClr val="FF0000"/>
                </a:solidFill>
              </a:rPr>
              <a:t>слов’яни</a:t>
            </a:r>
            <a:r>
              <a:rPr lang="ru-RU" sz="1600" dirty="0" smtClean="0">
                <a:solidFill>
                  <a:srgbClr val="FF0000"/>
                </a:solidFill>
              </a:rPr>
              <a:t> назвали перший </a:t>
            </a:r>
            <a:r>
              <a:rPr lang="ru-RU" sz="1600" dirty="0" err="1" smtClean="0">
                <a:solidFill>
                  <a:srgbClr val="FF0000"/>
                </a:solidFill>
              </a:rPr>
              <a:t>місяць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після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одруження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медовим</a:t>
            </a:r>
            <a:r>
              <a:rPr lang="ru-RU" sz="1600" dirty="0" smtClean="0">
                <a:solidFill>
                  <a:srgbClr val="FF000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/</a:t>
            </a:r>
            <a:r>
              <a:rPr lang="ru-RU" sz="1400" b="1" dirty="0" err="1" smtClean="0">
                <a:solidFill>
                  <a:srgbClr val="FF0000"/>
                </a:solidFill>
              </a:rPr>
              <a:t>Молодятам</a:t>
            </a:r>
            <a:r>
              <a:rPr lang="ru-RU" sz="1400" b="1" dirty="0" smtClean="0">
                <a:solidFill>
                  <a:srgbClr val="FF0000"/>
                </a:solidFill>
              </a:rPr>
              <a:t> строго </a:t>
            </a:r>
            <a:r>
              <a:rPr lang="ru-RU" sz="1400" b="1" dirty="0" err="1" smtClean="0">
                <a:solidFill>
                  <a:srgbClr val="FF0000"/>
                </a:solidFill>
              </a:rPr>
              <a:t>заборонялось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вживати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спиртні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напої</a:t>
            </a:r>
            <a:r>
              <a:rPr lang="ru-RU" sz="1400" b="1" dirty="0" smtClean="0">
                <a:solidFill>
                  <a:srgbClr val="FF0000"/>
                </a:solidFill>
              </a:rPr>
              <a:t>. Вони пили </a:t>
            </a:r>
            <a:r>
              <a:rPr lang="ru-RU" sz="1400" b="1" dirty="0" err="1" smtClean="0">
                <a:solidFill>
                  <a:srgbClr val="FF0000"/>
                </a:solidFill>
              </a:rPr>
              <a:t>самі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і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</a:rPr>
              <a:t>пригощали</a:t>
            </a:r>
            <a:r>
              <a:rPr lang="ru-RU" sz="1400" b="1" dirty="0" smtClean="0">
                <a:solidFill>
                  <a:srgbClr val="FF0000"/>
                </a:solidFill>
              </a:rPr>
              <a:t> гостей медом, </a:t>
            </a:r>
            <a:r>
              <a:rPr lang="ru-RU" sz="1400" b="1" dirty="0" err="1" smtClean="0">
                <a:solidFill>
                  <a:srgbClr val="FF0000"/>
                </a:solidFill>
              </a:rPr>
              <a:t>розведеним</a:t>
            </a:r>
            <a:r>
              <a:rPr lang="ru-RU" sz="1400" b="1" dirty="0" smtClean="0">
                <a:solidFill>
                  <a:srgbClr val="FF0000"/>
                </a:solidFill>
              </a:rPr>
              <a:t> водою/.      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300" b="1" dirty="0" err="1" smtClean="0">
                <a:solidFill>
                  <a:srgbClr val="C00000"/>
                </a:solidFill>
              </a:rPr>
              <a:t>Якщо</a:t>
            </a:r>
            <a:r>
              <a:rPr lang="ru-RU" sz="7300" b="1" dirty="0" smtClean="0">
                <a:solidFill>
                  <a:srgbClr val="C00000"/>
                </a:solidFill>
              </a:rPr>
              <a:t> не </a:t>
            </a:r>
            <a:r>
              <a:rPr lang="ru-RU" sz="7300" b="1" dirty="0" err="1" smtClean="0">
                <a:solidFill>
                  <a:srgbClr val="C00000"/>
                </a:solidFill>
              </a:rPr>
              <a:t>отверезити</a:t>
            </a:r>
            <a:r>
              <a:rPr lang="ru-RU" sz="7300" b="1" dirty="0" smtClean="0">
                <a:solidFill>
                  <a:srgbClr val="C00000"/>
                </a:solidFill>
              </a:rPr>
              <a:t> наш народ зараз — через </a:t>
            </a:r>
            <a:r>
              <a:rPr lang="ru-RU" sz="7300" b="1" dirty="0" err="1" smtClean="0">
                <a:solidFill>
                  <a:srgbClr val="C00000"/>
                </a:solidFill>
              </a:rPr>
              <a:t>декілька</a:t>
            </a:r>
            <a:r>
              <a:rPr lang="ru-RU" sz="7300" b="1" dirty="0" smtClean="0">
                <a:solidFill>
                  <a:srgbClr val="C00000"/>
                </a:solidFill>
              </a:rPr>
              <a:t> </a:t>
            </a:r>
            <a:r>
              <a:rPr lang="ru-RU" sz="7300" b="1" dirty="0" err="1" smtClean="0">
                <a:solidFill>
                  <a:srgbClr val="C00000"/>
                </a:solidFill>
              </a:rPr>
              <a:t>десятків</a:t>
            </a:r>
            <a:r>
              <a:rPr lang="ru-RU" sz="7300" b="1" dirty="0" smtClean="0">
                <a:solidFill>
                  <a:srgbClr val="C00000"/>
                </a:solidFill>
              </a:rPr>
              <a:t> </a:t>
            </a:r>
            <a:r>
              <a:rPr lang="ru-RU" sz="7300" b="1" dirty="0" err="1" smtClean="0">
                <a:solidFill>
                  <a:srgbClr val="C00000"/>
                </a:solidFill>
              </a:rPr>
              <a:t>років</a:t>
            </a:r>
            <a:r>
              <a:rPr lang="ru-RU" sz="7300" b="1" dirty="0" smtClean="0">
                <a:solidFill>
                  <a:srgbClr val="C00000"/>
                </a:solidFill>
              </a:rPr>
              <a:t> </a:t>
            </a:r>
            <a:r>
              <a:rPr lang="ru-RU" sz="7300" b="1" dirty="0" err="1" smtClean="0">
                <a:solidFill>
                  <a:srgbClr val="C00000"/>
                </a:solidFill>
              </a:rPr>
              <a:t>від</a:t>
            </a:r>
            <a:r>
              <a:rPr lang="ru-RU" sz="7300" b="1" dirty="0" smtClean="0">
                <a:solidFill>
                  <a:srgbClr val="C00000"/>
                </a:solidFill>
              </a:rPr>
              <a:t> </a:t>
            </a:r>
            <a:r>
              <a:rPr lang="ru-RU" sz="7300" b="1" dirty="0" err="1" smtClean="0">
                <a:solidFill>
                  <a:srgbClr val="C00000"/>
                </a:solidFill>
              </a:rPr>
              <a:t>нього</a:t>
            </a:r>
            <a:r>
              <a:rPr lang="ru-RU" sz="7300" b="1" dirty="0" smtClean="0">
                <a:solidFill>
                  <a:srgbClr val="C00000"/>
                </a:solidFill>
              </a:rPr>
              <a:t> просто</a:t>
            </a:r>
            <a:r>
              <a:rPr lang="ru-RU" sz="7300" b="1" dirty="0" smtClean="0"/>
              <a:t> </a:t>
            </a:r>
            <a:r>
              <a:rPr lang="ru-RU" sz="7300" b="1" u="sng" dirty="0" err="1" smtClean="0">
                <a:solidFill>
                  <a:srgbClr val="FF0000"/>
                </a:solidFill>
                <a:hlinkClick r:id="rId3"/>
              </a:rPr>
              <a:t>нічого</a:t>
            </a:r>
            <a:r>
              <a:rPr lang="ru-RU" sz="7300" b="1" u="sng" dirty="0" smtClean="0">
                <a:solidFill>
                  <a:srgbClr val="FF0000"/>
                </a:solidFill>
                <a:hlinkClick r:id="rId3"/>
              </a:rPr>
              <a:t> не </a:t>
            </a:r>
            <a:r>
              <a:rPr lang="ru-RU" sz="7300" b="1" u="sng" dirty="0" err="1" smtClean="0">
                <a:solidFill>
                  <a:srgbClr val="FF0000"/>
                </a:solidFill>
                <a:hlinkClick r:id="rId3"/>
              </a:rPr>
              <a:t>залишиться</a:t>
            </a:r>
            <a:r>
              <a:rPr lang="ru-RU" sz="7300" b="1" u="sng" dirty="0" smtClean="0">
                <a:solidFill>
                  <a:srgbClr val="FF0000"/>
                </a:solidFill>
                <a:hlinkClick r:id="rId3"/>
              </a:rPr>
              <a:t>!</a:t>
            </a:r>
            <a:r>
              <a:rPr lang="ru-RU" sz="73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4_STATISTI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82015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728192" cy="57606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Відео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24862" cy="1009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rgbClr val="FF0000"/>
                </a:solidFill>
              </a:rPr>
              <a:t>Закликаємо</a:t>
            </a:r>
            <a:r>
              <a:rPr lang="ru-RU" sz="3600" b="1" dirty="0" smtClean="0">
                <a:solidFill>
                  <a:srgbClr val="FF0000"/>
                </a:solidFill>
              </a:rPr>
              <a:t>   до  </a:t>
            </a:r>
            <a:r>
              <a:rPr lang="ru-RU" sz="3600" b="1" dirty="0" err="1" smtClean="0">
                <a:solidFill>
                  <a:srgbClr val="FF0000"/>
                </a:solidFill>
              </a:rPr>
              <a:t>відповідальності</a:t>
            </a:r>
            <a:r>
              <a:rPr lang="ru-RU" sz="3600" b="1" dirty="0" smtClean="0">
                <a:solidFill>
                  <a:srgbClr val="FF0000"/>
                </a:solidFill>
              </a:rPr>
              <a:t>   за </a:t>
            </a:r>
            <a:r>
              <a:rPr lang="ru-RU" sz="3600" b="1" dirty="0" err="1" smtClean="0">
                <a:solidFill>
                  <a:srgbClr val="FF0000"/>
                </a:solidFill>
              </a:rPr>
              <a:t>майбутнє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Батьківщини</a:t>
            </a:r>
            <a:r>
              <a:rPr lang="ru-RU" sz="3600" b="1" dirty="0" smtClean="0">
                <a:solidFill>
                  <a:srgbClr val="FF0000"/>
                </a:solidFill>
              </a:rPr>
              <a:t>  та  </a:t>
            </a:r>
            <a:r>
              <a:rPr lang="ru-RU" sz="3600" b="1" dirty="0" err="1" smtClean="0">
                <a:solidFill>
                  <a:srgbClr val="FF0000"/>
                </a:solidFill>
              </a:rPr>
              <a:t>своїх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</a:rPr>
              <a:t>дітей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661025"/>
          </a:xfrm>
        </p:spPr>
        <p:txBody>
          <a:bodyPr/>
          <a:lstStyle/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Живу тверезо і цим рятую Вітчизну.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 ви хіба не знаєте, що вживання цієї вашої «дорогої» отрути впливає на весь організм людини, а особливо на дітонародження? А так як я жінка, то хочу мати здорових та повноцінних дітей, тому живу тверезо. 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ea typeface="Calibri" pitchFamily="34" charset="0"/>
                <a:cs typeface="Times New Roman" pitchFamily="18" charset="0"/>
              </a:rPr>
              <a:t>Алкогольних отрут не вживаю — рятую своїх дітей.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ea typeface="Calibri" pitchFamily="34" charset="0"/>
                <a:cs typeface="Times New Roman" pitchFamily="18" charset="0"/>
              </a:rPr>
              <a:t>Державі потрібні тверезі громадяни.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 не п'ю отрути. Я не ворог своїй нації, яку знищують алкоголем.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Не важливо, в якому вигляді й у яких кількостях — </a:t>
            </a:r>
            <a:r>
              <a:rPr lang="ru-RU" sz="1600" b="1" u="sng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  <a:hlinkClick r:id="rId3"/>
              </a:rPr>
              <a:t>алкоголь</a:t>
            </a:r>
            <a:r>
              <a:rPr lang="ru-RU" sz="1600" b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по всьому світу вбиває людство.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Наше довкілля і так занадто забруднене, щоб ще чимось себе труїти...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Алкоголь, тютюн та інші наркотики є отрутами та інструментом для знищення суспільства, нації та здорового глузду людини.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України є два шляхи — жити тверезо або повторити історію індіанців.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Нехай вороги </a:t>
            </a:r>
            <a:r>
              <a:rPr lang="ru-RU" sz="1600" b="1" u="sng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  <a:hlinkClick r:id="rId4"/>
              </a:rPr>
              <a:t>тверезості</a:t>
            </a:r>
            <a:r>
              <a:rPr lang="ru-RU" sz="1600" b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знають: зроблю все, що зможу — Україну споїти не дам! </a:t>
            </a:r>
            <a:endParaRPr lang="ru-RU" sz="1600" b="1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 бережу здоров’я для «Тверезої України».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 хочу, щоб моя сім'я, а особливо мої діти жили в тверезому оточенні.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Мені дуже хочеться стати батьком здорової дитини.  тверезій, прогресуючій країні. </a:t>
            </a:r>
          </a:p>
          <a:p>
            <a:pPr>
              <a:lnSpc>
                <a:spcPct val="115000"/>
              </a:lnSpc>
              <a:buFont typeface="Calibri" pitchFamily="34" charset="0"/>
              <a:buAutoNum type="arabicPeriod"/>
              <a:tabLst>
                <a:tab pos="457200" algn="l"/>
              </a:tabLst>
            </a:pPr>
            <a:r>
              <a:rPr lang="ru-RU" sz="1600" b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Хочу жити в тверезій Україні!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333375"/>
            <a:ext cx="5832475" cy="704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Шкідливість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куріння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096963"/>
            <a:ext cx="5761038" cy="55006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    </a:t>
            </a:r>
            <a:r>
              <a:rPr lang="ru-RU" sz="5100" b="1" smtClean="0">
                <a:solidFill>
                  <a:srgbClr val="FF0000"/>
                </a:solidFill>
              </a:rPr>
              <a:t>Що таке тютюн? </a:t>
            </a:r>
          </a:p>
          <a:p>
            <a:pPr marL="0" indent="0">
              <a:buFont typeface="Arial" charset="0"/>
              <a:buNone/>
            </a:pPr>
            <a:r>
              <a:rPr lang="ru-RU" sz="2600" b="1" smtClean="0">
                <a:solidFill>
                  <a:srgbClr val="FF0000"/>
                </a:solidFill>
              </a:rPr>
              <a:t>       </a:t>
            </a:r>
            <a:r>
              <a:rPr lang="ru-RU" sz="2600" smtClean="0">
                <a:solidFill>
                  <a:srgbClr val="002060"/>
                </a:solidFill>
              </a:rPr>
              <a:t>Тютюн — це однорічна рослина з родини пасльонових, висушені листки якої     після    спеціальної      обробки подрібнюють і використовують для куріння. До складу листків тютюну входять такі речовини як нікотин, білки, вуглеводи, органчні кислоти, смоли і ефірні олії. Основна особливість тютюну, завдяки якій він відрізняється від інших рослин родини пасльонових, — вміст нікотину. </a:t>
            </a:r>
          </a:p>
        </p:txBody>
      </p:sp>
      <p:pic>
        <p:nvPicPr>
          <p:cNvPr id="4" name="Picture 5" descr="i?id=7122149&amp;tov=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916113"/>
            <a:ext cx="29067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6600"/>
                </a:solidFill>
              </a:rPr>
              <a:t>Никотин — одна </a:t>
            </a:r>
            <a:r>
              <a:rPr lang="ru-RU" sz="2700" b="1" dirty="0" err="1" smtClean="0">
                <a:solidFill>
                  <a:srgbClr val="006600"/>
                </a:solidFill>
              </a:rPr>
              <a:t>з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найсильніших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рослинних</a:t>
            </a:r>
            <a:r>
              <a:rPr lang="ru-RU" sz="2700" b="1" dirty="0" smtClean="0">
                <a:solidFill>
                  <a:srgbClr val="006600"/>
                </a:solidFill>
              </a:rPr>
              <a:t> отрут, </a:t>
            </a:r>
            <a:r>
              <a:rPr lang="ru-RU" sz="2700" b="1" dirty="0" err="1" smtClean="0">
                <a:solidFill>
                  <a:srgbClr val="006600"/>
                </a:solidFill>
              </a:rPr>
              <a:t>основна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складова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частина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тютюнового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диму</a:t>
            </a:r>
            <a:r>
              <a:rPr lang="ru-RU" sz="2700" b="1" dirty="0" smtClean="0">
                <a:solidFill>
                  <a:srgbClr val="006600"/>
                </a:solidFill>
              </a:rPr>
              <a:t>. У чистому </a:t>
            </a:r>
            <a:r>
              <a:rPr lang="ru-RU" sz="2700" b="1" dirty="0" err="1" smtClean="0">
                <a:solidFill>
                  <a:srgbClr val="006600"/>
                </a:solidFill>
              </a:rPr>
              <a:t>вигляді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це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безбарвна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оліїста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рідина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неприємного</a:t>
            </a:r>
            <a:r>
              <a:rPr lang="ru-RU" sz="2700" b="1" dirty="0" smtClean="0">
                <a:solidFill>
                  <a:srgbClr val="006600"/>
                </a:solidFill>
              </a:rPr>
              <a:t> запаху, </a:t>
            </a:r>
            <a:r>
              <a:rPr lang="ru-RU" sz="2700" b="1" dirty="0" err="1" smtClean="0">
                <a:solidFill>
                  <a:srgbClr val="006600"/>
                </a:solidFill>
              </a:rPr>
              <a:t>гірка</a:t>
            </a:r>
            <a:r>
              <a:rPr lang="ru-RU" sz="2700" b="1" dirty="0" smtClean="0">
                <a:solidFill>
                  <a:srgbClr val="006600"/>
                </a:solidFill>
              </a:rPr>
              <a:t> на смак. Вона добре </a:t>
            </a:r>
            <a:r>
              <a:rPr lang="ru-RU" sz="2700" b="1" dirty="0" err="1" smtClean="0">
                <a:solidFill>
                  <a:srgbClr val="006600"/>
                </a:solidFill>
              </a:rPr>
              <a:t>розчиняється</a:t>
            </a:r>
            <a:r>
              <a:rPr lang="ru-RU" sz="2700" b="1" dirty="0" smtClean="0">
                <a:solidFill>
                  <a:srgbClr val="006600"/>
                </a:solidFill>
              </a:rPr>
              <a:t> у </a:t>
            </a:r>
            <a:r>
              <a:rPr lang="ru-RU" sz="2700" b="1" dirty="0" err="1" smtClean="0">
                <a:solidFill>
                  <a:srgbClr val="006600"/>
                </a:solidFill>
              </a:rPr>
              <a:t>воді</a:t>
            </a:r>
            <a:r>
              <a:rPr lang="ru-RU" sz="2700" b="1" dirty="0" smtClean="0">
                <a:solidFill>
                  <a:srgbClr val="006600"/>
                </a:solidFill>
              </a:rPr>
              <a:t>, </a:t>
            </a:r>
            <a:r>
              <a:rPr lang="ru-RU" sz="2700" b="1" dirty="0" err="1" smtClean="0">
                <a:solidFill>
                  <a:srgbClr val="006600"/>
                </a:solidFill>
              </a:rPr>
              <a:t>спирті</a:t>
            </a:r>
            <a:r>
              <a:rPr lang="ru-RU" sz="2700" b="1" dirty="0" smtClean="0">
                <a:solidFill>
                  <a:srgbClr val="006600"/>
                </a:solidFill>
              </a:rPr>
              <a:t>, </a:t>
            </a:r>
            <a:r>
              <a:rPr lang="ru-RU" sz="2700" b="1" dirty="0" err="1" smtClean="0">
                <a:solidFill>
                  <a:srgbClr val="006600"/>
                </a:solidFill>
              </a:rPr>
              <a:t>ефірі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й</a:t>
            </a:r>
            <a:r>
              <a:rPr lang="ru-RU" sz="2700" b="1" dirty="0" smtClean="0">
                <a:solidFill>
                  <a:srgbClr val="006600"/>
                </a:solidFill>
              </a:rPr>
              <a:t> легко </a:t>
            </a:r>
            <a:r>
              <a:rPr lang="ru-RU" sz="2700" b="1" dirty="0" err="1" smtClean="0">
                <a:solidFill>
                  <a:srgbClr val="006600"/>
                </a:solidFill>
              </a:rPr>
              <a:t>проникає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крізь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слизові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оболонки</a:t>
            </a:r>
            <a:r>
              <a:rPr lang="ru-RU" sz="2700" b="1" dirty="0" smtClean="0">
                <a:solidFill>
                  <a:srgbClr val="006600"/>
                </a:solidFill>
              </a:rPr>
              <a:t> </a:t>
            </a:r>
            <a:r>
              <a:rPr lang="ru-RU" sz="2700" b="1" dirty="0" err="1" smtClean="0">
                <a:solidFill>
                  <a:srgbClr val="006600"/>
                </a:solidFill>
              </a:rPr>
              <a:t>порожнини</a:t>
            </a:r>
            <a:r>
              <a:rPr lang="ru-RU" sz="2700" b="1" dirty="0" smtClean="0">
                <a:solidFill>
                  <a:srgbClr val="006600"/>
                </a:solidFill>
              </a:rPr>
              <a:t> рота, носа, </a:t>
            </a:r>
            <a:r>
              <a:rPr lang="ru-RU" sz="2700" b="1" dirty="0" err="1" smtClean="0">
                <a:solidFill>
                  <a:srgbClr val="006600"/>
                </a:solidFill>
              </a:rPr>
              <a:t>бронхів</a:t>
            </a:r>
            <a:r>
              <a:rPr lang="ru-RU" sz="2700" b="1" dirty="0" smtClean="0">
                <a:solidFill>
                  <a:srgbClr val="006600"/>
                </a:solidFill>
              </a:rPr>
              <a:t>, </a:t>
            </a:r>
            <a:r>
              <a:rPr lang="ru-RU" sz="2700" b="1" dirty="0" err="1" smtClean="0">
                <a:solidFill>
                  <a:srgbClr val="006600"/>
                </a:solidFill>
              </a:rPr>
              <a:t>шлунку</a:t>
            </a:r>
            <a:r>
              <a:rPr lang="ru-RU" sz="2700" b="1" dirty="0" smtClean="0">
                <a:solidFill>
                  <a:srgbClr val="006600"/>
                </a:solidFill>
              </a:rPr>
              <a:t>. </a:t>
            </a:r>
            <a:r>
              <a:rPr lang="ru-RU" sz="2700" dirty="0" smtClean="0">
                <a:solidFill>
                  <a:srgbClr val="006600"/>
                </a:solidFill>
              </a:rPr>
              <a:t/>
            </a:r>
            <a:br>
              <a:rPr lang="ru-RU" sz="2700" dirty="0" smtClean="0">
                <a:solidFill>
                  <a:srgbClr val="006600"/>
                </a:solidFill>
              </a:rPr>
            </a:br>
            <a:r>
              <a:rPr lang="ru-RU" sz="2700" dirty="0" smtClean="0">
                <a:solidFill>
                  <a:srgbClr val="006600"/>
                </a:solidFill>
              </a:rPr>
              <a:t/>
            </a:r>
            <a:br>
              <a:rPr lang="ru-RU" sz="2700" dirty="0" smtClean="0">
                <a:solidFill>
                  <a:srgbClr val="00660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   Давно </a:t>
            </a:r>
            <a:r>
              <a:rPr lang="ru-RU" sz="2700" b="1" dirty="0" err="1" smtClean="0">
                <a:solidFill>
                  <a:srgbClr val="7030A0"/>
                </a:solidFill>
              </a:rPr>
              <a:t>вже</a:t>
            </a:r>
            <a:r>
              <a:rPr lang="ru-RU" sz="2700" b="1" dirty="0" smtClean="0">
                <a:solidFill>
                  <a:srgbClr val="7030A0"/>
                </a:solidFill>
              </a:rPr>
              <a:t> став </a:t>
            </a:r>
            <a:r>
              <a:rPr lang="ru-RU" sz="2700" b="1" dirty="0" err="1" smtClean="0">
                <a:solidFill>
                  <a:srgbClr val="7030A0"/>
                </a:solidFill>
              </a:rPr>
              <a:t>звичним</a:t>
            </a:r>
            <a:r>
              <a:rPr lang="ru-RU" sz="2700" b="1" dirty="0" smtClean="0">
                <a:solidFill>
                  <a:srgbClr val="7030A0"/>
                </a:solidFill>
              </a:rPr>
              <a:t> плакат — "</a:t>
            </a:r>
            <a:r>
              <a:rPr lang="ru-RU" sz="2700" b="1" dirty="0" err="1" smtClean="0">
                <a:solidFill>
                  <a:srgbClr val="7030A0"/>
                </a:solidFill>
              </a:rPr>
              <a:t>Крапля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нікотину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вбиває</a:t>
            </a:r>
            <a:r>
              <a:rPr lang="ru-RU" sz="2700" b="1" dirty="0" smtClean="0">
                <a:solidFill>
                  <a:srgbClr val="7030A0"/>
                </a:solidFill>
              </a:rPr>
              <a:t> коня!" Ми часто не </a:t>
            </a:r>
            <a:r>
              <a:rPr lang="ru-RU" sz="2700" b="1" dirty="0" err="1" smtClean="0">
                <a:solidFill>
                  <a:srgbClr val="7030A0"/>
                </a:solidFill>
              </a:rPr>
              <a:t>задумуємося</a:t>
            </a:r>
            <a:r>
              <a:rPr lang="ru-RU" sz="2700" b="1" dirty="0" smtClean="0">
                <a:solidFill>
                  <a:srgbClr val="7030A0"/>
                </a:solidFill>
              </a:rPr>
              <a:t> над </a:t>
            </a:r>
            <a:r>
              <a:rPr lang="ru-RU" sz="2700" b="1" dirty="0" err="1" smtClean="0">
                <a:solidFill>
                  <a:srgbClr val="7030A0"/>
                </a:solidFill>
              </a:rPr>
              <a:t>змістом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цих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слів</a:t>
            </a:r>
            <a:r>
              <a:rPr lang="ru-RU" sz="2700" b="1" dirty="0" smtClean="0">
                <a:solidFill>
                  <a:srgbClr val="7030A0"/>
                </a:solidFill>
              </a:rPr>
              <a:t>. Але ж таки </a:t>
            </a:r>
            <a:r>
              <a:rPr lang="ru-RU" sz="2700" b="1" dirty="0" err="1" smtClean="0">
                <a:solidFill>
                  <a:srgbClr val="7030A0"/>
                </a:solidFill>
              </a:rPr>
              <a:t>справді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вбиває</a:t>
            </a:r>
            <a:r>
              <a:rPr lang="ru-RU" sz="2700" b="1" dirty="0" smtClean="0">
                <a:solidFill>
                  <a:srgbClr val="7030A0"/>
                </a:solidFill>
              </a:rPr>
              <a:t>! Велика </a:t>
            </a:r>
            <a:r>
              <a:rPr lang="ru-RU" sz="2700" b="1" dirty="0" err="1" smtClean="0">
                <a:solidFill>
                  <a:srgbClr val="7030A0"/>
                </a:solidFill>
              </a:rPr>
              <a:t>гарна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тварина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падає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від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краплини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страшної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отрути</a:t>
            </a:r>
            <a:r>
              <a:rPr lang="ru-RU" sz="2700" b="1" dirty="0" smtClean="0">
                <a:solidFill>
                  <a:srgbClr val="7030A0"/>
                </a:solidFill>
              </a:rPr>
              <a:t>. </a:t>
            </a:r>
            <a:r>
              <a:rPr lang="ru-RU" sz="2700" b="1" dirty="0" err="1" smtClean="0">
                <a:solidFill>
                  <a:srgbClr val="7030A0"/>
                </a:solidFill>
              </a:rPr>
              <a:t>Дуже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чутливі</a:t>
            </a:r>
            <a:r>
              <a:rPr lang="ru-RU" sz="2700" b="1" dirty="0" smtClean="0">
                <a:solidFill>
                  <a:srgbClr val="7030A0"/>
                </a:solidFill>
              </a:rPr>
              <a:t> до </a:t>
            </a:r>
            <a:r>
              <a:rPr lang="ru-RU" sz="2700" b="1" dirty="0" err="1" smtClean="0">
                <a:solidFill>
                  <a:srgbClr val="7030A0"/>
                </a:solidFill>
              </a:rPr>
              <a:t>нікотину</a:t>
            </a:r>
            <a:r>
              <a:rPr lang="ru-RU" sz="2700" b="1" dirty="0" smtClean="0">
                <a:solidFill>
                  <a:srgbClr val="7030A0"/>
                </a:solidFill>
              </a:rPr>
              <a:t> птахи, </a:t>
            </a:r>
            <a:r>
              <a:rPr lang="ru-RU" sz="2700" b="1" dirty="0" err="1" smtClean="0">
                <a:solidFill>
                  <a:srgbClr val="7030A0"/>
                </a:solidFill>
              </a:rPr>
              <a:t>ссавці</a:t>
            </a:r>
            <a:r>
              <a:rPr lang="ru-RU" sz="2700" b="1" dirty="0" smtClean="0">
                <a:solidFill>
                  <a:srgbClr val="7030A0"/>
                </a:solidFill>
              </a:rPr>
              <a:t> а </a:t>
            </a:r>
            <a:r>
              <a:rPr lang="ru-RU" sz="2700" b="1" dirty="0" err="1" smtClean="0">
                <a:solidFill>
                  <a:srgbClr val="7030A0"/>
                </a:solidFill>
              </a:rPr>
              <a:t>також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риби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і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земноводні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sz="2700" b="1" dirty="0" err="1" smtClean="0">
                <a:solidFill>
                  <a:srgbClr val="7030A0"/>
                </a:solidFill>
              </a:rPr>
              <a:t>Наприклад</a:t>
            </a:r>
            <a:r>
              <a:rPr lang="ru-RU" sz="2700" b="1" dirty="0" smtClean="0">
                <a:solidFill>
                  <a:srgbClr val="7030A0"/>
                </a:solidFill>
              </a:rPr>
              <a:t>, </a:t>
            </a:r>
            <a:r>
              <a:rPr lang="ru-RU" sz="2700" b="1" dirty="0" err="1" smtClean="0">
                <a:solidFill>
                  <a:srgbClr val="7030A0"/>
                </a:solidFill>
              </a:rPr>
              <a:t>якщо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змочити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кінчик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скляної</a:t>
            </a:r>
            <a:r>
              <a:rPr lang="ru-RU" sz="2700" b="1" dirty="0" smtClean="0">
                <a:solidFill>
                  <a:srgbClr val="7030A0"/>
                </a:solidFill>
              </a:rPr>
              <a:t> палочки </a:t>
            </a:r>
            <a:r>
              <a:rPr lang="ru-RU" sz="2700" b="1" dirty="0" err="1" smtClean="0">
                <a:solidFill>
                  <a:srgbClr val="7030A0"/>
                </a:solidFill>
              </a:rPr>
              <a:t>нікотином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і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доторкнутися</a:t>
            </a:r>
            <a:r>
              <a:rPr lang="ru-RU" sz="2700" b="1" dirty="0" smtClean="0">
                <a:solidFill>
                  <a:srgbClr val="7030A0"/>
                </a:solidFill>
              </a:rPr>
              <a:t> нею до </a:t>
            </a:r>
            <a:r>
              <a:rPr lang="ru-RU" sz="2700" b="1" dirty="0" err="1" smtClean="0">
                <a:solidFill>
                  <a:srgbClr val="7030A0"/>
                </a:solidFill>
              </a:rPr>
              <a:t>дзьоба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горобця</a:t>
            </a:r>
            <a:r>
              <a:rPr lang="ru-RU" sz="2700" b="1" dirty="0" smtClean="0">
                <a:solidFill>
                  <a:srgbClr val="7030A0"/>
                </a:solidFill>
              </a:rPr>
              <a:t>, то </a:t>
            </a:r>
            <a:r>
              <a:rPr lang="ru-RU" sz="2700" b="1" dirty="0" err="1" smtClean="0">
                <a:solidFill>
                  <a:srgbClr val="7030A0"/>
                </a:solidFill>
              </a:rPr>
              <a:t>він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загине</a:t>
            </a:r>
            <a:r>
              <a:rPr lang="ru-RU" sz="2700" b="1" dirty="0" smtClean="0">
                <a:solidFill>
                  <a:srgbClr val="7030A0"/>
                </a:solidFill>
              </a:rPr>
              <a:t>. </a:t>
            </a:r>
            <a:r>
              <a:rPr lang="ru-RU" sz="2700" b="1" dirty="0" err="1" smtClean="0">
                <a:solidFill>
                  <a:srgbClr val="7030A0"/>
                </a:solidFill>
              </a:rPr>
              <a:t>Також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краплина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нікотину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призводить</a:t>
            </a:r>
            <a:r>
              <a:rPr lang="ru-RU" sz="2700" b="1" dirty="0" smtClean="0">
                <a:solidFill>
                  <a:srgbClr val="7030A0"/>
                </a:solidFill>
              </a:rPr>
              <a:t> до </a:t>
            </a:r>
            <a:r>
              <a:rPr lang="ru-RU" sz="2700" b="1" dirty="0" err="1" smtClean="0">
                <a:solidFill>
                  <a:srgbClr val="7030A0"/>
                </a:solidFill>
              </a:rPr>
              <a:t>загибелі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всіх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r>
              <a:rPr lang="ru-RU" sz="2700" b="1" dirty="0" err="1" smtClean="0">
                <a:solidFill>
                  <a:srgbClr val="7030A0"/>
                </a:solidFill>
              </a:rPr>
              <a:t>риб</a:t>
            </a:r>
            <a:r>
              <a:rPr lang="ru-RU" sz="2700" b="1" dirty="0" smtClean="0">
                <a:solidFill>
                  <a:srgbClr val="7030A0"/>
                </a:solidFill>
              </a:rPr>
              <a:t> в </a:t>
            </a:r>
            <a:r>
              <a:rPr lang="ru-RU" sz="2700" b="1" dirty="0" err="1" smtClean="0">
                <a:solidFill>
                  <a:srgbClr val="7030A0"/>
                </a:solidFill>
              </a:rPr>
              <a:t>акваріумі</a:t>
            </a:r>
            <a:r>
              <a:rPr lang="ru-RU" sz="2700" b="1" dirty="0" smtClean="0">
                <a:solidFill>
                  <a:srgbClr val="7030A0"/>
                </a:solidFill>
              </a:rPr>
              <a:t>. </a:t>
            </a:r>
            <a:endParaRPr lang="ru-RU" sz="27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5888"/>
            <a:ext cx="2847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500438"/>
            <a:ext cx="2679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196975"/>
            <a:ext cx="313055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1125538"/>
            <a:ext cx="26273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497887" cy="590391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      </a:t>
            </a:r>
            <a:r>
              <a:rPr lang="uk-UA" sz="3600" b="1" u="sng" dirty="0" smtClean="0">
                <a:solidFill>
                  <a:srgbClr val="FF0000"/>
                </a:solidFill>
              </a:rPr>
              <a:t>Мета:  </a:t>
            </a:r>
            <a:endParaRPr lang="uk-UA" sz="3600" b="1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 smtClean="0">
                <a:solidFill>
                  <a:srgbClr val="006600"/>
                </a:solidFill>
              </a:rPr>
              <a:t>- </a:t>
            </a:r>
            <a:r>
              <a:rPr lang="uk-UA" sz="3600" dirty="0" smtClean="0">
                <a:solidFill>
                  <a:srgbClr val="006600"/>
                </a:solidFill>
              </a:rPr>
              <a:t>сформувати </a:t>
            </a:r>
            <a:r>
              <a:rPr lang="uk-UA" sz="3600" dirty="0">
                <a:solidFill>
                  <a:srgbClr val="006600"/>
                </a:solidFill>
              </a:rPr>
              <a:t>в учнів знання і переконання про шкідливість наркотиків, алкоголю та паління;</a:t>
            </a:r>
            <a:endParaRPr lang="ru-RU" sz="3600" dirty="0">
              <a:solidFill>
                <a:srgbClr val="006600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srgbClr val="002060"/>
                </a:solidFill>
              </a:rPr>
              <a:t>показати </a:t>
            </a:r>
            <a:r>
              <a:rPr lang="uk-UA" sz="3600" dirty="0">
                <a:solidFill>
                  <a:srgbClr val="002060"/>
                </a:solidFill>
              </a:rPr>
              <a:t>згубну дію нікотину на організм людини</a:t>
            </a:r>
            <a:r>
              <a:rPr lang="uk-UA" sz="3600" dirty="0" smtClean="0">
                <a:solidFill>
                  <a:srgbClr val="002060"/>
                </a:solidFill>
              </a:rPr>
              <a:t>;</a:t>
            </a:r>
            <a:r>
              <a:rPr lang="ru-RU" sz="3600" dirty="0" smtClean="0"/>
              <a:t> </a:t>
            </a:r>
          </a:p>
          <a:p>
            <a:pPr marL="0" indent="0" fontAlgn="auto">
              <a:spcAft>
                <a:spcPts val="0"/>
              </a:spcAft>
              <a:buFontTx/>
              <a:buChar char="-"/>
              <a:defRPr/>
            </a:pPr>
            <a:r>
              <a:rPr lang="ru-RU" sz="3600" dirty="0" smtClean="0"/>
              <a:t>  </a:t>
            </a:r>
            <a:r>
              <a:rPr lang="ru-RU" sz="3600" dirty="0" err="1" smtClean="0"/>
              <a:t>Викликати</a:t>
            </a:r>
            <a:r>
              <a:rPr lang="ru-RU" sz="3600" dirty="0" smtClean="0"/>
              <a:t> в </a:t>
            </a:r>
            <a:r>
              <a:rPr lang="ru-RU" sz="3600" dirty="0" err="1" smtClean="0"/>
              <a:t>учнів</a:t>
            </a:r>
            <a:r>
              <a:rPr lang="ru-RU" sz="3600" dirty="0" smtClean="0"/>
              <a:t> </a:t>
            </a:r>
            <a:r>
              <a:rPr lang="ru-RU" sz="3600" dirty="0" err="1" smtClean="0"/>
              <a:t>негативне</a:t>
            </a:r>
            <a:r>
              <a:rPr lang="ru-RU" sz="3600" dirty="0" smtClean="0"/>
              <a:t> </a:t>
            </a:r>
            <a:r>
              <a:rPr lang="ru-RU" sz="3600" dirty="0" err="1" smtClean="0"/>
              <a:t>ставлення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куріння</a:t>
            </a:r>
            <a:r>
              <a:rPr lang="ru-RU" sz="3600" dirty="0" smtClean="0"/>
              <a:t>, алкоголю та </a:t>
            </a:r>
            <a:r>
              <a:rPr lang="ru-RU" sz="3600" dirty="0" err="1" smtClean="0"/>
              <a:t>нікотину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завдають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шкоди</a:t>
            </a:r>
            <a:r>
              <a:rPr lang="ru-RU" sz="3600" dirty="0" smtClean="0"/>
              <a:t> </a:t>
            </a:r>
            <a:r>
              <a:rPr lang="ru-RU" sz="3600" dirty="0" err="1" smtClean="0"/>
              <a:t>здоров'ю</a:t>
            </a:r>
            <a:r>
              <a:rPr lang="ru-RU" sz="3600" dirty="0" smtClean="0"/>
              <a:t>;</a:t>
            </a:r>
            <a:endParaRPr lang="ru-RU" sz="36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- сприяти </a:t>
            </a:r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розвитку потреби робити відповідні висновки;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 smtClean="0">
                <a:solidFill>
                  <a:srgbClr val="C00000"/>
                </a:solidFill>
              </a:rPr>
              <a:t>- виховувати </a:t>
            </a:r>
            <a:r>
              <a:rPr lang="uk-UA" sz="3600" dirty="0">
                <a:solidFill>
                  <a:srgbClr val="C00000"/>
                </a:solidFill>
              </a:rPr>
              <a:t>вміння звертатися до свого досвіду, потяг до здорового способу життя</a:t>
            </a:r>
            <a:r>
              <a:rPr lang="uk-UA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5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Знайте,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, на думку </a:t>
            </a:r>
            <a:r>
              <a:rPr lang="ru-RU" b="1" dirty="0" err="1" smtClean="0">
                <a:solidFill>
                  <a:srgbClr val="FF0000"/>
                </a:solidFill>
              </a:rPr>
              <a:t>медиків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1 цигарка </a:t>
            </a:r>
            <a:r>
              <a:rPr lang="ru-RU" b="1" dirty="0" err="1" smtClean="0">
                <a:solidFill>
                  <a:srgbClr val="7030A0"/>
                </a:solidFill>
              </a:rPr>
              <a:t>скорочує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життя</a:t>
            </a:r>
            <a:r>
              <a:rPr lang="ru-RU" b="1" dirty="0" smtClean="0">
                <a:solidFill>
                  <a:srgbClr val="7030A0"/>
                </a:solidFill>
              </a:rPr>
              <a:t> на 15хв;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>1 пачка цигарок — на 5 год;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той,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палить 1 </a:t>
            </a:r>
            <a:r>
              <a:rPr lang="ru-RU" b="1" dirty="0" err="1" smtClean="0">
                <a:solidFill>
                  <a:srgbClr val="002060"/>
                </a:solidFill>
              </a:rPr>
              <a:t>рік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втрачає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3 </a:t>
            </a:r>
            <a:r>
              <a:rPr lang="ru-RU" b="1" dirty="0" err="1" smtClean="0">
                <a:solidFill>
                  <a:srgbClr val="002060"/>
                </a:solidFill>
              </a:rPr>
              <a:t>місяці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C00000"/>
                </a:solidFill>
              </a:rPr>
              <a:t>хто</a:t>
            </a:r>
            <a:r>
              <a:rPr lang="ru-RU" b="1" dirty="0" smtClean="0">
                <a:solidFill>
                  <a:srgbClr val="C00000"/>
                </a:solidFill>
              </a:rPr>
              <a:t> палить 4 роки —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втрачає</a:t>
            </a:r>
            <a:r>
              <a:rPr lang="ru-RU" b="1" dirty="0" smtClean="0">
                <a:solidFill>
                  <a:srgbClr val="C00000"/>
                </a:solidFill>
              </a:rPr>
              <a:t> 1 </a:t>
            </a:r>
            <a:r>
              <a:rPr lang="ru-RU" b="1" dirty="0" err="1" smtClean="0">
                <a:solidFill>
                  <a:srgbClr val="C00000"/>
                </a:solidFill>
              </a:rPr>
              <a:t>рік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життя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хто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палить 20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— 5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хто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палить 40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— 10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2060"/>
                </a:solidFill>
              </a:rPr>
              <a:t>ЗА ТЮТЮН: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-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Елемент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 комфорту;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-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Зняття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  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нервового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напруження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;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-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Бажання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 бути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дорослим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;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-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Прагнення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схуднути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  <a:ea typeface="Dotum" pitchFamily="34" charset="-127"/>
              </a:rPr>
              <a:t>.</a:t>
            </a:r>
            <a:endParaRPr lang="ru-RU" sz="5400" dirty="0">
              <a:latin typeface="Arial Black" pitchFamily="34" charset="0"/>
              <a:ea typeface="Dotum" pitchFamily="34" charset="-127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Comfy\Desktop\Поделки\cmo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33375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302625" cy="589121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</a:pPr>
            <a:r>
              <a:rPr lang="ru-RU" sz="36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ПРОТИ ТЮТЮНУ:</a:t>
            </a:r>
            <a:r>
              <a:rPr lang="ru-RU" sz="36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Старить  шкіру;</a:t>
            </a:r>
            <a: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00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Жовті  зуби;</a:t>
            </a:r>
            <a: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Неприємний  запах  з  роту;</a:t>
            </a:r>
            <a: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Голос  хриплий, прокурений;</a:t>
            </a:r>
            <a:r>
              <a:rPr lang="ru-RU" sz="400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984807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984807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Пальці  рук, нігті  жовтіють;</a:t>
            </a:r>
            <a: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400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400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Рак легенів, губ, горла, шкіри. </a:t>
            </a:r>
            <a:endParaRPr lang="ru-RU" sz="400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2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5 из 20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36734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765175"/>
            <a:ext cx="35163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122738"/>
            <a:ext cx="36718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4076700"/>
            <a:ext cx="38782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61629" y="3356992"/>
            <a:ext cx="31533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РАК  ГУБИ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0"/>
            <a:ext cx="35671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РАК  ГОРЛА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0"/>
            <a:ext cx="36535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РАК  ШКІРИ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356992"/>
            <a:ext cx="4060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РАК  ЛЕГЕНІВ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479266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665538"/>
            <a:ext cx="2887662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16338"/>
            <a:ext cx="2887663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MR8P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933825"/>
            <a:ext cx="242411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561657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00"/>
                </a:solidFill>
                <a:latin typeface="Comic Sans MS" pitchFamily="66" charset="0"/>
              </a:rPr>
              <a:t>НАРКОТИКИ -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7085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Comic Sans MS" pitchFamily="66" charset="0"/>
              </a:rPr>
              <a:t>      це речовини, які викликають    токсичне отруєння, психологічну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Comic Sans MS" pitchFamily="66" charset="0"/>
              </a:rPr>
              <a:t> і фізичну залежність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solidFill>
                  <a:srgbClr val="7030A0"/>
                </a:solidFill>
                <a:latin typeface="Comic Sans MS" pitchFamily="66" charset="0"/>
              </a:rPr>
              <a:t>        організму.</a:t>
            </a:r>
            <a:r>
              <a:rPr lang="uk-UA" sz="4800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4" name="Рисунок 3" descr="62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652963"/>
            <a:ext cx="17430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darkwizard_garden_of_sleeping_silence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6249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FF00"/>
                </a:solidFill>
              </a:rPr>
              <a:t>Зараз в моді нюхати кокс і клубочитися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в моді прокидатися, не знаючи де і з ким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в моді засипати не думаючи про завтра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в моді напомаджені повії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в моді манікюр, педикюр, масаж, солярій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в моді тонка сигарета і мундштук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Зараз у моді "</a:t>
            </a:r>
            <a:r>
              <a:rPr lang="uk-UA" sz="3600" b="1" dirty="0" err="1" smtClean="0">
                <a:solidFill>
                  <a:srgbClr val="00FF00"/>
                </a:solidFill>
              </a:rPr>
              <a:t>Дом</a:t>
            </a:r>
            <a:r>
              <a:rPr lang="uk-UA" sz="3600" b="1" dirty="0" smtClean="0">
                <a:solidFill>
                  <a:srgbClr val="00FF00"/>
                </a:solidFill>
              </a:rPr>
              <a:t> </a:t>
            </a:r>
            <a:r>
              <a:rPr lang="uk-UA" sz="3600" b="1" dirty="0" err="1" smtClean="0">
                <a:solidFill>
                  <a:srgbClr val="00FF00"/>
                </a:solidFill>
              </a:rPr>
              <a:t>Періньон</a:t>
            </a:r>
            <a:r>
              <a:rPr lang="uk-UA" sz="3600" b="1" dirty="0" smtClean="0">
                <a:solidFill>
                  <a:srgbClr val="00FF00"/>
                </a:solidFill>
              </a:rPr>
              <a:t>" з кришталевих келихів</a:t>
            </a:r>
            <a:br>
              <a:rPr lang="uk-UA" sz="3600" b="1" dirty="0" smtClean="0">
                <a:solidFill>
                  <a:srgbClr val="00FF00"/>
                </a:solidFill>
              </a:rPr>
            </a:br>
            <a:r>
              <a:rPr lang="uk-UA" sz="3600" b="1" dirty="0" smtClean="0">
                <a:solidFill>
                  <a:srgbClr val="00FF00"/>
                </a:solidFill>
              </a:rPr>
              <a:t>Просто зараз модно говорити про деградацію суспільства, будучи його частиною.</a:t>
            </a:r>
            <a:endParaRPr lang="ru-RU" sz="3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663575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7030A0"/>
                </a:solidFill>
                <a:ea typeface="Calibri"/>
                <a:cs typeface="Times New Roman"/>
              </a:rPr>
              <a:t>Наркотичні</a:t>
            </a: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a typeface="Calibri"/>
                <a:cs typeface="Times New Roman"/>
              </a:rPr>
              <a:t>речовини</a:t>
            </a: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a typeface="Calibri"/>
                <a:cs typeface="Times New Roman"/>
              </a:rPr>
              <a:t>і</a:t>
            </a: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a typeface="Calibri"/>
                <a:cs typeface="Times New Roman"/>
              </a:rPr>
              <a:t>їх</a:t>
            </a:r>
            <a:r>
              <a:rPr lang="ru-RU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a typeface="Calibri"/>
                <a:cs typeface="Times New Roman"/>
              </a:rPr>
              <a:t>шкідливість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628775"/>
            <a:ext cx="8208962" cy="44926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7313" indent="-87313">
              <a:lnSpc>
                <a:spcPct val="80000"/>
              </a:lnSpc>
              <a:buFont typeface="Arial" charset="0"/>
              <a:buNone/>
            </a:pPr>
            <a:r>
              <a:rPr lang="ru-RU" sz="25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Багато тисяч років тому люди звернули увагу на те,  що деякі речовини мають особливий вплив на людину - спричиняють галюцинації, заспокоєння, припиняють болісні відчуття, покращують сон, формують стан душевного комфорту, задоволення, емоційного піднесення. Вживання цих речовин найчастіше було пов'язане з релігійними містеріями.</a:t>
            </a:r>
            <a:br>
              <a:rPr lang="ru-RU" sz="25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Ейфорія та неадекватна веселість, а потім дивне заніміння після вживання зілля із різних рослин незмінне супроводжували грецькі вакханалії, релігійні свята мешканців джунглів Амазонки або верхів'я Нілу.</a:t>
            </a:r>
            <a:br>
              <a:rPr lang="ru-RU" sz="25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 в минулих століттях їх використовували доволі рідко, то у XX ст. наркоманія розповсюдилася дуже широко і головним чином у великих містах.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34387" cy="6583362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Психологи вважають, що вживання наркотиків - одна із сходинок втечі від реального життя. Наступна - самогубство. Серед інших причин можна назвати такі: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- погані стосунки в родині, з близькими, з друзями;</a:t>
            </a:r>
            <a:r>
              <a:rPr lang="ru-RU" sz="400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антисоціальна поведінка та гіперактивність дітей;</a:t>
            </a:r>
            <a:r>
              <a:rPr lang="ru-RU" sz="400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 дружба з однолітками, які вживають наркотики;</a:t>
            </a:r>
            <a:r>
              <a:rPr lang="ru-RU" sz="400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- нелюбов до школи, неуспішне навчання;</a:t>
            </a:r>
            <a:br>
              <a:rPr lang="ru-RU" sz="400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- економічні та соціальні труднощі.</a:t>
            </a:r>
            <a:endParaRPr lang="ru-RU" sz="4000" smtClean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Д е в і з: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«Я  </a:t>
            </a:r>
            <a:r>
              <a:rPr lang="uk-UA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маю  права  тобі </a:t>
            </a:r>
            <a:r>
              <a:rPr lang="uk-UA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вказувати, </a:t>
            </a:r>
            <a: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але  </a:t>
            </a:r>
            <a:r>
              <a:rPr lang="uk-UA" b="1" i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вважаю </a:t>
            </a: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за  </a:t>
            </a:r>
            <a:r>
              <a:rPr lang="uk-UA" b="1" i="1" cap="all" dirty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потрібне попередити: </a:t>
            </a:r>
            <a: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b="1" i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шкідливі  звички - це  твоя </a:t>
            </a:r>
            <a:r>
              <a:rPr lang="uk-UA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розруха </a:t>
            </a:r>
            <a:r>
              <a:rPr lang="uk-UA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і  твоя  смерть.»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До </a:t>
            </a:r>
            <a:r>
              <a:rPr lang="ru-RU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яких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наслідків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a typeface="Calibri"/>
                <a:cs typeface="Times New Roman"/>
              </a:rPr>
              <a:t>призводять</a:t>
            </a:r>
            <a:r>
              <a:rPr lang="ru-RU" b="1" dirty="0" smtClean="0">
                <a:solidFill>
                  <a:srgbClr val="FF0000"/>
                </a:solidFill>
                <a:ea typeface="Calibri"/>
                <a:cs typeface="Times New Roman"/>
              </a:rPr>
              <a:t> наркотики?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marL="82550" indent="376238">
              <a:lnSpc>
                <a:spcPct val="90000"/>
              </a:lnSpc>
              <a:buFont typeface="Arial" charset="0"/>
              <a:buNone/>
            </a:pPr>
            <a:r>
              <a:rPr lang="ru-RU" sz="27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Вже через 2-3 роки вживання наркотиків призведе до повного виснаження організму. Людина худне, її шкіра набуває жовтуватого відтінку, з'являється крихкість нігтів, починає випадати волосся, повна і необоротна імпотенція. Вона втрачає здатність навіть до найменших фізичних і психічних навантажень. Настає передчасне старіння з ознаками слабоумства.</a:t>
            </a:r>
            <a:br>
              <a:rPr lang="ru-RU" sz="27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Повністю втрачаються попередні почуття і інтереси, єдиною турботою стає добування наркотику будь-якою ціною. Настає остаточна моральна та інтелектуальна деградація - повний розпад особистості.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dirty="0" smtClean="0">
                <a:solidFill>
                  <a:srgbClr val="FFFF00"/>
                </a:solidFill>
              </a:rPr>
              <a:t>- Знаєте що? 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 можете відразу після першого уколу йти і орендувати собі місце на ринку, щоб розпродавати свої речі, будинок, подружок,</a:t>
            </a:r>
            <a:b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друзів - все, що у вас є. У когось цей процес протікає швидше, у когось повільніше. Це вже не має значення. Головне, що</a:t>
            </a:r>
            <a:b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 обов'язково відбудеться. Гарантовано!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4398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Чи   можна   вилікувати   наркоманів?</a:t>
            </a:r>
            <a:endParaRPr lang="ru-RU" smtClean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8713788" cy="4852987"/>
          </a:xfrm>
        </p:spPr>
        <p:txBody>
          <a:bodyPr>
            <a:normAutofit/>
          </a:bodyPr>
          <a:lstStyle/>
          <a:p>
            <a:pPr marL="174625" indent="369888">
              <a:lnSpc>
                <a:spcPct val="80000"/>
              </a:lnSpc>
              <a:buFont typeface="Arial" charset="0"/>
              <a:buNone/>
            </a:pPr>
            <a:r>
              <a:rPr lang="ru-RU" sz="25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Так, але вилікувати дорослого наркомана легше, адже підліток несформований психологічно. Але це не означає, що допомогти підліткові неможливо. Йому потрібно приділяти більше уваги. Причина, через яку вилікувати дитину складніше, та ж сама, що й при алкоголізмі, - у дітей деградація протікає в 4 рази швидше, ніж у дорослих. Скажімо, людина, яка вперше спробувала наркотики після 20 років, до 30 стане невиправним наркоманом, але збережеться при цьому як особистість, а дитина, яка почала колотися в 13 років до 23 як особистість повністю деградує.</a:t>
            </a:r>
            <a:br>
              <a:rPr lang="ru-RU" sz="25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Майже у всіх містах України при звичайних поліклініках є наркологічні відділення, де надають медичну та психологічну допомогу анонімно і безкоштовно, що, безсумнівно, приваблює пацієнтів, які вирішили припинити вживати наркотики.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549275"/>
            <a:ext cx="5759450" cy="9985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err="1" smtClean="0">
                <a:solidFill>
                  <a:srgbClr val="FFFF00"/>
                </a:solidFill>
              </a:rPr>
              <a:t>Ознаки</a:t>
            </a:r>
            <a:r>
              <a:rPr lang="ru-RU" u="sng" dirty="0" smtClean="0">
                <a:solidFill>
                  <a:srgbClr val="FFFF00"/>
                </a:solidFill>
              </a:rPr>
              <a:t>  наркомана: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8313" y="1557338"/>
            <a:ext cx="8229600" cy="5300662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Запалення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повік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носа,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розширені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або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звужені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зіниці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rgbClr val="FFFF00"/>
                </a:solidFill>
                <a:latin typeface="+mn-lt"/>
              </a:rPr>
              <a:t>2.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Відхилення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 в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поведінці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: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загальмованість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або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надмірна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FF00"/>
                </a:solidFill>
                <a:latin typeface="+mn-lt"/>
              </a:rPr>
              <a:t>збудженість</a:t>
            </a:r>
            <a:r>
              <a:rPr lang="ru-RU" sz="5300" i="1" dirty="0">
                <a:solidFill>
                  <a:srgbClr val="FFFF00"/>
                </a:solidFill>
                <a:latin typeface="+mn-lt"/>
              </a:rPr>
              <a:t>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rgbClr val="002060"/>
                </a:solidFill>
                <a:latin typeface="+mn-lt"/>
              </a:rPr>
              <a:t>3.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Апетит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надмірно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завищений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або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відсутній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5300" i="1" dirty="0" err="1">
                <a:solidFill>
                  <a:srgbClr val="002060"/>
                </a:solidFill>
                <a:latin typeface="+mn-lt"/>
              </a:rPr>
              <a:t>втрата</a:t>
            </a:r>
            <a:r>
              <a:rPr lang="ru-RU" sz="5300" i="1" dirty="0">
                <a:solidFill>
                  <a:srgbClr val="002060"/>
                </a:solidFill>
                <a:latin typeface="+mn-lt"/>
              </a:rPr>
              <a:t> ваги.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rgbClr val="C00000"/>
                </a:solidFill>
                <a:latin typeface="+mn-lt"/>
              </a:rPr>
              <a:t>4. </a:t>
            </a:r>
            <a:r>
              <a:rPr lang="ru-RU" sz="5300" i="1" dirty="0" err="1">
                <a:solidFill>
                  <a:srgbClr val="C00000"/>
                </a:solidFill>
                <a:latin typeface="+mn-lt"/>
              </a:rPr>
              <a:t>Вічний</a:t>
            </a:r>
            <a:r>
              <a:rPr lang="ru-RU" sz="5300" i="1" dirty="0">
                <a:solidFill>
                  <a:srgbClr val="C00000"/>
                </a:solidFill>
                <a:latin typeface="+mn-lt"/>
              </a:rPr>
              <a:t> страх </a:t>
            </a:r>
            <a:r>
              <a:rPr lang="ru-RU" sz="5300" i="1" dirty="0" err="1">
                <a:solidFill>
                  <a:srgbClr val="C00000"/>
                </a:solidFill>
                <a:latin typeface="+mn-lt"/>
              </a:rPr>
              <a:t>або</a:t>
            </a:r>
            <a:r>
              <a:rPr lang="ru-RU" sz="53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C00000"/>
                </a:solidFill>
                <a:latin typeface="+mn-lt"/>
              </a:rPr>
              <a:t>агресивність</a:t>
            </a:r>
            <a:r>
              <a:rPr lang="ru-RU" sz="5300" i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rgbClr val="7030A0"/>
                </a:solidFill>
                <a:latin typeface="+mn-lt"/>
              </a:rPr>
              <a:t>5. </a:t>
            </a:r>
            <a:r>
              <a:rPr lang="ru-RU" sz="5300" i="1" dirty="0" err="1">
                <a:solidFill>
                  <a:srgbClr val="7030A0"/>
                </a:solidFill>
                <a:latin typeface="+mn-lt"/>
              </a:rPr>
              <a:t>Неприємний</a:t>
            </a:r>
            <a:r>
              <a:rPr lang="ru-RU" sz="5300" i="1" dirty="0">
                <a:solidFill>
                  <a:srgbClr val="7030A0"/>
                </a:solidFill>
                <a:latin typeface="+mn-lt"/>
              </a:rPr>
              <a:t> запах </a:t>
            </a:r>
            <a:r>
              <a:rPr lang="ru-RU" sz="5300" i="1" dirty="0" err="1">
                <a:solidFill>
                  <a:srgbClr val="7030A0"/>
                </a:solidFill>
                <a:latin typeface="+mn-lt"/>
              </a:rPr>
              <a:t>від</a:t>
            </a:r>
            <a:r>
              <a:rPr lang="ru-RU" sz="5300" i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7030A0"/>
                </a:solidFill>
                <a:latin typeface="+mn-lt"/>
              </a:rPr>
              <a:t>тіла</a:t>
            </a:r>
            <a:r>
              <a:rPr lang="ru-RU" sz="5300" i="1" dirty="0">
                <a:solidFill>
                  <a:srgbClr val="7030A0"/>
                </a:solidFill>
                <a:latin typeface="+mn-lt"/>
              </a:rPr>
              <a:t>, </a:t>
            </a:r>
            <a:r>
              <a:rPr lang="ru-RU" sz="5300" i="1" dirty="0" err="1">
                <a:solidFill>
                  <a:srgbClr val="7030A0"/>
                </a:solidFill>
                <a:latin typeface="+mn-lt"/>
              </a:rPr>
              <a:t>із</a:t>
            </a:r>
            <a:r>
              <a:rPr lang="ru-RU" sz="5300" i="1" dirty="0">
                <a:solidFill>
                  <a:srgbClr val="7030A0"/>
                </a:solidFill>
                <a:latin typeface="+mn-lt"/>
              </a:rPr>
              <a:t> рота. </a:t>
            </a:r>
            <a:br>
              <a:rPr lang="ru-RU" sz="5300" i="1" dirty="0">
                <a:solidFill>
                  <a:srgbClr val="7030A0"/>
                </a:solidFill>
                <a:latin typeface="+mn-lt"/>
              </a:rPr>
            </a:br>
            <a:r>
              <a:rPr lang="ru-RU" sz="5300" i="1" dirty="0">
                <a:solidFill>
                  <a:srgbClr val="006600"/>
                </a:solidFill>
                <a:latin typeface="+mn-lt"/>
              </a:rPr>
              <a:t>6.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Проблеми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із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шлунком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, поноси,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нудота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;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шкіра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стає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006600"/>
                </a:solidFill>
                <a:latin typeface="+mn-lt"/>
              </a:rPr>
              <a:t>зморщеною</a:t>
            </a:r>
            <a:r>
              <a:rPr lang="ru-RU" sz="5300" i="1" dirty="0">
                <a:solidFill>
                  <a:srgbClr val="006600"/>
                </a:solidFill>
                <a:latin typeface="+mn-lt"/>
              </a:rPr>
              <a:t>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7. </a:t>
            </a:r>
            <a:r>
              <a:rPr lang="ru-RU" sz="5300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Виразки</a:t>
            </a:r>
            <a:r>
              <a:rPr lang="ru-RU" sz="53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</a:t>
            </a:r>
            <a:r>
              <a:rPr lang="ru-RU" sz="5300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місці</a:t>
            </a:r>
            <a:r>
              <a:rPr lang="ru-RU" sz="53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ін'єкцій</a:t>
            </a:r>
            <a:r>
              <a:rPr lang="ru-RU" sz="53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  <a:r>
              <a:rPr lang="ru-RU" sz="5300" i="1" dirty="0">
                <a:latin typeface="+mn-lt"/>
              </a:rPr>
              <a:t/>
            </a:r>
            <a:br>
              <a:rPr lang="ru-RU" sz="5300" i="1" dirty="0">
                <a:latin typeface="+mn-lt"/>
              </a:rPr>
            </a:br>
            <a:r>
              <a:rPr lang="ru-RU" sz="5300" i="1" dirty="0">
                <a:solidFill>
                  <a:srgbClr val="FF0000"/>
                </a:solidFill>
                <a:latin typeface="+mn-lt"/>
              </a:rPr>
              <a:t>8.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Руйнується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уява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про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моральні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300" i="1" dirty="0" err="1">
                <a:solidFill>
                  <a:srgbClr val="FF0000"/>
                </a:solidFill>
                <a:latin typeface="+mn-lt"/>
              </a:rPr>
              <a:t>цінності</a:t>
            </a:r>
            <a:r>
              <a:rPr lang="ru-RU" sz="5300" i="1" dirty="0">
                <a:solidFill>
                  <a:srgbClr val="FF0000"/>
                </a:solidFill>
                <a:latin typeface="+mn-lt"/>
              </a:rPr>
              <a:t>. </a:t>
            </a:r>
            <a:endParaRPr lang="ru-RU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ce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3671888" cy="231298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5" name="Picture 8" descr="faces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052513"/>
            <a:ext cx="3959225" cy="24955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7" descr="faces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789363"/>
            <a:ext cx="4457700" cy="2808287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7" name="Picture 4" descr="newface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716338"/>
            <a:ext cx="3960813" cy="29718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19250" y="0"/>
            <a:ext cx="5976938" cy="9985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2060"/>
                </a:solidFill>
              </a:rPr>
              <a:t>Наркоман  до  та  </a:t>
            </a:r>
            <a:r>
              <a:rPr lang="ru-RU" u="sng" dirty="0" err="1" smtClean="0">
                <a:solidFill>
                  <a:srgbClr val="002060"/>
                </a:solidFill>
              </a:rPr>
              <a:t>п</a:t>
            </a:r>
            <a:r>
              <a:rPr lang="uk-UA" u="sng" dirty="0" err="1" smtClean="0">
                <a:solidFill>
                  <a:srgbClr val="002060"/>
                </a:solidFill>
              </a:rPr>
              <a:t>ісля</a:t>
            </a:r>
            <a:r>
              <a:rPr lang="uk-UA" u="sng" dirty="0" smtClean="0">
                <a:solidFill>
                  <a:srgbClr val="002060"/>
                </a:solidFill>
              </a:rPr>
              <a:t>  вживання  наркотиків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" descr="engines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404813"/>
            <a:ext cx="87852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Наркоманія — це жахливо! 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Наркоманія — це небезпечне явище, 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і боротьба з ним повинна бути 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          безкомпромісною. </a:t>
            </a:r>
            <a:br>
              <a:rPr lang="ru-RU" sz="4000" b="1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Необхідно добиватися повного його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викорінення, не залишати йому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будь-яких можливостей для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продовження існування як на рівні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всього суспільства, так і на рівні</a:t>
            </a:r>
          </a:p>
          <a:p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           кожного окремого випадку.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0825" y="260350"/>
            <a:ext cx="8642350" cy="6264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u="sng" dirty="0">
                <a:solidFill>
                  <a:srgbClr val="C00000"/>
                </a:solidFill>
              </a:rPr>
              <a:t>Алкоголь, тютюн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i="1" u="sng" dirty="0">
                <a:solidFill>
                  <a:srgbClr val="C00000"/>
                </a:solidFill>
              </a:rPr>
              <a:t> </a:t>
            </a:r>
            <a:r>
              <a:rPr lang="ru-RU" sz="5400" b="1" i="1" u="sng" dirty="0" err="1">
                <a:solidFill>
                  <a:srgbClr val="C00000"/>
                </a:solidFill>
              </a:rPr>
              <a:t>і</a:t>
            </a:r>
            <a:r>
              <a:rPr lang="ru-RU" sz="5400" b="1" i="1" u="sng" dirty="0">
                <a:solidFill>
                  <a:srgbClr val="C00000"/>
                </a:solidFill>
              </a:rPr>
              <a:t>  наркотики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</a:rPr>
              <a:t>три </a:t>
            </a:r>
            <a:r>
              <a:rPr lang="ru-RU" sz="5400" b="1" dirty="0" err="1">
                <a:solidFill>
                  <a:srgbClr val="C00000"/>
                </a:solidFill>
              </a:rPr>
              <a:t>голови</a:t>
            </a:r>
            <a:r>
              <a:rPr lang="ru-RU" sz="5400" b="1" dirty="0">
                <a:solidFill>
                  <a:srgbClr val="C00000"/>
                </a:solidFill>
              </a:rPr>
              <a:t> одного </a:t>
            </a:r>
            <a:r>
              <a:rPr lang="ru-RU" sz="5400" b="1" dirty="0" err="1">
                <a:solidFill>
                  <a:srgbClr val="C00000"/>
                </a:solidFill>
              </a:rPr>
              <a:t>чудовиська</a:t>
            </a:r>
            <a:r>
              <a:rPr lang="ru-RU" sz="5400" b="1" dirty="0">
                <a:solidFill>
                  <a:srgbClr val="C00000"/>
                </a:solidFill>
              </a:rPr>
              <a:t>, яке </a:t>
            </a:r>
            <a:r>
              <a:rPr lang="ru-RU" sz="5400" b="1" dirty="0" err="1">
                <a:solidFill>
                  <a:srgbClr val="C00000"/>
                </a:solidFill>
              </a:rPr>
              <a:t>має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страшну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владу</a:t>
            </a:r>
            <a:r>
              <a:rPr lang="ru-RU" sz="5400" b="1" dirty="0">
                <a:solidFill>
                  <a:srgbClr val="C00000"/>
                </a:solidFill>
              </a:rPr>
              <a:t> над людьми, </a:t>
            </a:r>
            <a:r>
              <a:rPr lang="ru-RU" sz="5400" b="1" dirty="0" err="1">
                <a:solidFill>
                  <a:srgbClr val="C00000"/>
                </a:solidFill>
              </a:rPr>
              <a:t>особливе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дітьми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і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підлітками</a:t>
            </a:r>
            <a:r>
              <a:rPr lang="ru-RU" sz="5400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569325" cy="63357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u="sng" dirty="0" err="1" smtClean="0">
                <a:solidFill>
                  <a:srgbClr val="FF0000"/>
                </a:solidFill>
              </a:rPr>
              <a:t>Пам'ятайте</a:t>
            </a:r>
            <a:r>
              <a:rPr lang="ru-RU" sz="6000" b="1" i="1" u="sng" dirty="0" smtClean="0">
                <a:solidFill>
                  <a:srgbClr val="FF0000"/>
                </a:solidFill>
              </a:rPr>
              <a:t>: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err="1" smtClean="0">
                <a:solidFill>
                  <a:srgbClr val="FF0000"/>
                </a:solidFill>
              </a:rPr>
              <a:t>здоров'я</a:t>
            </a:r>
            <a:r>
              <a:rPr lang="ru-RU" sz="6000" b="1" dirty="0" smtClean="0">
                <a:solidFill>
                  <a:srgbClr val="FF0000"/>
                </a:solidFill>
              </a:rPr>
              <a:t>, </a:t>
            </a:r>
            <a:r>
              <a:rPr lang="ru-RU" sz="6000" b="1" dirty="0" err="1" smtClean="0">
                <a:solidFill>
                  <a:srgbClr val="FF0000"/>
                </a:solidFill>
              </a:rPr>
              <a:t>справжня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радість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і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щастя</a:t>
            </a:r>
            <a:r>
              <a:rPr lang="ru-RU" sz="6000" b="1" dirty="0" smtClean="0">
                <a:solidFill>
                  <a:srgbClr val="FF0000"/>
                </a:solidFill>
              </a:rPr>
              <a:t> не </a:t>
            </a:r>
            <a:r>
              <a:rPr lang="ru-RU" sz="6000" b="1" dirty="0" err="1" smtClean="0">
                <a:solidFill>
                  <a:srgbClr val="FF0000"/>
                </a:solidFill>
              </a:rPr>
              <a:t>сумісні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</a:rPr>
              <a:t> тютюном, наркотиками </a:t>
            </a:r>
            <a:r>
              <a:rPr lang="ru-RU" sz="6000" b="1" dirty="0" err="1" smtClean="0">
                <a:solidFill>
                  <a:srgbClr val="FF0000"/>
                </a:solidFill>
              </a:rPr>
              <a:t>і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</a:rPr>
              <a:t>спиртними</a:t>
            </a:r>
            <a:r>
              <a:rPr lang="ru-RU" sz="6000" b="1" dirty="0" smtClean="0">
                <a:solidFill>
                  <a:srgbClr val="FF0000"/>
                </a:solidFill>
              </a:rPr>
              <a:t> напоями.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63230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- Дорогі діти! </a:t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Сьогодні 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ми поговоримо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  вами  про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шкідливі звички: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алкоголізм, наркоманія і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нікотин. </a:t>
            </a:r>
            <a:b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Останнім часом в нашій країні зросла кількість тих, хто вживає наркотичні речовини, алкогольні напої та палить. Тепер Україна стала однією з перших держав світу за їх споживанням.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i="1" u="sng" dirty="0">
                <a:solidFill>
                  <a:srgbClr val="FF0000"/>
                </a:solidFill>
              </a:rPr>
              <a:t>Наркоманія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  призводить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до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Сніду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! Схаменіться!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b="1" i="1" u="sng" dirty="0" smtClean="0">
                <a:solidFill>
                  <a:srgbClr val="FF0000"/>
                </a:solidFill>
              </a:rPr>
              <a:t>Алкоголь </a:t>
            </a:r>
            <a:r>
              <a:rPr lang="uk-UA" sz="2800" b="1" i="1" u="sng" dirty="0">
                <a:solidFill>
                  <a:srgbClr val="FF0000"/>
                </a:solidFill>
              </a:rPr>
              <a:t>і </a:t>
            </a:r>
            <a:r>
              <a:rPr lang="uk-UA" sz="2800" b="1" i="1" u="sng" dirty="0" err="1" smtClean="0">
                <a:solidFill>
                  <a:srgbClr val="FF0000"/>
                </a:solidFill>
              </a:rPr>
              <a:t>тютюнопаління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- це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деградація особистості, хвороби психіки, </a:t>
            </a:r>
            <a:r>
              <a:rPr lang="uk-UA" sz="2800" b="1" dirty="0" err="1">
                <a:solidFill>
                  <a:schemeClr val="accent2">
                    <a:lumMod val="50000"/>
                  </a:schemeClr>
                </a:solidFill>
              </a:rPr>
              <a:t>онкозахворювання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, горе і сльози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38020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Твереза </a:t>
            </a:r>
            <a:r>
              <a:rPr lang="ru-RU" dirty="0" err="1" smtClean="0">
                <a:solidFill>
                  <a:srgbClr val="FF0000"/>
                </a:solidFill>
              </a:rPr>
              <a:t>людина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err="1" smtClean="0">
                <a:solidFill>
                  <a:srgbClr val="002060"/>
                </a:solidFill>
              </a:rPr>
              <a:t>щаслива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сім'я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Тверезі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err="1" smtClean="0">
                <a:solidFill>
                  <a:srgbClr val="002060"/>
                </a:solidFill>
              </a:rPr>
              <a:t>здорове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суспільство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Тверезий</a:t>
            </a:r>
            <a:r>
              <a:rPr lang="ru-RU" dirty="0" smtClean="0">
                <a:solidFill>
                  <a:srgbClr val="FF0000"/>
                </a:solidFill>
              </a:rPr>
              <a:t> народ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dirty="0" err="1" smtClean="0">
                <a:solidFill>
                  <a:srgbClr val="002060"/>
                </a:solidFill>
              </a:rPr>
              <a:t>світле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майбутнє</a:t>
            </a:r>
            <a:r>
              <a:rPr lang="ru-RU" dirty="0" smtClean="0">
                <a:solidFill>
                  <a:srgbClr val="002060"/>
                </a:solidFill>
              </a:rPr>
              <a:t>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6013" y="476250"/>
            <a:ext cx="7343775" cy="1800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sz="4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4400" b="1" dirty="0" err="1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таке</a:t>
            </a:r>
            <a:r>
              <a:rPr lang="ru-RU" sz="4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uk-UA" sz="44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алкоголь?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Як  він  шкодить на  здоров'я  людини?</a:t>
            </a:r>
            <a:endParaRPr lang="ru-RU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56784" cy="114300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Історія</a:t>
            </a: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err="1" smtClean="0">
                <a:solidFill>
                  <a:srgbClr val="FFFF00"/>
                </a:solidFill>
              </a:rPr>
              <a:t>виникнення</a:t>
            </a:r>
            <a:r>
              <a:rPr lang="ru-RU" b="1" dirty="0" smtClean="0">
                <a:solidFill>
                  <a:srgbClr val="FFFF00"/>
                </a:solidFill>
              </a:rPr>
              <a:t>   </a:t>
            </a:r>
            <a:r>
              <a:rPr lang="ru-RU" b="1" dirty="0" err="1" smtClean="0">
                <a:solidFill>
                  <a:srgbClr val="FFFF00"/>
                </a:solidFill>
              </a:rPr>
              <a:t>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розповсюдження</a:t>
            </a:r>
            <a:r>
              <a:rPr lang="ru-RU" b="1" dirty="0" smtClean="0">
                <a:solidFill>
                  <a:srgbClr val="FFFF00"/>
                </a:solidFill>
              </a:rPr>
              <a:t>   алкоголю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341438"/>
            <a:ext cx="8316912" cy="5256212"/>
          </a:xfrm>
        </p:spPr>
        <p:txBody>
          <a:bodyPr rtlCol="0"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прадавніх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часів</a:t>
            </a:r>
            <a:r>
              <a:rPr lang="ru-RU" b="1" dirty="0" smtClean="0">
                <a:solidFill>
                  <a:srgbClr val="002060"/>
                </a:solidFill>
              </a:rPr>
              <a:t> алкоголь </a:t>
            </a:r>
            <a:r>
              <a:rPr lang="ru-RU" b="1" dirty="0" err="1" smtClean="0">
                <a:solidFill>
                  <a:srgbClr val="002060"/>
                </a:solidFill>
              </a:rPr>
              <a:t>називають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викрадачем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розуму</a:t>
            </a:r>
            <a:r>
              <a:rPr lang="ru-RU" b="1" dirty="0" smtClean="0">
                <a:solidFill>
                  <a:srgbClr val="002060"/>
                </a:solidFill>
              </a:rPr>
              <a:t>. Як </a:t>
            </a:r>
            <a:r>
              <a:rPr lang="ru-RU" b="1" dirty="0" err="1" smtClean="0">
                <a:solidFill>
                  <a:srgbClr val="002060"/>
                </a:solidFill>
              </a:rPr>
              <a:t>свідчать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учені</a:t>
            </a:r>
            <a:r>
              <a:rPr lang="ru-RU" b="1" dirty="0" smtClean="0">
                <a:solidFill>
                  <a:srgbClr val="002060"/>
                </a:solidFill>
              </a:rPr>
              <a:t>, про </a:t>
            </a:r>
            <a:r>
              <a:rPr lang="ru-RU" b="1" dirty="0" err="1" smtClean="0">
                <a:solidFill>
                  <a:srgbClr val="002060"/>
                </a:solidFill>
              </a:rPr>
              <a:t>властивості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спиртних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виробів</a:t>
            </a:r>
            <a:r>
              <a:rPr lang="ru-RU" b="1" dirty="0" smtClean="0">
                <a:solidFill>
                  <a:srgbClr val="002060"/>
                </a:solidFill>
              </a:rPr>
              <a:t> людям </a:t>
            </a:r>
            <a:r>
              <a:rPr lang="ru-RU" b="1" dirty="0" err="1" smtClean="0">
                <a:solidFill>
                  <a:srgbClr val="002060"/>
                </a:solidFill>
              </a:rPr>
              <a:t>було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відомо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близько</a:t>
            </a:r>
            <a:r>
              <a:rPr lang="ru-RU" b="1" dirty="0" smtClean="0">
                <a:solidFill>
                  <a:srgbClr val="002060"/>
                </a:solidFill>
              </a:rPr>
              <a:t> 10 тис.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 тому. </a:t>
            </a:r>
            <a:r>
              <a:rPr lang="ru-RU" b="1" dirty="0" err="1" smtClean="0">
                <a:solidFill>
                  <a:srgbClr val="002060"/>
                </a:solidFill>
              </a:rPr>
              <a:t>Відомий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мандрівник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Міклуха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Маклай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спостерігав</a:t>
            </a:r>
            <a:r>
              <a:rPr lang="ru-RU" b="1" dirty="0" smtClean="0">
                <a:solidFill>
                  <a:srgbClr val="002060"/>
                </a:solidFill>
              </a:rPr>
              <a:t> за папуасами </a:t>
            </a:r>
            <a:r>
              <a:rPr lang="ru-RU" b="1" dirty="0" err="1" smtClean="0">
                <a:solidFill>
                  <a:srgbClr val="002060"/>
                </a:solidFill>
              </a:rPr>
              <a:t>Нової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Гвінеї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вміли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вогонь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володіли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прийомами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приготування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хмільних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напоїв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Історія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зберегла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нащадків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ім’я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першої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людини</a:t>
            </a:r>
            <a:r>
              <a:rPr lang="ru-RU" b="1" dirty="0" smtClean="0">
                <a:solidFill>
                  <a:srgbClr val="002060"/>
                </a:solidFill>
              </a:rPr>
              <a:t>, яка </a:t>
            </a:r>
            <a:r>
              <a:rPr lang="ru-RU" b="1" dirty="0" err="1" smtClean="0">
                <a:solidFill>
                  <a:srgbClr val="002060"/>
                </a:solidFill>
              </a:rPr>
              <a:t>відкрила</a:t>
            </a:r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 err="1" smtClean="0">
                <a:solidFill>
                  <a:srgbClr val="002060"/>
                </a:solidFill>
              </a:rPr>
              <a:t>світу</a:t>
            </a:r>
            <a:r>
              <a:rPr lang="ru-RU" b="1" dirty="0" smtClean="0">
                <a:solidFill>
                  <a:srgbClr val="002060"/>
                </a:solidFill>
              </a:rPr>
              <a:t> алкоголь. А от слово "алкоголь" </a:t>
            </a:r>
            <a:r>
              <a:rPr lang="ru-RU" b="1" dirty="0" err="1" smtClean="0">
                <a:solidFill>
                  <a:srgbClr val="002060"/>
                </a:solidFill>
              </a:rPr>
              <a:t>має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арабське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походження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означає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одурманення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запаморочення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Араби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ще</a:t>
            </a:r>
            <a:r>
              <a:rPr lang="ru-RU" b="1" dirty="0" smtClean="0">
                <a:solidFill>
                  <a:srgbClr val="002060"/>
                </a:solidFill>
              </a:rPr>
              <a:t> в ІІ-VІІ </a:t>
            </a:r>
            <a:r>
              <a:rPr lang="ru-RU" b="1" dirty="0" err="1" smtClean="0">
                <a:solidFill>
                  <a:srgbClr val="002060"/>
                </a:solidFill>
              </a:rPr>
              <a:t>столітті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навчились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добувати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чистий</a:t>
            </a:r>
            <a:r>
              <a:rPr lang="ru-RU" b="1" dirty="0" smtClean="0">
                <a:solidFill>
                  <a:srgbClr val="002060"/>
                </a:solidFill>
              </a:rPr>
              <a:t> спирт, </a:t>
            </a:r>
            <a:r>
              <a:rPr lang="ru-RU" b="1" dirty="0" err="1" smtClean="0">
                <a:solidFill>
                  <a:srgbClr val="002060"/>
                </a:solidFill>
              </a:rPr>
              <a:t>називаючи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душею</a:t>
            </a:r>
            <a:r>
              <a:rPr lang="ru-RU" b="1" dirty="0" smtClean="0">
                <a:solidFill>
                  <a:srgbClr val="002060"/>
                </a:solidFill>
              </a:rPr>
              <a:t> вина", </a:t>
            </a:r>
            <a:r>
              <a:rPr lang="ru-RU" b="1" dirty="0" err="1" smtClean="0">
                <a:solidFill>
                  <a:srgbClr val="002060"/>
                </a:solidFill>
              </a:rPr>
              <a:t>але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використовували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в основному в </a:t>
            </a:r>
            <a:r>
              <a:rPr lang="ru-RU" b="1" dirty="0" err="1" smtClean="0">
                <a:solidFill>
                  <a:srgbClr val="002060"/>
                </a:solidFill>
              </a:rPr>
              <a:t>медицині</a:t>
            </a:r>
            <a:r>
              <a:rPr lang="ru-RU" b="1" dirty="0" smtClean="0">
                <a:solidFill>
                  <a:srgbClr val="002060"/>
                </a:solidFill>
              </a:rPr>
              <a:t>. А в </a:t>
            </a:r>
            <a:r>
              <a:rPr lang="ru-RU" b="1" dirty="0" err="1" smtClean="0">
                <a:solidFill>
                  <a:srgbClr val="002060"/>
                </a:solidFill>
              </a:rPr>
              <a:t>Європі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лише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ХІV ст.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винайдений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спосіб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дистиляції</a:t>
            </a:r>
            <a:r>
              <a:rPr lang="ru-RU" b="1" dirty="0" smtClean="0">
                <a:solidFill>
                  <a:srgbClr val="002060"/>
                </a:solidFill>
              </a:rPr>
              <a:t> спирту. </a:t>
            </a:r>
            <a:r>
              <a:rPr lang="ru-RU" b="1" dirty="0" err="1" smtClean="0">
                <a:solidFill>
                  <a:srgbClr val="002060"/>
                </a:solidFill>
              </a:rPr>
              <a:t>Деякі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алхіміки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охрестили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його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вогненною</a:t>
            </a:r>
            <a:r>
              <a:rPr lang="ru-RU" b="1" dirty="0" smtClean="0">
                <a:solidFill>
                  <a:srgbClr val="002060"/>
                </a:solidFill>
              </a:rPr>
              <a:t> водою" та "водою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", поза як </a:t>
            </a:r>
            <a:r>
              <a:rPr lang="ru-RU" b="1" dirty="0" err="1" smtClean="0">
                <a:solidFill>
                  <a:srgbClr val="002060"/>
                </a:solidFill>
              </a:rPr>
              <a:t>людина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після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вживання</a:t>
            </a:r>
            <a:r>
              <a:rPr lang="ru-RU" b="1" dirty="0" smtClean="0">
                <a:solidFill>
                  <a:srgbClr val="002060"/>
                </a:solidFill>
              </a:rPr>
              <a:t> алкоголю </a:t>
            </a:r>
            <a:r>
              <a:rPr lang="ru-RU" b="1" dirty="0" err="1" smtClean="0">
                <a:solidFill>
                  <a:srgbClr val="002060"/>
                </a:solidFill>
              </a:rPr>
              <a:t>набувала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відчуття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молодості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b="1" dirty="0" smtClean="0">
                <a:solidFill>
                  <a:srgbClr val="002060"/>
                </a:solidFill>
              </a:rPr>
              <a:t>, ставала веселою, </a:t>
            </a:r>
            <a:r>
              <a:rPr lang="ru-RU" b="1" dirty="0" err="1" smtClean="0">
                <a:solidFill>
                  <a:srgbClr val="002060"/>
                </a:solidFill>
              </a:rPr>
              <a:t>жвавою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Однак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незабаром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прийшло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розчарування</a:t>
            </a:r>
            <a:r>
              <a:rPr lang="ru-RU" b="1" dirty="0" smtClean="0">
                <a:solidFill>
                  <a:srgbClr val="002060"/>
                </a:solidFill>
              </a:rPr>
              <a:t>: вода </a:t>
            </a:r>
            <a:r>
              <a:rPr lang="ru-RU" b="1" dirty="0" err="1" smtClean="0">
                <a:solidFill>
                  <a:srgbClr val="002060"/>
                </a:solidFill>
              </a:rPr>
              <a:t>життя</a:t>
            </a:r>
            <a:r>
              <a:rPr lang="ru-RU" b="1" dirty="0" smtClean="0">
                <a:solidFill>
                  <a:srgbClr val="002060"/>
                </a:solidFill>
              </a:rPr>
              <a:t> по злому </a:t>
            </a:r>
            <a:r>
              <a:rPr lang="ru-RU" b="1" dirty="0" err="1" smtClean="0">
                <a:solidFill>
                  <a:srgbClr val="002060"/>
                </a:solidFill>
              </a:rPr>
              <a:t>пожартувала</a:t>
            </a:r>
            <a:r>
              <a:rPr lang="ru-RU" b="1" dirty="0" smtClean="0">
                <a:solidFill>
                  <a:srgbClr val="002060"/>
                </a:solidFill>
              </a:rPr>
              <a:t> над </a:t>
            </a:r>
            <a:r>
              <a:rPr lang="ru-RU" b="1" dirty="0" err="1" smtClean="0">
                <a:solidFill>
                  <a:srgbClr val="002060"/>
                </a:solidFill>
              </a:rPr>
              <a:t>людиною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свідомість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якої</a:t>
            </a:r>
            <a:r>
              <a:rPr lang="ru-RU" b="1" dirty="0" smtClean="0">
                <a:solidFill>
                  <a:srgbClr val="002060"/>
                </a:solidFill>
              </a:rPr>
              <a:t> стала </a:t>
            </a:r>
            <a:r>
              <a:rPr lang="ru-RU" b="1" dirty="0" err="1" smtClean="0">
                <a:solidFill>
                  <a:srgbClr val="002060"/>
                </a:solidFill>
              </a:rPr>
              <a:t>задурманеною</a:t>
            </a:r>
            <a:r>
              <a:rPr lang="ru-RU" b="1" dirty="0" smtClean="0">
                <a:solidFill>
                  <a:srgbClr val="002060"/>
                </a:solidFill>
              </a:rPr>
              <a:t>, а блаженство </a:t>
            </a:r>
            <a:r>
              <a:rPr lang="ru-RU" b="1" dirty="0" err="1" smtClean="0">
                <a:solidFill>
                  <a:srgbClr val="002060"/>
                </a:solidFill>
              </a:rPr>
              <a:t>несправжнім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уявним</a:t>
            </a:r>
            <a:r>
              <a:rPr lang="ru-RU" b="1" dirty="0" smtClean="0">
                <a:solidFill>
                  <a:srgbClr val="002060"/>
                </a:solidFill>
              </a:rPr>
              <a:t>. І </a:t>
            </a:r>
            <a:r>
              <a:rPr lang="ru-RU" b="1" dirty="0" err="1" smtClean="0">
                <a:solidFill>
                  <a:srgbClr val="002060"/>
                </a:solidFill>
              </a:rPr>
              <a:t>тоді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вчені</a:t>
            </a:r>
            <a:r>
              <a:rPr lang="ru-RU" b="1" dirty="0" smtClean="0">
                <a:solidFill>
                  <a:srgbClr val="002060"/>
                </a:solidFill>
              </a:rPr>
              <a:t> та </a:t>
            </a:r>
            <a:r>
              <a:rPr lang="ru-RU" b="1" dirty="0" err="1" smtClean="0">
                <a:solidFill>
                  <a:srgbClr val="002060"/>
                </a:solidFill>
              </a:rPr>
              <a:t>лікарі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перейменували</a:t>
            </a:r>
            <a:r>
              <a:rPr lang="ru-RU" b="1" dirty="0" smtClean="0">
                <a:solidFill>
                  <a:srgbClr val="002060"/>
                </a:solidFill>
              </a:rPr>
              <a:t> алкоголь у "воду </a:t>
            </a:r>
            <a:r>
              <a:rPr lang="ru-RU" b="1" dirty="0" err="1" smtClean="0">
                <a:solidFill>
                  <a:srgbClr val="002060"/>
                </a:solidFill>
              </a:rPr>
              <a:t>смерті</a:t>
            </a:r>
            <a:r>
              <a:rPr lang="ru-RU" b="1" dirty="0" smtClean="0">
                <a:solidFill>
                  <a:srgbClr val="002060"/>
                </a:solidFill>
              </a:rPr>
              <a:t>".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err="1" smtClean="0">
                <a:solidFill>
                  <a:srgbClr val="002060"/>
                </a:solidFill>
              </a:rPr>
              <a:t>Щодо</a:t>
            </a:r>
            <a:r>
              <a:rPr lang="ru-RU" b="1" dirty="0" smtClean="0">
                <a:solidFill>
                  <a:srgbClr val="002060"/>
                </a:solidFill>
              </a:rPr>
              <a:t> вина, то </a:t>
            </a:r>
            <a:r>
              <a:rPr lang="ru-RU" b="1" dirty="0" err="1" smtClean="0">
                <a:solidFill>
                  <a:srgbClr val="002060"/>
                </a:solidFill>
              </a:rPr>
              <a:t>воно</a:t>
            </a:r>
            <a:r>
              <a:rPr lang="ru-RU" b="1" dirty="0" smtClean="0">
                <a:solidFill>
                  <a:srgbClr val="002060"/>
                </a:solidFill>
              </a:rPr>
              <a:t> особливого </a:t>
            </a:r>
            <a:r>
              <a:rPr lang="ru-RU" b="1" dirty="0" err="1" smtClean="0">
                <a:solidFill>
                  <a:srgbClr val="002060"/>
                </a:solidFill>
              </a:rPr>
              <a:t>розповсюдження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набуло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Греції</a:t>
            </a:r>
            <a:r>
              <a:rPr lang="ru-RU" b="1" dirty="0" smtClean="0">
                <a:solidFill>
                  <a:srgbClr val="002060"/>
                </a:solidFill>
              </a:rPr>
              <a:t>, де виноград почали </a:t>
            </a:r>
            <a:r>
              <a:rPr lang="ru-RU" b="1" dirty="0" err="1" smtClean="0">
                <a:solidFill>
                  <a:srgbClr val="002060"/>
                </a:solidFill>
              </a:rPr>
              <a:t>культивувати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4 тис. </a:t>
            </a:r>
            <a:r>
              <a:rPr lang="ru-RU" b="1" dirty="0" err="1" smtClean="0">
                <a:solidFill>
                  <a:srgbClr val="002060"/>
                </a:solidFill>
              </a:rPr>
              <a:t>років</a:t>
            </a:r>
            <a:r>
              <a:rPr lang="ru-RU" b="1" dirty="0" smtClean="0">
                <a:solidFill>
                  <a:srgbClr val="002060"/>
                </a:solidFill>
              </a:rPr>
              <a:t> до н.е. Покровителем виноградарства та </a:t>
            </a:r>
            <a:r>
              <a:rPr lang="ru-RU" b="1" dirty="0" err="1" smtClean="0">
                <a:solidFill>
                  <a:srgbClr val="002060"/>
                </a:solidFill>
              </a:rPr>
              <a:t>виноробства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греків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бог </a:t>
            </a:r>
            <a:r>
              <a:rPr lang="ru-RU" b="1" dirty="0" err="1" smtClean="0">
                <a:solidFill>
                  <a:srgbClr val="002060"/>
                </a:solidFill>
              </a:rPr>
              <a:t>Діоніс</a:t>
            </a:r>
            <a:r>
              <a:rPr lang="ru-RU" b="1" dirty="0" smtClean="0">
                <a:solidFill>
                  <a:srgbClr val="002060"/>
                </a:solidFill>
              </a:rPr>
              <a:t>. Як греки так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римляни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вважали</a:t>
            </a:r>
            <a:r>
              <a:rPr lang="ru-RU" b="1" dirty="0" smtClean="0">
                <a:solidFill>
                  <a:srgbClr val="002060"/>
                </a:solidFill>
              </a:rPr>
              <a:t> вино </a:t>
            </a:r>
            <a:r>
              <a:rPr lang="ru-RU" b="1" dirty="0" err="1" smtClean="0">
                <a:solidFill>
                  <a:srgbClr val="002060"/>
                </a:solidFill>
              </a:rPr>
              <a:t>божественним</a:t>
            </a:r>
            <a:r>
              <a:rPr lang="ru-RU" b="1" dirty="0" smtClean="0">
                <a:solidFill>
                  <a:srgbClr val="002060"/>
                </a:solidFill>
              </a:rPr>
              <a:t> даром, про </a:t>
            </a:r>
            <a:r>
              <a:rPr lang="ru-RU" b="1" dirty="0" err="1" smtClean="0">
                <a:solidFill>
                  <a:srgbClr val="002060"/>
                </a:solidFill>
              </a:rPr>
              <a:t>нього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складали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легенди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йому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присвячували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цілі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театралізовані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дійства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гаслом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Помолимось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Діонісу</a:t>
            </a:r>
            <a:r>
              <a:rPr lang="ru-RU" b="1" dirty="0" smtClean="0">
                <a:solidFill>
                  <a:srgbClr val="002060"/>
                </a:solidFill>
              </a:rPr>
              <a:t>". У римлян </a:t>
            </a:r>
            <a:r>
              <a:rPr lang="ru-RU" b="1" dirty="0" err="1" smtClean="0">
                <a:solidFill>
                  <a:srgbClr val="002060"/>
                </a:solidFill>
              </a:rPr>
              <a:t>такі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п’яні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розгули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називались</a:t>
            </a:r>
            <a:r>
              <a:rPr lang="ru-RU" b="1" dirty="0" smtClean="0">
                <a:solidFill>
                  <a:srgbClr val="002060"/>
                </a:solidFill>
              </a:rPr>
              <a:t> "</a:t>
            </a:r>
            <a:r>
              <a:rPr lang="ru-RU" b="1" dirty="0" err="1" smtClean="0">
                <a:solidFill>
                  <a:srgbClr val="002060"/>
                </a:solidFill>
              </a:rPr>
              <a:t>вакханаліями</a:t>
            </a:r>
            <a:r>
              <a:rPr lang="ru-RU" b="1" dirty="0" smtClean="0">
                <a:solidFill>
                  <a:srgbClr val="002060"/>
                </a:solidFill>
              </a:rPr>
              <a:t>" на честь бога вина Вакха /</a:t>
            </a:r>
            <a:r>
              <a:rPr lang="ru-RU" b="1" dirty="0" err="1" smtClean="0">
                <a:solidFill>
                  <a:srgbClr val="002060"/>
                </a:solidFill>
              </a:rPr>
              <a:t>або</a:t>
            </a:r>
            <a:r>
              <a:rPr lang="ru-RU" b="1" dirty="0" smtClean="0">
                <a:solidFill>
                  <a:srgbClr val="002060"/>
                </a:solidFill>
              </a:rPr>
              <a:t> Бахуса/.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Зловживання</a:t>
            </a:r>
            <a:r>
              <a:rPr lang="ru-RU" b="1" dirty="0" smtClean="0">
                <a:solidFill>
                  <a:srgbClr val="002060"/>
                </a:solidFill>
              </a:rPr>
              <a:t>, як вина, так </a:t>
            </a:r>
            <a:r>
              <a:rPr lang="ru-RU" b="1" dirty="0" err="1" smtClean="0">
                <a:solidFill>
                  <a:srgbClr val="002060"/>
                </a:solidFill>
              </a:rPr>
              <a:t>пізніше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горілки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звичайно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призводило</a:t>
            </a:r>
            <a:r>
              <a:rPr lang="ru-RU" b="1" dirty="0" smtClean="0">
                <a:solidFill>
                  <a:srgbClr val="002060"/>
                </a:solidFill>
              </a:rPr>
              <a:t> людей до </a:t>
            </a:r>
            <a:r>
              <a:rPr lang="ru-RU" b="1" dirty="0" err="1" smtClean="0">
                <a:solidFill>
                  <a:srgbClr val="002060"/>
                </a:solidFill>
              </a:rPr>
              <a:t>пияцтва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вже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привід</a:t>
            </a:r>
            <a:r>
              <a:rPr lang="ru-RU" b="1" dirty="0" smtClean="0">
                <a:solidFill>
                  <a:srgbClr val="002060"/>
                </a:solidFill>
              </a:rPr>
              <a:t> для заборони </a:t>
            </a:r>
            <a:r>
              <a:rPr lang="ru-RU" b="1" dirty="0" err="1" smtClean="0">
                <a:solidFill>
                  <a:srgbClr val="002060"/>
                </a:solidFill>
              </a:rPr>
              <a:t>вживання</a:t>
            </a:r>
            <a:r>
              <a:rPr lang="ru-RU" b="1" dirty="0" smtClean="0">
                <a:solidFill>
                  <a:srgbClr val="002060"/>
                </a:solidFill>
              </a:rPr>
              <a:t> алкоголю. Основоположник </a:t>
            </a:r>
            <a:r>
              <a:rPr lang="ru-RU" b="1" dirty="0" err="1" smtClean="0">
                <a:solidFill>
                  <a:srgbClr val="002060"/>
                </a:solidFill>
              </a:rPr>
              <a:t>мусульманської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релігії</a:t>
            </a:r>
            <a:r>
              <a:rPr lang="ru-RU" b="1" dirty="0" smtClean="0">
                <a:solidFill>
                  <a:srgbClr val="002060"/>
                </a:solidFill>
              </a:rPr>
              <a:t> Магомет /570-632р.р./ заборонив </a:t>
            </a:r>
            <a:r>
              <a:rPr lang="ru-RU" b="1" dirty="0" err="1" smtClean="0">
                <a:solidFill>
                  <a:srgbClr val="002060"/>
                </a:solidFill>
              </a:rPr>
              <a:t>усім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хто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сповідує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Іслам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вживати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спиртне</a:t>
            </a:r>
            <a:r>
              <a:rPr lang="ru-RU" b="1" dirty="0" smtClean="0">
                <a:solidFill>
                  <a:srgbClr val="002060"/>
                </a:solidFill>
              </a:rPr>
              <a:t>. Про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записано у </a:t>
            </a:r>
            <a:r>
              <a:rPr lang="ru-RU" b="1" dirty="0" err="1" smtClean="0">
                <a:solidFill>
                  <a:srgbClr val="002060"/>
                </a:solidFill>
              </a:rPr>
              <a:t>священній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книзі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мусульманських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законів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Корані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Горілка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Європи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потрапляє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Росію</a:t>
            </a:r>
            <a:r>
              <a:rPr lang="ru-RU" b="1" dirty="0" smtClean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відтак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Україну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Торгівля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горілкою</a:t>
            </a:r>
            <a:r>
              <a:rPr lang="ru-RU" b="1" dirty="0" smtClean="0">
                <a:solidFill>
                  <a:srgbClr val="002060"/>
                </a:solidFill>
              </a:rPr>
              <a:t> в той час приносила </a:t>
            </a:r>
            <a:r>
              <a:rPr lang="ru-RU" b="1" dirty="0" err="1" smtClean="0">
                <a:solidFill>
                  <a:srgbClr val="002060"/>
                </a:solidFill>
              </a:rPr>
              <a:t>великі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прибутки</a:t>
            </a:r>
            <a:r>
              <a:rPr lang="ru-RU" b="1" dirty="0" smtClean="0">
                <a:solidFill>
                  <a:srgbClr val="002060"/>
                </a:solidFill>
              </a:rPr>
              <a:t>, а тому про </a:t>
            </a:r>
            <a:r>
              <a:rPr lang="ru-RU" b="1" dirty="0" err="1" smtClean="0">
                <a:solidFill>
                  <a:srgbClr val="002060"/>
                </a:solidFill>
              </a:rPr>
              <a:t>її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заборону</a:t>
            </a:r>
            <a:r>
              <a:rPr lang="ru-RU" b="1" dirty="0" smtClean="0">
                <a:solidFill>
                  <a:srgbClr val="002060"/>
                </a:solidFill>
              </a:rPr>
              <a:t> не могло бути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мови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Отож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поступово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встановилась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традиція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будь-яку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знаменну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подію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відмічати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допомогою</a:t>
            </a:r>
            <a:r>
              <a:rPr lang="ru-RU" b="1" dirty="0" smtClean="0">
                <a:solidFill>
                  <a:srgbClr val="002060"/>
                </a:solidFill>
              </a:rPr>
              <a:t> спиртного /</a:t>
            </a:r>
            <a:r>
              <a:rPr lang="ru-RU" b="1" dirty="0" err="1" smtClean="0">
                <a:solidFill>
                  <a:srgbClr val="002060"/>
                </a:solidFill>
              </a:rPr>
              <a:t>народження</a:t>
            </a:r>
            <a:r>
              <a:rPr lang="ru-RU" b="1" dirty="0" smtClean="0">
                <a:solidFill>
                  <a:srgbClr val="002060"/>
                </a:solidFill>
              </a:rPr>
              <a:t>, смерть, </a:t>
            </a:r>
            <a:r>
              <a:rPr lang="ru-RU" b="1" dirty="0" err="1" smtClean="0">
                <a:solidFill>
                  <a:srgbClr val="002060"/>
                </a:solidFill>
              </a:rPr>
              <a:t>весілля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</a:t>
            </a:r>
            <a:r>
              <a:rPr lang="ru-RU" b="1" dirty="0" smtClean="0">
                <a:solidFill>
                  <a:srgbClr val="002060"/>
                </a:solidFill>
              </a:rPr>
              <a:t> т.д./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836613"/>
            <a:ext cx="8677275" cy="54721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Алкоголь -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отрута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найбільше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вражає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мозок</a:t>
            </a:r>
            <a:r>
              <a:rPr lang="ru-RU" sz="2800" dirty="0" smtClean="0"/>
              <a:t>. Особливо </a:t>
            </a:r>
            <a:r>
              <a:rPr lang="ru-RU" sz="2800" dirty="0" err="1" smtClean="0"/>
              <a:t>згубно</a:t>
            </a:r>
            <a:r>
              <a:rPr lang="ru-RU" sz="2800" dirty="0" smtClean="0"/>
              <a:t> алкоголь </a:t>
            </a:r>
            <a:r>
              <a:rPr lang="ru-RU" sz="2800" dirty="0" err="1" smtClean="0"/>
              <a:t>діє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підлітка</a:t>
            </a:r>
            <a:r>
              <a:rPr lang="ru-RU" sz="2800" dirty="0" smtClean="0"/>
              <a:t>, в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завершився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відділів</a:t>
            </a:r>
            <a:r>
              <a:rPr lang="ru-RU" sz="2800" dirty="0" smtClean="0"/>
              <a:t> головного </a:t>
            </a:r>
            <a:r>
              <a:rPr lang="ru-RU" sz="2800" dirty="0" err="1" smtClean="0"/>
              <a:t>мозку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: </a:t>
            </a:r>
            <a:r>
              <a:rPr lang="ru-RU" sz="2800" dirty="0" err="1" smtClean="0"/>
              <a:t>серце</a:t>
            </a:r>
            <a:r>
              <a:rPr lang="ru-RU" sz="2800" dirty="0" smtClean="0"/>
              <a:t>, </a:t>
            </a:r>
            <a:r>
              <a:rPr lang="ru-RU" sz="2800" dirty="0" err="1" smtClean="0"/>
              <a:t>легень</a:t>
            </a:r>
            <a:r>
              <a:rPr lang="ru-RU" sz="2800" dirty="0" smtClean="0"/>
              <a:t>, </a:t>
            </a:r>
            <a:r>
              <a:rPr lang="ru-RU" sz="2800" dirty="0" err="1" smtClean="0"/>
              <a:t>шлунка</a:t>
            </a:r>
            <a:r>
              <a:rPr lang="ru-RU" sz="2800" dirty="0" smtClean="0"/>
              <a:t>, </a:t>
            </a:r>
            <a:r>
              <a:rPr lang="ru-RU" sz="2800" dirty="0" err="1" smtClean="0"/>
              <a:t>печінки</a:t>
            </a:r>
            <a:r>
              <a:rPr lang="ru-RU" sz="2800" dirty="0" smtClean="0"/>
              <a:t>, </a:t>
            </a:r>
            <a:r>
              <a:rPr lang="ru-RU" sz="2800" dirty="0" err="1" smtClean="0"/>
              <a:t>нирок</a:t>
            </a:r>
            <a:r>
              <a:rPr lang="ru-RU" sz="2800" dirty="0" smtClean="0"/>
              <a:t>. Токсична </a:t>
            </a:r>
            <a:r>
              <a:rPr lang="ru-RU" sz="2800" dirty="0" err="1" smtClean="0"/>
              <a:t>дія</a:t>
            </a:r>
            <a:r>
              <a:rPr lang="ru-RU" sz="2800" dirty="0" smtClean="0"/>
              <a:t> алкоголю на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підлітка</a:t>
            </a:r>
            <a:r>
              <a:rPr lang="ru-RU" sz="2800" dirty="0" smtClean="0"/>
              <a:t> у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разів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сильніша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дорослого</a:t>
            </a:r>
            <a:r>
              <a:rPr lang="ru-RU" sz="2800" dirty="0" smtClean="0"/>
              <a:t>, тому,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у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віці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насичені</a:t>
            </a:r>
            <a:r>
              <a:rPr lang="ru-RU" sz="2800" dirty="0" smtClean="0"/>
              <a:t> водою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швидко</a:t>
            </a:r>
            <a:r>
              <a:rPr lang="ru-RU" sz="2800" dirty="0" smtClean="0"/>
              <a:t> </a:t>
            </a:r>
            <a:r>
              <a:rPr lang="ru-RU" sz="2800" dirty="0" err="1" smtClean="0"/>
              <a:t>вбирають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розповсюджують</a:t>
            </a:r>
            <a:r>
              <a:rPr lang="ru-RU" sz="2800" dirty="0" smtClean="0"/>
              <a:t> алкоголь по </a:t>
            </a:r>
            <a:r>
              <a:rPr lang="ru-RU" sz="2800" dirty="0" err="1" smtClean="0"/>
              <a:t>всьому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тілу</a:t>
            </a:r>
            <a:r>
              <a:rPr lang="ru-RU" sz="2800" dirty="0" smtClean="0"/>
              <a:t>, При </a:t>
            </a:r>
            <a:r>
              <a:rPr lang="ru-RU" sz="2800" dirty="0" err="1" smtClean="0"/>
              <a:t>концентрації</a:t>
            </a:r>
            <a:r>
              <a:rPr lang="ru-RU" sz="2800" dirty="0" smtClean="0"/>
              <a:t> алкоголю в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 0,5-0,6% /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відповідно</a:t>
            </a:r>
            <a:r>
              <a:rPr lang="ru-RU" sz="2800" dirty="0" smtClean="0"/>
              <a:t> 0,5 л. </a:t>
            </a:r>
            <a:r>
              <a:rPr lang="ru-RU" sz="2800" dirty="0" err="1" smtClean="0"/>
              <a:t>горілки</a:t>
            </a:r>
            <a:r>
              <a:rPr lang="ru-RU" sz="2800" dirty="0" smtClean="0"/>
              <a:t>/ у </a:t>
            </a:r>
            <a:r>
              <a:rPr lang="ru-RU" sz="2800" dirty="0" err="1" smtClean="0"/>
              <a:t>підлітка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наступити</a:t>
            </a:r>
            <a:r>
              <a:rPr lang="ru-RU" sz="2800" dirty="0" smtClean="0"/>
              <a:t> смерть. Для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</a:t>
            </a:r>
            <a:r>
              <a:rPr lang="ru-RU" sz="2800" dirty="0" err="1" smtClean="0"/>
              <a:t>ця</a:t>
            </a:r>
            <a:r>
              <a:rPr lang="ru-RU" sz="2800" dirty="0" smtClean="0"/>
              <a:t> доза становить 1ОО-150 г., для </a:t>
            </a:r>
            <a:r>
              <a:rPr lang="ru-RU" sz="2800" dirty="0" err="1" smtClean="0"/>
              <a:t>грудних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 - 10-15 г. </a:t>
            </a:r>
            <a:r>
              <a:rPr lang="ru-RU" sz="2800" dirty="0" err="1" smtClean="0"/>
              <a:t>горілки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Другою після мозку в організмі алкоголем вражається печінка, в якій відбувається його розщеплення. Накопичення алкоголю в печінці призводить до тяжкої хвороби цирозу, яка майже завжди супроводжуй хронічний алкоголізм.</a:t>
            </a:r>
            <a:endParaRPr lang="ru-RU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3_ua_liver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0"/>
            <a:ext cx="8605838" cy="68834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728192" cy="57606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Відео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1909</Words>
  <Application>Microsoft Office PowerPoint</Application>
  <PresentationFormat>Экран (4:3)</PresentationFormat>
  <Paragraphs>91</Paragraphs>
  <Slides>37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Calibri</vt:lpstr>
      <vt:lpstr>Arial</vt:lpstr>
      <vt:lpstr>Monotype Corsiva</vt:lpstr>
      <vt:lpstr>Times New Roman</vt:lpstr>
      <vt:lpstr>Arial Black</vt:lpstr>
      <vt:lpstr>Dotum</vt:lpstr>
      <vt:lpstr>Comic Sans MS</vt:lpstr>
      <vt:lpstr>Tahoma</vt:lpstr>
      <vt:lpstr>Тема Office</vt:lpstr>
      <vt:lpstr>Слайд 1</vt:lpstr>
      <vt:lpstr>Слайд 2</vt:lpstr>
      <vt:lpstr>Слайд 3</vt:lpstr>
      <vt:lpstr>- Дорогі діти!  Сьогодні  ми поговоримо з  вами  про шкідливі звички:  алкоголізм, наркоманія і нікотин.   Останнім часом в нашій країні зросла кількість тих, хто вживає наркотичні речовини, алкогольні напої та палить. Тепер Україна стала однією з перших держав світу за їх споживанням.  Наркоманія   призводить до Сніду! Схаменіться!  Алкоголь і тютюнопаління - це деградація особистості, хвороби психіки, онкозахворювання, горе і сльози…</vt:lpstr>
      <vt:lpstr>Твереза людина — щаслива сім'я. Тверезі діти — здорове суспільство.  Тверезий народ — світле майбутнє!</vt:lpstr>
      <vt:lpstr>Слайд 6</vt:lpstr>
      <vt:lpstr>Алкоголь - це отрута, яка найбільше вражає головний мозок. Особливо згубно алкоголь діє на організм підлітка, в якого ще не завершився процес формування деяких відділів головного мозку, а також і інших важливих органів: серце, легень, шлунка, печінки, нирок. Токсична дія алкоголю на організм підлітка у кілька разів сильніша, ніж на організм дорослого, тому, що у цьому віці тканини дуже насичені водою і швидко вбирають і розповсюджують алкоголь по всьому тілу, При концентрації алкоголю в крові 0,5-0,6% /це відповідно 0,5 л. горілки/ у підлітка може наступити смерть. Для дітей ця доза становить 1ОО-150 г., для грудних дітей - 10-15 г. горілки.</vt:lpstr>
      <vt:lpstr>Другою після мозку в організмі алкоголем вражається печінка, в якій відбувається його розщеплення. Накопичення алкоголю в печінці призводить до тяжкої хвороби цирозу, яка майже завжди супроводжуй хронічний алкоголізм.</vt:lpstr>
      <vt:lpstr>Слайд 9</vt:lpstr>
      <vt:lpstr>Хмільне завжди протягує нам руку, коли ми зазнаємо невдачі, коли ми слабшаємо, коли ми стомлені. Але обіцянки його брехливі: фізична сила, яку воно обіцяє, примарна, душевний підйом оманливий. Алкоголь руйнує здоров'я людини не тільки тим, що отруює організм; він наражає питущого на всі інші захворювання. Бідність і злочин, нервові і психічні хвороби, звироднілість потомства — ось що робить алкоголь. Можна сказати, що скільки чоловіки випили горілки, стільки їх дружини і діти пролили сліз. Ми п'ємо «за здоров'я» одне одного — і псуємо власне здоров'я.</vt:lpstr>
      <vt:lpstr>Слайд 11</vt:lpstr>
      <vt:lpstr>Слайд 12</vt:lpstr>
      <vt:lpstr>Вікторина  "Небезпека "зеленого змія"</vt:lpstr>
      <vt:lpstr>Якщо не отверезити наш народ зараз — через декілька десятків років від нього просто нічого не залишиться!  </vt:lpstr>
      <vt:lpstr>Слайд 15</vt:lpstr>
      <vt:lpstr>Закликаємо   до  відповідальності   за майбутнє  Батьківщини  та  своїх  дітей</vt:lpstr>
      <vt:lpstr>Шкідливість куріння</vt:lpstr>
      <vt:lpstr>Никотин — одна з найсильніших рослинних отрут, основна складова частина тютюнового диму. У чистому вигляді це безбарвна оліїста рідина неприємного запаху, гірка на смак. Вона добре розчиняється у воді, спирті, ефірі й легко проникає крізь слизові оболонки порожнини рота, носа, бронхів, шлунку.       Давно вже став звичним плакат — "Крапля нікотину вбиває коня!" Ми часто не задумуємося над змістом цих слів. Але ж таки справді вбиває! Велика гарна тварина падає від краплини страшної отрути. Дуже чутливі до нікотину птахи, ссавці а також риби і земноводні. Наприклад, якщо змочити кінчик скляної палочки нікотином і доторкнутися нею до дзьоба горобця, то він загине. Також краплина нікотину призводить до загибелі всіх риб в акваріумі. </vt:lpstr>
      <vt:lpstr>Слайд 19</vt:lpstr>
      <vt:lpstr>Знайте, що, на думку медиків:  1 цигарка скорочує життя на 15хв;  1 пачка цигарок — на 5 год;  той, хто палить 1 рік, втрачає  3 місяці життя;  хто палить 4 роки —  втрачає 1 рік життя;  хто палить 20 років — 5 років;  хто палить 40 років — 10 років. </vt:lpstr>
      <vt:lpstr>ЗА ТЮТЮН: - Елемент комфорту; - Зняття   нервового напруження; - Бажання бути дорослим; - Прагнення схуднути.</vt:lpstr>
      <vt:lpstr> ПРОТИ ТЮТЮНУ: - Старить  шкіру; - Жовті  зуби; - Неприємний  запах  з  роту; - Голос  хриплий, прокурений; - Пальці  рук, нігті  жовтіють; - Рак легенів, губ, горла, шкіри. </vt:lpstr>
      <vt:lpstr>Слайд 23</vt:lpstr>
      <vt:lpstr>Слайд 24</vt:lpstr>
      <vt:lpstr>Слайд 25</vt:lpstr>
      <vt:lpstr>НАРКОТИКИ -</vt:lpstr>
      <vt:lpstr>Зараз в моді нюхати кокс і клубочитися Зараз в моді прокидатися, не знаючи де і з ким Зараз в моді засипати не думаючи про завтра Зараз в моді напомаджені повії Зараз в моді манікюр, педикюр, масаж, солярій Зараз в моді тонка сигарета і мундштук Зараз у моді "Дом Періньон" з кришталевих келихів Просто зараз модно говорити про деградацію суспільства, будучи його частиною.</vt:lpstr>
      <vt:lpstr>Наркотичні речовини і їх шкідливість</vt:lpstr>
      <vt:lpstr>Психологи вважають, що вживання наркотиків - одна із сходинок втечі від реального життя. Наступна - самогубство. Серед інших причин можна назвати такі: - погані стосунки в родині, з близькими, з друзями; - антисоціальна поведінка та гіперактивність дітей; - дружба з однолітками, які вживають наркотики; - нелюбов до школи, неуспішне навчання; - економічні та соціальні труднощі.</vt:lpstr>
      <vt:lpstr>До яких наслідків призводять наркотики?</vt:lpstr>
      <vt:lpstr>- Знаєте що?  Ви можете відразу після першого уколу йти і орендувати собі місце на ринку, щоб розпродавати свої речі, будинок, подружок, друзів - все, що у вас є. У когось цей процес протікає швидше, у когось повільніше. Це вже не має значення. Головне, що це обов'язково відбудеться. Гарантовано! </vt:lpstr>
      <vt:lpstr>Чи   можна   вилікувати   наркоманів?</vt:lpstr>
      <vt:lpstr>Ознаки  наркомана: </vt:lpstr>
      <vt:lpstr>Наркоман  до  та  після  вживання  наркотиків</vt:lpstr>
      <vt:lpstr>Слайд 35</vt:lpstr>
      <vt:lpstr>Слайд 36</vt:lpstr>
      <vt:lpstr>Пам'ятайте:  здоров'я, справжня радість життя і щастя не сумісні з тютюном, наркотиками і спиртними напоями.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Comfy</dc:creator>
  <cp:lastModifiedBy>misha-note</cp:lastModifiedBy>
  <cp:revision>97</cp:revision>
  <dcterms:created xsi:type="dcterms:W3CDTF">2012-03-17T12:15:09Z</dcterms:created>
  <dcterms:modified xsi:type="dcterms:W3CDTF">2015-02-13T20:14:17Z</dcterms:modified>
</cp:coreProperties>
</file>