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6" r:id="rId3"/>
    <p:sldId id="257" r:id="rId4"/>
    <p:sldId id="258" r:id="rId5"/>
    <p:sldId id="274" r:id="rId6"/>
    <p:sldId id="292" r:id="rId7"/>
    <p:sldId id="278" r:id="rId8"/>
    <p:sldId id="279" r:id="rId9"/>
    <p:sldId id="280" r:id="rId10"/>
    <p:sldId id="281" r:id="rId11"/>
    <p:sldId id="293" r:id="rId12"/>
    <p:sldId id="294" r:id="rId13"/>
    <p:sldId id="282" r:id="rId14"/>
    <p:sldId id="284" r:id="rId15"/>
    <p:sldId id="285" r:id="rId16"/>
    <p:sldId id="287" r:id="rId17"/>
    <p:sldId id="288" r:id="rId18"/>
    <p:sldId id="289" r:id="rId19"/>
    <p:sldId id="295" r:id="rId20"/>
    <p:sldId id="290" r:id="rId21"/>
    <p:sldId id="296" r:id="rId22"/>
    <p:sldId id="297" r:id="rId23"/>
    <p:sldId id="283" r:id="rId24"/>
    <p:sldId id="291" r:id="rId25"/>
    <p:sldId id="262" r:id="rId26"/>
    <p:sldId id="271" r:id="rId27"/>
    <p:sldId id="276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FF"/>
    <a:srgbClr val="00CC00"/>
    <a:srgbClr val="00FF00"/>
    <a:srgbClr val="009999"/>
    <a:srgbClr val="CC6600"/>
    <a:srgbClr val="808000"/>
    <a:srgbClr val="FF9999"/>
    <a:srgbClr val="D60093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46EFE-C429-467C-9A93-42FC56950CDD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5724-7296-49BC-A838-0EC69394316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500042"/>
            <a:ext cx="4786346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00000"/>
                </a:solidFill>
              </a:defRPr>
            </a:lvl1pPr>
          </a:lstStyle>
          <a:p>
            <a:fld id="{033DE3AF-2F93-4255-BCDC-4861A8072A1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929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</a:defRPr>
            </a:lvl1pPr>
          </a:lstStyle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21447"/>
            <a:ext cx="3286148" cy="13573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уроку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4664"/>
            <a:ext cx="486177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алкоголю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здоров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00306"/>
            <a:ext cx="161764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NATALI\ПРОФЕСІЯ ЗОБОВЯЗУЄ\картинки\1349685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Робота в зошиті</a:t>
            </a:r>
            <a:endParaRPr lang="uk-UA" sz="3200" b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 rot="20675553">
            <a:off x="-101436" y="2360166"/>
            <a:ext cx="901157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5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Фізкультхвилинка</a:t>
            </a:r>
            <a:endParaRPr lang="ru-RU" sz="7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6" name="Picture 2" descr="D:\NATALI\ПРОФЕСІЯ ЗОБОВЯЗУЄ\картинки\ANIMALS\3DSVIT_animation_butterf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2214578" cy="2214578"/>
          </a:xfrm>
          <a:prstGeom prst="rect">
            <a:avLst/>
          </a:prstGeom>
          <a:noFill/>
        </p:spPr>
      </p:pic>
      <p:pic>
        <p:nvPicPr>
          <p:cNvPr id="41987" name="Picture 3" descr="D:\NATALI\ПРОФЕСІЯ ЗОБОВЯЗУЄ\картинки\ANIMALS\3DSVIT_animation_butterf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143372" y="3000372"/>
            <a:ext cx="46434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людства є три вороги, які забирають більше життів і приносять більше лиха, ніж усі війни разом узяті.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алкоголізм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тютюнокуріння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наркоманія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140" y="5715016"/>
            <a:ext cx="134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Пен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71480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«Люди не помирають, вони вбивають самі себе»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71612"/>
            <a:ext cx="102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Сенека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1143008" cy="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382" y="4143379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86387"/>
            <a:ext cx="13870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NATALI\slid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000496" cy="4929198"/>
          </a:xfrm>
          <a:prstGeom prst="rect">
            <a:avLst/>
          </a:prstGeom>
          <a:noFill/>
        </p:spPr>
      </p:pic>
      <p:pic>
        <p:nvPicPr>
          <p:cNvPr id="5" name="Picture 5" descr="Без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1643074" cy="236335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00496" y="785794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Куріння спричиняє багато захворювань і 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призводить до передчасної смерті.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00496" y="2143116"/>
            <a:ext cx="49292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Тютюновий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величезну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отруйних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повільно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руйнують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легені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судини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00496" y="4429132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впливу диму у курців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жовтіють зуби, змінюється голос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Вони часто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кашляють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9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33575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“Пияцтво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це вправа в </a:t>
            </a:r>
            <a:r>
              <a:rPr lang="uk-UA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божевіллі”</a:t>
            </a:r>
            <a:endParaRPr lang="uk-UA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571612"/>
            <a:ext cx="104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Піфагор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428868"/>
            <a:ext cx="3000396" cy="4000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 descr="Без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000364" cy="3286148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000496" y="714356"/>
            <a:ext cx="492919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алкоголю страждають усі внутрішні органи, а особливо мозок.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Алкоголь негативно впливає на здоров’я дітей і підлітків,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гальмує їхній ріст і розвиток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Дитина, яка випила навіть пива, не контролює свої дії. Згодом вона відчуває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погіршення самопочуття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головний біль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нудоту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При вживанні алкогольних напоїв у дитини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погіршується пам’ять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не може зосередитися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не здатна виконувати точні дії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не може добре вчитися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Та це стає неможливим, бо їй краще в компанії дітей, які прогулюють уроки, не слухають батьків і вчителів.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Дуже швидко діти стають залежними від алкоголю.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071934" y="1714488"/>
            <a:ext cx="45720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330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пива (це одна банка),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вина ( це один келих) 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горілки (це одна чарка) містять однакову кількість алкоголю.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66"/>
            <a:ext cx="200024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20" y="321468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85552"/>
            <a:ext cx="1643074" cy="18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858016" y="357166"/>
            <a:ext cx="2000264" cy="1428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7072330" y="3214686"/>
            <a:ext cx="1785950" cy="1785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500562" y="4572008"/>
            <a:ext cx="1785950" cy="16430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071934" y="357166"/>
            <a:ext cx="4857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алкоголю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алкогольного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Алкогольне отруєння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таке саме отруєння, як і іншими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отрутами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тому п'яних іноді нудить —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організм виявляється розумнішим за свого «хазяїна» і намагається позбутися отрути, поки вона не всоталася.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людини з'являються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головний біль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запаморочення.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Отруєння мозку призводить до того, що людина, врешті-решт, втрачає здатність мислити — у неї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погіршується пам'ять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слабшають розумові здібності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Невже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дурнем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32861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Malunky\Клипарт\Scool_objekts\School_PNG\alfaday.net_0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067944" y="1088740"/>
            <a:ext cx="4752528" cy="3170245"/>
          </a:xfrm>
          <a:prstGeom prst="cloudCallout">
            <a:avLst>
              <a:gd name="adj1" fmla="val -77867"/>
              <a:gd name="adj2" fmla="val -408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35996" y="178007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Станьте, діти, ви рівненько,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Посміхніться всі гарненько.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місця сідайте чемно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Хай мине час недаремно.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9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звичок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000496" y="214290"/>
            <a:ext cx="49292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відмовити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пропонує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тобі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цигарки, алкоголь, наркотики: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Придумати причину й відмовитися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(Я займаюся спортом, у мене повинні бути сильні легені).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Змінити тему розмови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(Розповісти про нову гру, книгу, фільм).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Навести факти шкідливого впливу на організм того, що пропонують</a:t>
            </a:r>
            <a:r>
              <a:rPr kumimoji="0" lang="uk-UA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Піти, нічого не пояснюючи</a:t>
            </a:r>
            <a:r>
              <a:rPr kumimoji="0" lang="uk-UA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Найкоротший спосіб – сказати «НІ», але сказати це впевнено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D:\NATALI\ПРОФЕСІЯ ЗОБОВЯЗУЄ\картинки\uche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914"/>
            <a:ext cx="4014767" cy="417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NATALI\ПРОФЕСІЯ ЗОБОВЯЗУЄ\картинки\x_d52460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3135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Робота в зошиті</a:t>
            </a:r>
            <a:endParaRPr lang="uk-UA" sz="3200" b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00042"/>
            <a:ext cx="514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1) байдужість;	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2) взаєморозуміння у сім’ї;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3) добра праця;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4) активний відпочинок;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5) ранкова зарядка;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6) ледачість;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7) чистота тіла;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8) раціональне харчування;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9) неврівноваженість;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10) тривалий перегляд телевізора;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11) охайність;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12) вживання алкоголю;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13) переїдання;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14) куріння;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15) заняття спортом;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16) дотримання режиму дня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32861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Збереженню здоров’я сприяє... </a:t>
            </a:r>
            <a:endParaRPr lang="ru-RU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17349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819795">
            <a:off x="5580839" y="2999953"/>
            <a:ext cx="951309" cy="190056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/>
          <p:cNvSpPr/>
          <p:nvPr/>
        </p:nvSpPr>
        <p:spPr>
          <a:xfrm rot="3470147">
            <a:off x="4628655" y="2278152"/>
            <a:ext cx="1116186" cy="2092380"/>
          </a:xfrm>
          <a:prstGeom prst="ellipse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 rot="5659614">
            <a:off x="4411085" y="1071685"/>
            <a:ext cx="1012381" cy="228827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 rot="20423335">
            <a:off x="6606945" y="2898607"/>
            <a:ext cx="1010394" cy="1965727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 rot="16718082">
            <a:off x="3761683" y="3193143"/>
            <a:ext cx="1275069" cy="2957085"/>
          </a:xfrm>
          <a:prstGeom prst="ellipse">
            <a:avLst/>
          </a:prstGeom>
          <a:solidFill>
            <a:srgbClr val="8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 rot="1617448">
            <a:off x="1306577" y="4984491"/>
            <a:ext cx="1181830" cy="1943749"/>
          </a:xfrm>
          <a:prstGeom prst="ellipse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643042" y="1714488"/>
            <a:ext cx="1357322" cy="207170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 rot="17189671">
            <a:off x="308945" y="2621785"/>
            <a:ext cx="1307286" cy="21431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 rot="3283449">
            <a:off x="3041123" y="2287213"/>
            <a:ext cx="1129475" cy="20717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 rot="3487925">
            <a:off x="4591134" y="561413"/>
            <a:ext cx="2409173" cy="104765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 rot="15373328">
            <a:off x="7564880" y="923924"/>
            <a:ext cx="1000132" cy="197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 rot="5679125">
            <a:off x="6012110" y="516971"/>
            <a:ext cx="1959414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 rot="17694862">
            <a:off x="7562663" y="2089602"/>
            <a:ext cx="1007284" cy="200135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 rot="19548856">
            <a:off x="2805544" y="4806297"/>
            <a:ext cx="1279928" cy="2242953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 rot="15044171">
            <a:off x="314723" y="4041780"/>
            <a:ext cx="1248902" cy="199046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1571604" y="3643314"/>
            <a:ext cx="1714512" cy="15716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 rot="16019821">
            <a:off x="1389460" y="2530788"/>
            <a:ext cx="1776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байдужість</a:t>
            </a:r>
            <a:endParaRPr lang="uk-UA" sz="2400" dirty="0"/>
          </a:p>
        </p:txBody>
      </p:sp>
      <p:sp>
        <p:nvSpPr>
          <p:cNvPr id="22" name="TextBox 21"/>
          <p:cNvSpPr txBox="1"/>
          <p:nvPr/>
        </p:nvSpPr>
        <p:spPr>
          <a:xfrm rot="19306682">
            <a:off x="2749785" y="2963237"/>
            <a:ext cx="183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ледачість</a:t>
            </a:r>
            <a:endParaRPr lang="uk-UA" sz="2800" dirty="0"/>
          </a:p>
        </p:txBody>
      </p:sp>
      <p:sp>
        <p:nvSpPr>
          <p:cNvPr id="23" name="TextBox 22"/>
          <p:cNvSpPr txBox="1"/>
          <p:nvPr/>
        </p:nvSpPr>
        <p:spPr>
          <a:xfrm rot="695719">
            <a:off x="3156763" y="4472296"/>
            <a:ext cx="304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неврівноваженість</a:t>
            </a:r>
            <a:endParaRPr lang="uk-UA" sz="2400" dirty="0"/>
          </a:p>
        </p:txBody>
      </p:sp>
      <p:sp>
        <p:nvSpPr>
          <p:cNvPr id="24" name="TextBox 23"/>
          <p:cNvSpPr txBox="1"/>
          <p:nvPr/>
        </p:nvSpPr>
        <p:spPr>
          <a:xfrm rot="3368320">
            <a:off x="2357422" y="5290765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тривалий перегляд телевізора</a:t>
            </a:r>
            <a:endParaRPr lang="uk-UA" sz="2400" dirty="0"/>
          </a:p>
        </p:txBody>
      </p:sp>
      <p:sp>
        <p:nvSpPr>
          <p:cNvPr id="25" name="Прямоугольник 24"/>
          <p:cNvSpPr/>
          <p:nvPr/>
        </p:nvSpPr>
        <p:spPr>
          <a:xfrm rot="17698368">
            <a:off x="1039062" y="5513139"/>
            <a:ext cx="1663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вживання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алкоголю</a:t>
            </a:r>
            <a:endParaRPr lang="uk-UA" sz="2400" dirty="0"/>
          </a:p>
        </p:txBody>
      </p:sp>
      <p:sp>
        <p:nvSpPr>
          <p:cNvPr id="27" name="TextBox 26"/>
          <p:cNvSpPr txBox="1"/>
          <p:nvPr/>
        </p:nvSpPr>
        <p:spPr>
          <a:xfrm rot="20434464">
            <a:off x="25937" y="47844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переїдання</a:t>
            </a:r>
            <a:endParaRPr lang="uk-UA" sz="2400" dirty="0"/>
          </a:p>
        </p:txBody>
      </p:sp>
      <p:sp>
        <p:nvSpPr>
          <p:cNvPr id="28" name="TextBox 27"/>
          <p:cNvSpPr txBox="1"/>
          <p:nvPr/>
        </p:nvSpPr>
        <p:spPr>
          <a:xfrm rot="1023263">
            <a:off x="252349" y="3431009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куріння</a:t>
            </a:r>
            <a:endParaRPr lang="uk-UA" sz="2400" dirty="0"/>
          </a:p>
        </p:txBody>
      </p:sp>
      <p:sp>
        <p:nvSpPr>
          <p:cNvPr id="4" name="Овал 3"/>
          <p:cNvSpPr/>
          <p:nvPr/>
        </p:nvSpPr>
        <p:spPr>
          <a:xfrm>
            <a:off x="5786446" y="1714488"/>
            <a:ext cx="1643074" cy="150019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 rot="20543486">
            <a:off x="7548684" y="1439279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добра праця</a:t>
            </a:r>
            <a:endParaRPr lang="uk-UA" sz="2400" dirty="0"/>
          </a:p>
        </p:txBody>
      </p:sp>
      <p:sp>
        <p:nvSpPr>
          <p:cNvPr id="31" name="TextBox 30"/>
          <p:cNvSpPr txBox="1"/>
          <p:nvPr/>
        </p:nvSpPr>
        <p:spPr>
          <a:xfrm rot="1469151">
            <a:off x="7129698" y="2648343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активний відпочинок</a:t>
            </a:r>
            <a:endParaRPr lang="uk-UA" sz="2400" dirty="0"/>
          </a:p>
        </p:txBody>
      </p:sp>
      <p:sp>
        <p:nvSpPr>
          <p:cNvPr id="32" name="TextBox 31"/>
          <p:cNvSpPr txBox="1"/>
          <p:nvPr/>
        </p:nvSpPr>
        <p:spPr>
          <a:xfrm rot="4314574">
            <a:off x="6474671" y="3607274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ранкова зарядка</a:t>
            </a:r>
            <a:endParaRPr lang="uk-UA" sz="2400" dirty="0"/>
          </a:p>
        </p:txBody>
      </p:sp>
      <p:sp>
        <p:nvSpPr>
          <p:cNvPr id="33" name="TextBox 32"/>
          <p:cNvSpPr txBox="1"/>
          <p:nvPr/>
        </p:nvSpPr>
        <p:spPr>
          <a:xfrm rot="17302434">
            <a:off x="5307486" y="3507193"/>
            <a:ext cx="149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чистота тіла</a:t>
            </a:r>
            <a:endParaRPr lang="uk-UA" sz="2400" dirty="0"/>
          </a:p>
        </p:txBody>
      </p:sp>
      <p:sp>
        <p:nvSpPr>
          <p:cNvPr id="34" name="TextBox 33"/>
          <p:cNvSpPr txBox="1"/>
          <p:nvPr/>
        </p:nvSpPr>
        <p:spPr>
          <a:xfrm rot="19652914">
            <a:off x="4148064" y="2932587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раціональне  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харчування</a:t>
            </a:r>
            <a:endParaRPr lang="uk-UA" sz="2400" dirty="0"/>
          </a:p>
        </p:txBody>
      </p:sp>
      <p:sp>
        <p:nvSpPr>
          <p:cNvPr id="35" name="TextBox 34"/>
          <p:cNvSpPr txBox="1"/>
          <p:nvPr/>
        </p:nvSpPr>
        <p:spPr>
          <a:xfrm rot="428462">
            <a:off x="4126734" y="2002617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охайність</a:t>
            </a:r>
            <a:endParaRPr lang="uk-UA" sz="2400" dirty="0"/>
          </a:p>
        </p:txBody>
      </p:sp>
      <p:sp>
        <p:nvSpPr>
          <p:cNvPr id="38" name="TextBox 37"/>
          <p:cNvSpPr txBox="1"/>
          <p:nvPr/>
        </p:nvSpPr>
        <p:spPr>
          <a:xfrm rot="16479125">
            <a:off x="6192871" y="621939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заняття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спортом</a:t>
            </a:r>
            <a:endParaRPr lang="uk-UA" sz="2400" dirty="0"/>
          </a:p>
        </p:txBody>
      </p:sp>
      <p:sp>
        <p:nvSpPr>
          <p:cNvPr id="39" name="TextBox 38"/>
          <p:cNvSpPr txBox="1"/>
          <p:nvPr/>
        </p:nvSpPr>
        <p:spPr>
          <a:xfrm rot="3308126">
            <a:off x="4845777" y="64088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дотримання режиму дня</a:t>
            </a:r>
            <a:endParaRPr lang="uk-UA" sz="2400" dirty="0"/>
          </a:p>
        </p:txBody>
      </p:sp>
      <p:sp>
        <p:nvSpPr>
          <p:cNvPr id="43" name="Овал 42"/>
          <p:cNvSpPr/>
          <p:nvPr/>
        </p:nvSpPr>
        <p:spPr>
          <a:xfrm>
            <a:off x="6500826" y="257174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 flipH="1">
            <a:off x="6215074" y="2285992"/>
            <a:ext cx="214314" cy="271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/>
          <p:cNvSpPr/>
          <p:nvPr/>
        </p:nvSpPr>
        <p:spPr>
          <a:xfrm>
            <a:off x="6786578" y="2285992"/>
            <a:ext cx="214314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/>
          <p:cNvSpPr/>
          <p:nvPr/>
        </p:nvSpPr>
        <p:spPr>
          <a:xfrm flipH="1" flipV="1">
            <a:off x="6286512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/>
          <p:cNvSpPr/>
          <p:nvPr/>
        </p:nvSpPr>
        <p:spPr>
          <a:xfrm flipH="1" flipV="1">
            <a:off x="6858016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есяц 47"/>
          <p:cNvSpPr/>
          <p:nvPr/>
        </p:nvSpPr>
        <p:spPr>
          <a:xfrm rot="16200000">
            <a:off x="6495608" y="2648400"/>
            <a:ext cx="224750" cy="642942"/>
          </a:xfrm>
          <a:prstGeom prst="mo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/>
          <p:cNvSpPr/>
          <p:nvPr/>
        </p:nvSpPr>
        <p:spPr>
          <a:xfrm flipV="1">
            <a:off x="6858016" y="278605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6215074" y="2786058"/>
            <a:ext cx="142876" cy="1285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 flipH="1">
            <a:off x="2000232" y="4286256"/>
            <a:ext cx="214314" cy="271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/>
          <p:cNvSpPr/>
          <p:nvPr/>
        </p:nvSpPr>
        <p:spPr>
          <a:xfrm flipH="1" flipV="1">
            <a:off x="2071670" y="442913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 flipH="1">
            <a:off x="2500298" y="4286256"/>
            <a:ext cx="214314" cy="2714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/>
          <p:cNvSpPr/>
          <p:nvPr/>
        </p:nvSpPr>
        <p:spPr>
          <a:xfrm flipH="1" flipV="1">
            <a:off x="2571736" y="442913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/>
          <p:cNvSpPr/>
          <p:nvPr/>
        </p:nvSpPr>
        <p:spPr>
          <a:xfrm>
            <a:off x="2285984" y="457200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Месяц 55"/>
          <p:cNvSpPr/>
          <p:nvPr/>
        </p:nvSpPr>
        <p:spPr>
          <a:xfrm rot="5400000">
            <a:off x="2321703" y="4536289"/>
            <a:ext cx="142876" cy="785818"/>
          </a:xfrm>
          <a:prstGeom prst="mo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/>
          <p:cNvSpPr/>
          <p:nvPr/>
        </p:nvSpPr>
        <p:spPr>
          <a:xfrm>
            <a:off x="500034" y="214290"/>
            <a:ext cx="409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КВІТОЧКА КОРИСНИХ ЗВИЧОК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1285860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КВІТКА ШКІДЛИВИХ ЗВИЧОК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6858016" y="3847514"/>
            <a:ext cx="1028781" cy="3010486"/>
          </a:xfrm>
          <a:custGeom>
            <a:avLst/>
            <a:gdLst>
              <a:gd name="connsiteX0" fmla="*/ 747427 w 1028781"/>
              <a:gd name="connsiteY0" fmla="*/ 0 h 3010486"/>
              <a:gd name="connsiteX1" fmla="*/ 831833 w 1028781"/>
              <a:gd name="connsiteY1" fmla="*/ 84406 h 3010486"/>
              <a:gd name="connsiteX2" fmla="*/ 859968 w 1028781"/>
              <a:gd name="connsiteY2" fmla="*/ 112542 h 3010486"/>
              <a:gd name="connsiteX3" fmla="*/ 916239 w 1028781"/>
              <a:gd name="connsiteY3" fmla="*/ 196948 h 3010486"/>
              <a:gd name="connsiteX4" fmla="*/ 944374 w 1028781"/>
              <a:gd name="connsiteY4" fmla="*/ 239151 h 3010486"/>
              <a:gd name="connsiteX5" fmla="*/ 972510 w 1028781"/>
              <a:gd name="connsiteY5" fmla="*/ 323557 h 3010486"/>
              <a:gd name="connsiteX6" fmla="*/ 1014713 w 1028781"/>
              <a:gd name="connsiteY6" fmla="*/ 450166 h 3010486"/>
              <a:gd name="connsiteX7" fmla="*/ 1028781 w 1028781"/>
              <a:gd name="connsiteY7" fmla="*/ 492369 h 3010486"/>
              <a:gd name="connsiteX8" fmla="*/ 1014713 w 1028781"/>
              <a:gd name="connsiteY8" fmla="*/ 970671 h 3010486"/>
              <a:gd name="connsiteX9" fmla="*/ 1000645 w 1028781"/>
              <a:gd name="connsiteY9" fmla="*/ 1012874 h 3010486"/>
              <a:gd name="connsiteX10" fmla="*/ 958442 w 1028781"/>
              <a:gd name="connsiteY10" fmla="*/ 1491175 h 3010486"/>
              <a:gd name="connsiteX11" fmla="*/ 902171 w 1028781"/>
              <a:gd name="connsiteY11" fmla="*/ 1603717 h 3010486"/>
              <a:gd name="connsiteX12" fmla="*/ 874036 w 1028781"/>
              <a:gd name="connsiteY12" fmla="*/ 1688123 h 3010486"/>
              <a:gd name="connsiteX13" fmla="*/ 859968 w 1028781"/>
              <a:gd name="connsiteY13" fmla="*/ 1730326 h 3010486"/>
              <a:gd name="connsiteX14" fmla="*/ 817765 w 1028781"/>
              <a:gd name="connsiteY14" fmla="*/ 1814732 h 3010486"/>
              <a:gd name="connsiteX15" fmla="*/ 789630 w 1028781"/>
              <a:gd name="connsiteY15" fmla="*/ 1856935 h 3010486"/>
              <a:gd name="connsiteX16" fmla="*/ 775562 w 1028781"/>
              <a:gd name="connsiteY16" fmla="*/ 1899138 h 3010486"/>
              <a:gd name="connsiteX17" fmla="*/ 747427 w 1028781"/>
              <a:gd name="connsiteY17" fmla="*/ 1927274 h 3010486"/>
              <a:gd name="connsiteX18" fmla="*/ 719291 w 1028781"/>
              <a:gd name="connsiteY18" fmla="*/ 1983545 h 3010486"/>
              <a:gd name="connsiteX19" fmla="*/ 705224 w 1028781"/>
              <a:gd name="connsiteY19" fmla="*/ 2025748 h 3010486"/>
              <a:gd name="connsiteX20" fmla="*/ 677088 w 1028781"/>
              <a:gd name="connsiteY20" fmla="*/ 2053883 h 3010486"/>
              <a:gd name="connsiteX21" fmla="*/ 634885 w 1028781"/>
              <a:gd name="connsiteY21" fmla="*/ 2110154 h 3010486"/>
              <a:gd name="connsiteX22" fmla="*/ 592682 w 1028781"/>
              <a:gd name="connsiteY22" fmla="*/ 2194560 h 3010486"/>
              <a:gd name="connsiteX23" fmla="*/ 578614 w 1028781"/>
              <a:gd name="connsiteY23" fmla="*/ 2236763 h 3010486"/>
              <a:gd name="connsiteX24" fmla="*/ 494208 w 1028781"/>
              <a:gd name="connsiteY24" fmla="*/ 2363372 h 3010486"/>
              <a:gd name="connsiteX25" fmla="*/ 466073 w 1028781"/>
              <a:gd name="connsiteY25" fmla="*/ 2405575 h 3010486"/>
              <a:gd name="connsiteX26" fmla="*/ 437937 w 1028781"/>
              <a:gd name="connsiteY26" fmla="*/ 2433711 h 3010486"/>
              <a:gd name="connsiteX27" fmla="*/ 381667 w 1028781"/>
              <a:gd name="connsiteY27" fmla="*/ 2518117 h 3010486"/>
              <a:gd name="connsiteX28" fmla="*/ 325396 w 1028781"/>
              <a:gd name="connsiteY28" fmla="*/ 2574388 h 3010486"/>
              <a:gd name="connsiteX29" fmla="*/ 297261 w 1028781"/>
              <a:gd name="connsiteY29" fmla="*/ 2616591 h 3010486"/>
              <a:gd name="connsiteX30" fmla="*/ 240990 w 1028781"/>
              <a:gd name="connsiteY30" fmla="*/ 2672862 h 3010486"/>
              <a:gd name="connsiteX31" fmla="*/ 212854 w 1028781"/>
              <a:gd name="connsiteY31" fmla="*/ 2700997 h 3010486"/>
              <a:gd name="connsiteX32" fmla="*/ 156584 w 1028781"/>
              <a:gd name="connsiteY32" fmla="*/ 2785403 h 3010486"/>
              <a:gd name="connsiteX33" fmla="*/ 72177 w 1028781"/>
              <a:gd name="connsiteY33" fmla="*/ 2869809 h 3010486"/>
              <a:gd name="connsiteX34" fmla="*/ 44042 w 1028781"/>
              <a:gd name="connsiteY34" fmla="*/ 2897945 h 3010486"/>
              <a:gd name="connsiteX35" fmla="*/ 1839 w 1028781"/>
              <a:gd name="connsiteY35" fmla="*/ 2982351 h 3010486"/>
              <a:gd name="connsiteX36" fmla="*/ 1839 w 1028781"/>
              <a:gd name="connsiteY36" fmla="*/ 3010486 h 301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8781" h="3010486">
                <a:moveTo>
                  <a:pt x="747427" y="0"/>
                </a:moveTo>
                <a:lnTo>
                  <a:pt x="831833" y="84406"/>
                </a:lnTo>
                <a:cubicBezTo>
                  <a:pt x="841211" y="93785"/>
                  <a:pt x="852611" y="101506"/>
                  <a:pt x="859968" y="112542"/>
                </a:cubicBezTo>
                <a:lnTo>
                  <a:pt x="916239" y="196948"/>
                </a:lnTo>
                <a:cubicBezTo>
                  <a:pt x="925617" y="211016"/>
                  <a:pt x="939027" y="223111"/>
                  <a:pt x="944374" y="239151"/>
                </a:cubicBezTo>
                <a:lnTo>
                  <a:pt x="972510" y="323557"/>
                </a:lnTo>
                <a:lnTo>
                  <a:pt x="1014713" y="450166"/>
                </a:lnTo>
                <a:lnTo>
                  <a:pt x="1028781" y="492369"/>
                </a:lnTo>
                <a:cubicBezTo>
                  <a:pt x="1024092" y="651803"/>
                  <a:pt x="1023322" y="811401"/>
                  <a:pt x="1014713" y="970671"/>
                </a:cubicBezTo>
                <a:cubicBezTo>
                  <a:pt x="1013913" y="985478"/>
                  <a:pt x="1001665" y="998080"/>
                  <a:pt x="1000645" y="1012874"/>
                </a:cubicBezTo>
                <a:cubicBezTo>
                  <a:pt x="985375" y="1234282"/>
                  <a:pt x="1016078" y="1318262"/>
                  <a:pt x="958442" y="1491175"/>
                </a:cubicBezTo>
                <a:cubicBezTo>
                  <a:pt x="926113" y="1588165"/>
                  <a:pt x="951278" y="1554611"/>
                  <a:pt x="902171" y="1603717"/>
                </a:cubicBezTo>
                <a:lnTo>
                  <a:pt x="874036" y="1688123"/>
                </a:lnTo>
                <a:cubicBezTo>
                  <a:pt x="869347" y="1702191"/>
                  <a:pt x="868193" y="1717988"/>
                  <a:pt x="859968" y="1730326"/>
                </a:cubicBezTo>
                <a:cubicBezTo>
                  <a:pt x="779337" y="1851274"/>
                  <a:pt x="876008" y="1698247"/>
                  <a:pt x="817765" y="1814732"/>
                </a:cubicBezTo>
                <a:cubicBezTo>
                  <a:pt x="810204" y="1829854"/>
                  <a:pt x="797191" y="1841813"/>
                  <a:pt x="789630" y="1856935"/>
                </a:cubicBezTo>
                <a:cubicBezTo>
                  <a:pt x="782998" y="1870198"/>
                  <a:pt x="783191" y="1886422"/>
                  <a:pt x="775562" y="1899138"/>
                </a:cubicBezTo>
                <a:cubicBezTo>
                  <a:pt x="768738" y="1910511"/>
                  <a:pt x="754784" y="1916238"/>
                  <a:pt x="747427" y="1927274"/>
                </a:cubicBezTo>
                <a:cubicBezTo>
                  <a:pt x="735794" y="1944723"/>
                  <a:pt x="727552" y="1964270"/>
                  <a:pt x="719291" y="1983545"/>
                </a:cubicBezTo>
                <a:cubicBezTo>
                  <a:pt x="713450" y="1997175"/>
                  <a:pt x="712853" y="2013033"/>
                  <a:pt x="705224" y="2025748"/>
                </a:cubicBezTo>
                <a:cubicBezTo>
                  <a:pt x="698400" y="2037121"/>
                  <a:pt x="685579" y="2043694"/>
                  <a:pt x="677088" y="2053883"/>
                </a:cubicBezTo>
                <a:cubicBezTo>
                  <a:pt x="662078" y="2071895"/>
                  <a:pt x="648953" y="2091397"/>
                  <a:pt x="634885" y="2110154"/>
                </a:cubicBezTo>
                <a:cubicBezTo>
                  <a:pt x="599525" y="2216233"/>
                  <a:pt x="647223" y="2085478"/>
                  <a:pt x="592682" y="2194560"/>
                </a:cubicBezTo>
                <a:cubicBezTo>
                  <a:pt x="586050" y="2207823"/>
                  <a:pt x="585815" y="2223800"/>
                  <a:pt x="578614" y="2236763"/>
                </a:cubicBezTo>
                <a:cubicBezTo>
                  <a:pt x="578600" y="2236788"/>
                  <a:pt x="508284" y="2342259"/>
                  <a:pt x="494208" y="2363372"/>
                </a:cubicBezTo>
                <a:cubicBezTo>
                  <a:pt x="484830" y="2377440"/>
                  <a:pt x="478028" y="2393620"/>
                  <a:pt x="466073" y="2405575"/>
                </a:cubicBezTo>
                <a:cubicBezTo>
                  <a:pt x="456694" y="2414954"/>
                  <a:pt x="445895" y="2423100"/>
                  <a:pt x="437937" y="2433711"/>
                </a:cubicBezTo>
                <a:cubicBezTo>
                  <a:pt x="417648" y="2460763"/>
                  <a:pt x="405577" y="2494207"/>
                  <a:pt x="381667" y="2518117"/>
                </a:cubicBezTo>
                <a:cubicBezTo>
                  <a:pt x="362910" y="2536874"/>
                  <a:pt x="340110" y="2552317"/>
                  <a:pt x="325396" y="2574388"/>
                </a:cubicBezTo>
                <a:cubicBezTo>
                  <a:pt x="316018" y="2588456"/>
                  <a:pt x="308264" y="2603754"/>
                  <a:pt x="297261" y="2616591"/>
                </a:cubicBezTo>
                <a:cubicBezTo>
                  <a:pt x="279998" y="2636731"/>
                  <a:pt x="259747" y="2654105"/>
                  <a:pt x="240990" y="2672862"/>
                </a:cubicBezTo>
                <a:cubicBezTo>
                  <a:pt x="231611" y="2682240"/>
                  <a:pt x="220211" y="2689961"/>
                  <a:pt x="212854" y="2700997"/>
                </a:cubicBezTo>
                <a:cubicBezTo>
                  <a:pt x="194097" y="2729132"/>
                  <a:pt x="180494" y="2761493"/>
                  <a:pt x="156584" y="2785403"/>
                </a:cubicBezTo>
                <a:lnTo>
                  <a:pt x="72177" y="2869809"/>
                </a:lnTo>
                <a:cubicBezTo>
                  <a:pt x="62798" y="2879188"/>
                  <a:pt x="51399" y="2886909"/>
                  <a:pt x="44042" y="2897945"/>
                </a:cubicBezTo>
                <a:cubicBezTo>
                  <a:pt x="20331" y="2933512"/>
                  <a:pt x="10159" y="2940750"/>
                  <a:pt x="1839" y="2982351"/>
                </a:cubicBezTo>
                <a:cubicBezTo>
                  <a:pt x="0" y="2991547"/>
                  <a:pt x="1839" y="3001108"/>
                  <a:pt x="1839" y="3010486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Капля 63"/>
          <p:cNvSpPr/>
          <p:nvPr/>
        </p:nvSpPr>
        <p:spPr>
          <a:xfrm rot="16200000">
            <a:off x="6354823" y="5218077"/>
            <a:ext cx="1246362" cy="109723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Капля 61"/>
          <p:cNvSpPr/>
          <p:nvPr/>
        </p:nvSpPr>
        <p:spPr>
          <a:xfrm rot="954050">
            <a:off x="7771176" y="4721751"/>
            <a:ext cx="1246362" cy="109723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9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світі немає нічого більш цінного, ніж життя і здоров’я. І треба жити так, щоб не завдавати страждань рідним і близьким. Треба завжди піклуватися про себе, адже, коли людина здорова, вона може здолати всі труднощі життя.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«Пам’ятай, життя – це подарунок; і той, хто його не цінує, на цей подарунок не заслуговує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Леонардо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Вінчі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06" y="350100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86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286148" cy="15716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-  одне, </a:t>
            </a:r>
            <a:b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прекрасне </a:t>
            </a:r>
            <a:b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й неповторне!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4" y="214290"/>
            <a:ext cx="5214974" cy="6429420"/>
          </a:xfrm>
        </p:spPr>
        <p:txBody>
          <a:bodyPr>
            <a:no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можливість.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Скористайся нею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краса. Захопися нею!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мрія. Здійсни її!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виклик. Прийми його!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обов’язок твій насущний. Виконай його!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багатство. Не розтринькай його!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надбання. Борони його!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любов. Насолодися нею сповна!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таємниця. Пізнай її!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вмістилище лиха. Здолай усе! 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пісня. Доспівай її до кінця!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боротьба. Стань борцем!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– це удача. Шукай цю мить!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таке чудове – не змарнуй його!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Це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твоє життя. Виборюй його!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Malunky\Клипарт\Scool_objekts\School_PNG\alfaday.net_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71810"/>
            <a:ext cx="2905497" cy="3089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058" y="500042"/>
            <a:ext cx="5072098" cy="5715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Життя 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твоє – безцінний дар.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забувай про це ніколи.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 спиш під зорями </a:t>
            </a:r>
            <a:r>
              <a:rPr lang="uk-UA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стожар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 з друзями ідеш до школи,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Живеш ти в місті чи в селі,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Подумай, як життя прожити?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 слід залишиш на землі –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треба гарний залишити.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28614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87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000240"/>
            <a:ext cx="4357718" cy="1571636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14290"/>
            <a:ext cx="3786214" cy="6429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3571900" cy="565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Malunky\Клипарт\Scool_objekts\School_PNG\alfaday.net_0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357422" cy="2235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61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effectLst/>
                <a:latin typeface="Times New Roman" pitchFamily="18" charset="0"/>
                <a:cs typeface="Times New Roman" pitchFamily="18" charset="0"/>
              </a:rPr>
              <a:t>Бесіда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http://news.amdm.ru/img/1104/390_fu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3415640" cy="2390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4214810" y="285728"/>
            <a:ext cx="2400302" cy="2357454"/>
            <a:chOff x="144" y="384"/>
            <a:chExt cx="2080" cy="2081"/>
          </a:xfrm>
        </p:grpSpPr>
        <p:sp>
          <p:nvSpPr>
            <p:cNvPr id="13" name="Oval 27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31765"/>
                    <a:invGamma/>
                    <a:alpha val="71001"/>
                  </a:schemeClr>
                </a:gs>
                <a:gs pos="5000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31765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66FFFF"/>
                </a:solidFill>
              </a:endParaRPr>
            </a:p>
          </p:txBody>
        </p:sp>
        <p:pic>
          <p:nvPicPr>
            <p:cNvPr id="14" name="Picture 28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2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4572000" y="785794"/>
            <a:ext cx="174182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таке </a:t>
            </a:r>
          </a:p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4500562" y="3786190"/>
            <a:ext cx="2643206" cy="2714644"/>
            <a:chOff x="144" y="384"/>
            <a:chExt cx="2080" cy="2081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  <a:alpha val="71001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22353"/>
                    <a:invGamma/>
                    <a:alpha val="71001"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24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4786314" y="4714884"/>
            <a:ext cx="2059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здоровий, </a:t>
            </a:r>
          </a:p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тому що …»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572000" y="4357694"/>
            <a:ext cx="2555187" cy="400110"/>
          </a:xfrm>
          <a:custGeom>
            <a:avLst/>
            <a:gdLst>
              <a:gd name="connsiteX0" fmla="*/ 0 w 2319033"/>
              <a:gd name="connsiteY0" fmla="*/ 0 h 369332"/>
              <a:gd name="connsiteX1" fmla="*/ 2319033 w 2319033"/>
              <a:gd name="connsiteY1" fmla="*/ 0 h 369332"/>
              <a:gd name="connsiteX2" fmla="*/ 2319033 w 2319033"/>
              <a:gd name="connsiteY2" fmla="*/ 369332 h 369332"/>
              <a:gd name="connsiteX3" fmla="*/ 0 w 2319033"/>
              <a:gd name="connsiteY3" fmla="*/ 369332 h 369332"/>
              <a:gd name="connsiteX4" fmla="*/ 0 w 2319033"/>
              <a:gd name="connsiteY4" fmla="*/ 0 h 369332"/>
              <a:gd name="connsiteX0" fmla="*/ 0 w 2319033"/>
              <a:gd name="connsiteY0" fmla="*/ 0 h 369332"/>
              <a:gd name="connsiteX1" fmla="*/ 2319033 w 2319033"/>
              <a:gd name="connsiteY1" fmla="*/ 0 h 369332"/>
              <a:gd name="connsiteX2" fmla="*/ 2319033 w 2319033"/>
              <a:gd name="connsiteY2" fmla="*/ 369332 h 369332"/>
              <a:gd name="connsiteX3" fmla="*/ 1162121 w 2319033"/>
              <a:gd name="connsiteY3" fmla="*/ 96243 h 369332"/>
              <a:gd name="connsiteX4" fmla="*/ 0 w 2319033"/>
              <a:gd name="connsiteY4" fmla="*/ 369332 h 369332"/>
              <a:gd name="connsiteX5" fmla="*/ 0 w 2319033"/>
              <a:gd name="connsiteY5" fmla="*/ 0 h 369332"/>
              <a:gd name="connsiteX0" fmla="*/ 0 w 2319033"/>
              <a:gd name="connsiteY0" fmla="*/ 235884 h 605216"/>
              <a:gd name="connsiteX1" fmla="*/ 1149153 w 2319033"/>
              <a:gd name="connsiteY1" fmla="*/ 0 h 605216"/>
              <a:gd name="connsiteX2" fmla="*/ 2319033 w 2319033"/>
              <a:gd name="connsiteY2" fmla="*/ 235884 h 605216"/>
              <a:gd name="connsiteX3" fmla="*/ 2319033 w 2319033"/>
              <a:gd name="connsiteY3" fmla="*/ 605216 h 605216"/>
              <a:gd name="connsiteX4" fmla="*/ 1162121 w 2319033"/>
              <a:gd name="connsiteY4" fmla="*/ 332127 h 605216"/>
              <a:gd name="connsiteX5" fmla="*/ 0 w 2319033"/>
              <a:gd name="connsiteY5" fmla="*/ 605216 h 605216"/>
              <a:gd name="connsiteX6" fmla="*/ 0 w 2319033"/>
              <a:gd name="connsiteY6" fmla="*/ 235884 h 60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033" h="605216">
                <a:moveTo>
                  <a:pt x="0" y="235884"/>
                </a:moveTo>
                <a:lnTo>
                  <a:pt x="1149153" y="0"/>
                </a:lnTo>
                <a:lnTo>
                  <a:pt x="2319033" y="235884"/>
                </a:lnTo>
                <a:lnTo>
                  <a:pt x="2319033" y="605216"/>
                </a:lnTo>
                <a:lnTo>
                  <a:pt x="1162121" y="332127"/>
                </a:lnTo>
                <a:lnTo>
                  <a:pt x="0" y="605216"/>
                </a:lnTo>
                <a:lnTo>
                  <a:pt x="0" y="235884"/>
                </a:lnTo>
                <a:close/>
              </a:path>
            </a:pathLst>
          </a:custGeom>
        </p:spPr>
        <p:txBody>
          <a:bodyPr wrap="none">
            <a:spAutoFit/>
          </a:bodyPr>
          <a:lstStyle/>
          <a:p>
            <a:pPr algn="ctr"/>
            <a:r>
              <a:rPr lang="uk-UA" sz="2000" b="1" kern="10" dirty="0" err="1" smtClean="0"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Продовжіть</a:t>
            </a:r>
            <a:r>
              <a:rPr lang="uk-UA" sz="2000" b="1" kern="10" dirty="0" smtClean="0"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речення</a:t>
            </a:r>
            <a:endParaRPr lang="uk-UA" sz="2000" b="1" kern="10" dirty="0"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72198" y="1571612"/>
            <a:ext cx="2857520" cy="2786082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24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6072198" y="1571612"/>
            <a:ext cx="2857520" cy="1518664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 flipV="1">
            <a:off x="6215074" y="3000372"/>
            <a:ext cx="2643206" cy="131884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72198" y="250030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треба робити,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бути здоровим</a:t>
            </a:r>
            <a:r>
              <a:rPr lang="uk-UA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9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Хто здоровий,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–той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сміється,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Все йому в житті вдається.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Він долає всі вершини,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 ж чудово для людини!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Хто здоровий – не сумує,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Над загадками мудрує,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Він сміливо в світ іде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Й за собою всіх веде!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14620"/>
            <a:ext cx="3357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Хто здоровий, той не плаче,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Жде його в житті удача.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Він уміє працювати,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Вчитись і відпочивати.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0005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Бо здоров’я – це прекрасно,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Здорово, чудово, ясно!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доступні для людини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Всі дороги і стежини!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357826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Зрозуміло, всім відомо,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 приємно бути здоровим,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Тільки треба знати,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 здоровим стати.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071678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необхідно </a:t>
            </a:r>
          </a:p>
          <a:p>
            <a:pPr algn="ctr"/>
            <a:r>
              <a:rPr lang="uk-UA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берегти здоров’я?</a:t>
            </a: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NATALI\ПРОФЕСІЯ ЗОБОВЯЗУЄ\картинки\ANIMALS\2901902_108367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15699">
            <a:off x="7615753" y="270387"/>
            <a:ext cx="1428750" cy="1390650"/>
          </a:xfrm>
          <a:prstGeom prst="rect">
            <a:avLst/>
          </a:prstGeom>
          <a:noFill/>
        </p:spPr>
      </p:pic>
      <p:pic>
        <p:nvPicPr>
          <p:cNvPr id="5122" name="Picture 2" descr="D:\NATALI\ПРОФЕСІЯ ЗОБОВЯЗУЄ\картинки\ANIMALS\2901902_108367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13798">
            <a:off x="6123257" y="4938637"/>
            <a:ext cx="142875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3071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Поясніть </a:t>
            </a:r>
            <a:r>
              <a:rPr kumimoji="0" lang="uk-UA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прислів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642918"/>
            <a:ext cx="51435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 дорожче золота.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 маємо – не дбаємо, а втративши плачемо.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здоровому тілі здоровий дух.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Подивись на вигляд, та й не питай про здоров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Бережи одяг, коли новий, а здоров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 – доки молодий.</a:t>
            </a:r>
          </a:p>
          <a:p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NATALI\ПРОФЕСІЯ ЗОБОВЯЗУЄ\картинки\images..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496762" cy="28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00496" y="285728"/>
            <a:ext cx="49292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Здоров’я – найцінніше багатство.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Великим щастям для людини вважається збереження здоров’я та працездатності протягом усього життя.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Збереження власного здоров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закладено в самій людині, у розумінні нею проблем збереження і зміцнення здоров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’я,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дотримуватися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життя.А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життя людини – це сукупність її звичок.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поглибимо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поговоримо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людини.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3286148" cy="48577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25908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071902" y="285728"/>
            <a:ext cx="492925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людина виконує якісь дії постійно, підсвідомо, в неї виникає бажання або необхідність робити їх знову — це і є </a:t>
            </a:r>
            <a:r>
              <a:rPr kumimoji="0" lang="uk-UA" sz="2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звичка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Звичка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поведінка, спосіб дій, які стали для </a:t>
            </a:r>
            <a:r>
              <a:rPr kumimoji="0" lang="uk-UA" sz="2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кого–небудь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житті звичними, постійними.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Звичка є важливим аспектом життя людини. Для здоров’я людини, її способу життя звички можуть бути </a:t>
            </a: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корисними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шкідливими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uk-UA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D:\NATALI\ПРОФЕСІЯ ЗОБОВЯЗУЄ\картинки\1343383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798262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таке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звичка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071934" y="357166"/>
            <a:ext cx="4857784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Корисні звички підвищують працездатність, сприяють фізичному і психічному розвитку особистості, зумовлюють її активне довголіття.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90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90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Корисних звичок </a:t>
            </a:r>
            <a:r>
              <a:rPr kumimoji="0" lang="uk-UA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багато. Важливими звичками, які сприяють зміцненню здоров'я дівчат і хлопців, є </a:t>
            </a:r>
            <a:r>
              <a:rPr kumimoji="0" lang="uk-UA" sz="19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пунктуальність, охайність, ввічливість, заняття спортом, виконання ранкової гімнастики, дотримання правил особистої гігієни.</a:t>
            </a: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Важливо набувати корисних звичок з дитинства. Тоді шкідливі звички просто не сформуються. </a:t>
            </a:r>
            <a:endParaRPr kumimoji="0" lang="uk-UA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NATALI\ПРОФЕСІЯ ЗОБОВЯЗУЄ\картинки\ANIMALS\2901902_108367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710" y="944380"/>
            <a:ext cx="1178217" cy="11467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3200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Корисні звички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NATALI\ПРОФЕСІЯ ЗОБОВЯЗУЄ\картинки\ЗАСОБИ ГІГІЄНИ\zubnaea she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1931585" cy="128588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042166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357298"/>
            <a:ext cx="30089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426420"/>
            <a:ext cx="2424533" cy="243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000496" y="500042"/>
            <a:ext cx="41434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Шкідливими звичками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неорганізованість, брехливість, переїдання, куріння, вживання алкоголю, наркотиків і токсичних речовин.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 міцна від народження людина під впливом шкідливих звичок поступово втрачає здоров'я.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Шкідливі звички поволі знищують захисні сили організму й навіть можуть призвести до сильних захворювань</a:t>
            </a:r>
            <a:endParaRPr kumimoji="0" lang="uk-UA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Шкідливі звички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800" dirty="0"/>
          </a:p>
        </p:txBody>
      </p:sp>
      <p:pic>
        <p:nvPicPr>
          <p:cNvPr id="34818" name="Picture 2" descr="D:\NATALI\ПРОФЕСІЯ ЗОБОВЯЗУЄ\картинки\ANIMALS\ь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810000" cy="55324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53"/>
            <a:ext cx="1143008" cy="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0" y="128586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428868"/>
            <a:ext cx="13870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4EAD29-BE90-4627-AEA4-423F0D908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TS030007631</Template>
  <TotalTime>1886</TotalTime>
  <Words>1190</Words>
  <Application>Microsoft Office PowerPoint</Application>
  <PresentationFormat>Экран (4:3)</PresentationFormat>
  <Paragraphs>193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TS030007631</vt:lpstr>
      <vt:lpstr>Тема  уроку</vt:lpstr>
      <vt:lpstr>Слайд 2</vt:lpstr>
      <vt:lpstr>Бесіда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Життя -  одне,  прекрасне  й неповторне!</vt:lpstr>
      <vt:lpstr>Слайд 26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Перший урок</dc:title>
  <dc:creator>Liza</dc:creator>
  <cp:lastModifiedBy>User</cp:lastModifiedBy>
  <cp:revision>136</cp:revision>
  <dcterms:created xsi:type="dcterms:W3CDTF">2012-08-26T08:15:13Z</dcterms:created>
  <dcterms:modified xsi:type="dcterms:W3CDTF">2013-11-21T19:32:53Z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TC030007631</vt:lpwstr>
  </property>
</Properties>
</file>